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42B6A-59B6-4F2B-833A-208E1F373EF7}" type="datetimeFigureOut">
              <a:rPr lang="ru-RU" smtClean="0"/>
              <a:t>04.01.2014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C91FF-C92B-409F-BDC4-28A55297648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EC91FF-C92B-409F-BDC4-28A55297648E}"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7CBB37-6F8E-4567-BF59-A71462E1D24A}" type="datetimeFigureOut">
              <a:rPr lang="ru-RU" smtClean="0"/>
              <a:t>04.01.2014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7CBB37-6F8E-4567-BF59-A71462E1D24A}" type="datetimeFigureOut">
              <a:rPr lang="ru-RU" smtClean="0"/>
              <a:t>04.01.2014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7CBB37-6F8E-4567-BF59-A71462E1D24A}" type="datetimeFigureOut">
              <a:rPr lang="ru-RU" smtClean="0"/>
              <a:t>04.01.2014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7CBB37-6F8E-4567-BF59-A71462E1D24A}" type="datetimeFigureOut">
              <a:rPr lang="ru-RU" smtClean="0"/>
              <a:t>04.01.2014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7CBB37-6F8E-4567-BF59-A71462E1D24A}" type="datetimeFigureOut">
              <a:rPr lang="ru-RU" smtClean="0"/>
              <a:t>04.01.2014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7CBB37-6F8E-4567-BF59-A71462E1D24A}" type="datetimeFigureOut">
              <a:rPr lang="ru-RU" smtClean="0"/>
              <a:t>04.01.2014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C487D4-889C-4F28-BDDB-FAEFDE581EE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CBB37-6F8E-4567-BF59-A71462E1D24A}" type="datetimeFigureOut">
              <a:rPr lang="ru-RU" smtClean="0"/>
              <a:t>04.01.2014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87D4-889C-4F28-BDDB-FAEFDE581EE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3" cstate="print"/>
          <a:srcRect/>
          <a:stretch>
            <a:fillRect/>
          </a:stretch>
        </p:blipFill>
        <p:spPr bwMode="auto">
          <a:xfrm>
            <a:off x="2555776" y="0"/>
            <a:ext cx="6588224" cy="4797152"/>
          </a:xfrm>
          <a:prstGeom prst="rect">
            <a:avLst/>
          </a:prstGeom>
          <a:noFill/>
          <a:ln w="9525">
            <a:noFill/>
            <a:miter lim="800000"/>
            <a:headEnd/>
            <a:tailEnd/>
          </a:ln>
        </p:spPr>
      </p:pic>
      <p:sp>
        <p:nvSpPr>
          <p:cNvPr id="11" name="TextBox 10"/>
          <p:cNvSpPr txBox="1"/>
          <p:nvPr/>
        </p:nvSpPr>
        <p:spPr>
          <a:xfrm>
            <a:off x="3059832" y="4797152"/>
            <a:ext cx="5760640" cy="1477328"/>
          </a:xfrm>
          <a:prstGeom prst="rect">
            <a:avLst/>
          </a:prstGeom>
          <a:solidFill>
            <a:srgbClr val="FF0000"/>
          </a:solidFill>
        </p:spPr>
        <p:txBody>
          <a:bodyPr wrap="square" rtlCol="0">
            <a:spAutoFit/>
          </a:bodyPr>
          <a:lstStyle/>
          <a:p>
            <a:r>
              <a:rPr lang="en-US" dirty="0" smtClean="0"/>
              <a:t>     </a:t>
            </a:r>
          </a:p>
          <a:p>
            <a:r>
              <a:rPr lang="en-US" dirty="0"/>
              <a:t> </a:t>
            </a:r>
            <a:r>
              <a:rPr lang="en-US" dirty="0" smtClean="0"/>
              <a:t>      </a:t>
            </a:r>
            <a:r>
              <a:rPr lang="en-US" sz="7200" dirty="0" smtClean="0">
                <a:solidFill>
                  <a:srgbClr val="FFFF00"/>
                </a:solidFill>
              </a:rPr>
              <a:t>Great</a:t>
            </a:r>
            <a:r>
              <a:rPr lang="en-US" sz="7200" dirty="0" smtClean="0"/>
              <a:t> </a:t>
            </a:r>
            <a:r>
              <a:rPr lang="en-US" sz="7200" dirty="0" smtClean="0">
                <a:solidFill>
                  <a:srgbClr val="FFFF00"/>
                </a:solidFill>
              </a:rPr>
              <a:t>Britain</a:t>
            </a:r>
            <a:r>
              <a:rPr lang="en-US" sz="7200" dirty="0" smtClean="0"/>
              <a:t>.</a:t>
            </a:r>
            <a:endParaRPr lang="ru-RU" sz="7200" dirty="0"/>
          </a:p>
        </p:txBody>
      </p:sp>
      <p:pic>
        <p:nvPicPr>
          <p:cNvPr id="6" name="Рисунок 5"/>
          <p:cNvPicPr/>
          <p:nvPr/>
        </p:nvPicPr>
        <p:blipFill>
          <a:blip r:embed="rId4" cstate="print"/>
          <a:srcRect/>
          <a:stretch>
            <a:fillRect/>
          </a:stretch>
        </p:blipFill>
        <p:spPr bwMode="auto">
          <a:xfrm>
            <a:off x="0" y="4049688"/>
            <a:ext cx="3170277" cy="28083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4-tub-ru.yandex.net/i?id=293762141-48-72&amp;n=21"/>
          <p:cNvPicPr/>
          <p:nvPr/>
        </p:nvPicPr>
        <p:blipFill>
          <a:blip r:embed="rId2" cstate="print"/>
          <a:srcRect/>
          <a:stretch>
            <a:fillRect/>
          </a:stretch>
        </p:blipFill>
        <p:spPr bwMode="auto">
          <a:xfrm>
            <a:off x="2471730" y="0"/>
            <a:ext cx="6672270" cy="4288220"/>
          </a:xfrm>
          <a:prstGeom prst="rect">
            <a:avLst/>
          </a:prstGeom>
          <a:noFill/>
          <a:ln w="9525">
            <a:noFill/>
            <a:miter lim="800000"/>
            <a:headEnd/>
            <a:tailEnd/>
          </a:ln>
        </p:spPr>
      </p:pic>
      <p:sp>
        <p:nvSpPr>
          <p:cNvPr id="24577" name="Rectangle 1"/>
          <p:cNvSpPr>
            <a:spLocks noChangeArrowheads="1"/>
          </p:cNvSpPr>
          <p:nvPr/>
        </p:nvSpPr>
        <p:spPr bwMode="auto">
          <a:xfrm>
            <a:off x="0" y="692696"/>
            <a:ext cx="2483768" cy="470898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Street Piccadilly probably know even those who have never been to London, very often this is the place to mention in their works of writers, musicians and Directors. Piccadilly is one of the most </a:t>
            </a: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colourful</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and vibrant streets in the historic centre of the city of Westminster.</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descr="http://tonkosti.ru/show.php?id=1573146"/>
          <p:cNvPicPr/>
          <p:nvPr/>
        </p:nvPicPr>
        <p:blipFill>
          <a:blip r:embed="rId3" cstate="print"/>
          <a:srcRect/>
          <a:stretch>
            <a:fillRect/>
          </a:stretch>
        </p:blipFill>
        <p:spPr bwMode="auto">
          <a:xfrm>
            <a:off x="2483768" y="3429000"/>
            <a:ext cx="6660232" cy="3429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411095"/>
            <a:ext cx="4499992" cy="2246769"/>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Canterbury Cathedral - the main Anglican Church of great Britain. One of the main attractions of the Canterbury Cathedral is considered painting </a:t>
            </a:r>
            <a:r>
              <a:rPr kumimoji="0" lang="en-US" sz="2000" b="0"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the Apostle Paul with a snake</a:t>
            </a:r>
            <a:r>
              <a:rPr kumimoji="0" lang="en-US" sz="2000" b="0" i="0" u="none" strike="noStrike" cap="none" normalizeH="0" baseline="0" dirty="0" smtClean="0">
                <a:ln>
                  <a:noFill/>
                </a:ln>
                <a:solidFill>
                  <a:srgbClr val="FFFF00"/>
                </a:solidFill>
                <a:effectLst/>
                <a:latin typeface="Calibri"/>
                <a:ea typeface="Calibri" pitchFamily="34" charset="0"/>
                <a:cs typeface="Arial" pitchFamily="34" charset="0"/>
              </a:rPr>
              <a:t>»</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a fragment of the painting of the chapel of Saint Anselm.</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descr="http://im5-tub-ru.yandex.net/i?id=428285931-16-72&amp;n=21"/>
          <p:cNvPicPr/>
          <p:nvPr/>
        </p:nvPicPr>
        <p:blipFill>
          <a:blip r:embed="rId2" cstate="print"/>
          <a:srcRect/>
          <a:stretch>
            <a:fillRect/>
          </a:stretch>
        </p:blipFill>
        <p:spPr bwMode="auto">
          <a:xfrm>
            <a:off x="4427984" y="0"/>
            <a:ext cx="4716016" cy="3789040"/>
          </a:xfrm>
          <a:prstGeom prst="rect">
            <a:avLst/>
          </a:prstGeom>
          <a:noFill/>
          <a:ln w="9525">
            <a:noFill/>
            <a:miter lim="800000"/>
            <a:headEnd/>
            <a:tailEnd/>
          </a:ln>
        </p:spPr>
      </p:pic>
      <p:pic>
        <p:nvPicPr>
          <p:cNvPr id="4" name="Рисунок 3" descr="http://im0-tub-ru.yandex.net/i?id=275585439-14-72&amp;n=21"/>
          <p:cNvPicPr/>
          <p:nvPr/>
        </p:nvPicPr>
        <p:blipFill>
          <a:blip r:embed="rId3" cstate="print"/>
          <a:srcRect/>
          <a:stretch>
            <a:fillRect/>
          </a:stretch>
        </p:blipFill>
        <p:spPr bwMode="auto">
          <a:xfrm>
            <a:off x="0" y="2994403"/>
            <a:ext cx="5152039" cy="3863597"/>
          </a:xfrm>
          <a:prstGeom prst="rect">
            <a:avLst/>
          </a:prstGeom>
          <a:noFill/>
          <a:ln w="9525">
            <a:noFill/>
            <a:miter lim="800000"/>
            <a:headEnd/>
            <a:tailEnd/>
          </a:ln>
        </p:spPr>
      </p:pic>
      <p:pic>
        <p:nvPicPr>
          <p:cNvPr id="25603" name="Picture 3" descr="http://im7-tub-ru.yandex.net/i?id=65593716-60-72&amp;n=21"/>
          <p:cNvPicPr>
            <a:picLocks noChangeAspect="1" noChangeArrowheads="1"/>
          </p:cNvPicPr>
          <p:nvPr/>
        </p:nvPicPr>
        <p:blipFill>
          <a:blip r:embed="rId4" cstate="print"/>
          <a:srcRect/>
          <a:stretch>
            <a:fillRect/>
          </a:stretch>
        </p:blipFill>
        <p:spPr bwMode="auto">
          <a:xfrm>
            <a:off x="5148065" y="3784203"/>
            <a:ext cx="3995936" cy="3073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3284984"/>
            <a:ext cx="4644008" cy="3573016"/>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One of the oldest and largest English universities-the University of Cambridge was founded in 1209. Already in the 13th century in Cambridge formed Humanities, law, theology and medical faculties. Since then and to this day Cambridge in the world rankings of universities has consistently ranked high places, competing with Oxford for the title of best University.</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descr="http://tonkosti.ru/show.php?id=1659511"/>
          <p:cNvPicPr/>
          <p:nvPr/>
        </p:nvPicPr>
        <p:blipFill>
          <a:blip r:embed="rId2" cstate="print"/>
          <a:srcRect/>
          <a:stretch>
            <a:fillRect/>
          </a:stretch>
        </p:blipFill>
        <p:spPr bwMode="auto">
          <a:xfrm>
            <a:off x="0" y="0"/>
            <a:ext cx="9144000" cy="3284984"/>
          </a:xfrm>
          <a:prstGeom prst="rect">
            <a:avLst/>
          </a:prstGeom>
          <a:noFill/>
          <a:ln w="9525">
            <a:noFill/>
            <a:miter lim="800000"/>
            <a:headEnd/>
            <a:tailEnd/>
          </a:ln>
        </p:spPr>
      </p:pic>
      <p:pic>
        <p:nvPicPr>
          <p:cNvPr id="4" name="Рисунок 3" descr="http://im0-tub-ru.yandex.net/i?id=284422397-65-72&amp;n=21"/>
          <p:cNvPicPr/>
          <p:nvPr/>
        </p:nvPicPr>
        <p:blipFill>
          <a:blip r:embed="rId3" cstate="print"/>
          <a:srcRect/>
          <a:stretch>
            <a:fillRect/>
          </a:stretch>
        </p:blipFill>
        <p:spPr bwMode="auto">
          <a:xfrm>
            <a:off x="4644008" y="3284984"/>
            <a:ext cx="4499992" cy="35730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067944" y="4485856"/>
            <a:ext cx="5076055" cy="2246769"/>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Madame </a:t>
            </a: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Tussaud's</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wax Museum in London Marylebone, with branches in 14 cities (as of 2013), Amsterdam, Las Vegas, New York, Los Angeles, Hong Kong, Shanghai, Washington, Vienna and Berlin. It was established by the sculptor Maria </a:t>
            </a: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Tussauds</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a:t>
            </a:r>
            <a:endParaRPr kumimoji="0" lang="en-US" sz="2000" b="0" i="0" u="none" strike="noStrike" cap="none" normalizeH="0" baseline="0" dirty="0" smtClean="0">
              <a:ln>
                <a:noFill/>
              </a:ln>
              <a:solidFill>
                <a:srgbClr val="FFFF00"/>
              </a:solidFill>
              <a:effectLst/>
              <a:latin typeface="Arial" pitchFamily="34" charset="0"/>
            </a:endParaRPr>
          </a:p>
        </p:txBody>
      </p:sp>
      <p:pic>
        <p:nvPicPr>
          <p:cNvPr id="8" name="Рисунок 7" descr="C:\Documents and Settings\Администратор\Рабочий стол\Анна\Папка по имени папка\Папка в папке\j6W3sntp2-g.jpg"/>
          <p:cNvPicPr/>
          <p:nvPr/>
        </p:nvPicPr>
        <p:blipFill>
          <a:blip r:embed="rId2" cstate="print"/>
          <a:srcRect/>
          <a:stretch>
            <a:fillRect/>
          </a:stretch>
        </p:blipFill>
        <p:spPr bwMode="auto">
          <a:xfrm>
            <a:off x="2794645" y="-243408"/>
            <a:ext cx="6349355" cy="4729655"/>
          </a:xfrm>
          <a:prstGeom prst="rect">
            <a:avLst/>
          </a:prstGeom>
          <a:noFill/>
          <a:ln w="9525">
            <a:noFill/>
            <a:miter lim="800000"/>
            <a:headEnd/>
            <a:tailEnd/>
          </a:ln>
        </p:spPr>
      </p:pic>
      <p:pic>
        <p:nvPicPr>
          <p:cNvPr id="7" name="Рисунок 6" descr="http://im0-tub-ru.yandex.net/i?id=55164875-34-72&amp;n=21"/>
          <p:cNvPicPr/>
          <p:nvPr/>
        </p:nvPicPr>
        <p:blipFill>
          <a:blip r:embed="rId3" cstate="print"/>
          <a:srcRect/>
          <a:stretch>
            <a:fillRect/>
          </a:stretch>
        </p:blipFill>
        <p:spPr bwMode="auto">
          <a:xfrm>
            <a:off x="-684584" y="3140968"/>
            <a:ext cx="4752528" cy="37170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im4-tub-ru.yandex.net/i?id=245640244-30-72&amp;n=21"/>
          <p:cNvPicPr/>
          <p:nvPr/>
        </p:nvPicPr>
        <p:blipFill>
          <a:blip r:embed="rId2" cstate="print"/>
          <a:srcRect/>
          <a:stretch>
            <a:fillRect/>
          </a:stretch>
        </p:blipFill>
        <p:spPr bwMode="auto">
          <a:xfrm>
            <a:off x="0" y="0"/>
            <a:ext cx="5364088" cy="4005064"/>
          </a:xfrm>
          <a:prstGeom prst="rect">
            <a:avLst/>
          </a:prstGeom>
          <a:noFill/>
          <a:ln w="9525">
            <a:noFill/>
            <a:miter lim="800000"/>
            <a:headEnd/>
            <a:tailEnd/>
          </a:ln>
        </p:spPr>
      </p:pic>
      <p:sp>
        <p:nvSpPr>
          <p:cNvPr id="4" name="TextBox 3"/>
          <p:cNvSpPr txBox="1"/>
          <p:nvPr/>
        </p:nvSpPr>
        <p:spPr>
          <a:xfrm>
            <a:off x="5364088" y="0"/>
            <a:ext cx="3779912" cy="2554545"/>
          </a:xfrm>
          <a:prstGeom prst="rect">
            <a:avLst/>
          </a:prstGeom>
          <a:solidFill>
            <a:srgbClr val="0070C0"/>
          </a:solidFill>
        </p:spPr>
        <p:txBody>
          <a:bodyPr wrap="square" rtlCol="0">
            <a:spAutoFit/>
          </a:bodyPr>
          <a:lstStyle/>
          <a:p>
            <a:r>
              <a:rPr lang="en-US" sz="2000" dirty="0">
                <a:solidFill>
                  <a:srgbClr val="FFFF00"/>
                </a:solidFill>
              </a:rPr>
              <a:t>The Tower of London is the most famous of all the historical buildings in London. It stands today almost unchanged since it was built in the 11</a:t>
            </a:r>
            <a:r>
              <a:rPr lang="en-US" sz="2000" baseline="30000" dirty="0">
                <a:solidFill>
                  <a:srgbClr val="FFFF00"/>
                </a:solidFill>
              </a:rPr>
              <a:t>th</a:t>
            </a:r>
            <a:r>
              <a:rPr lang="en-US" sz="2000" dirty="0">
                <a:solidFill>
                  <a:srgbClr val="FFFF00"/>
                </a:solidFill>
              </a:rPr>
              <a:t> century. In the past the Tower of London served both as a palace and as a state prison,, but  it is a museum today.</a:t>
            </a:r>
            <a:endParaRPr lang="ru-RU" sz="2000" dirty="0">
              <a:solidFill>
                <a:srgbClr val="FFFF00"/>
              </a:solidFill>
            </a:endParaRPr>
          </a:p>
        </p:txBody>
      </p:sp>
      <p:pic>
        <p:nvPicPr>
          <p:cNvPr id="2" name="Рисунок 1" descr="http://im4-tub-ru.yandex.net/i?id=329371403-56-72&amp;n=21"/>
          <p:cNvPicPr/>
          <p:nvPr/>
        </p:nvPicPr>
        <p:blipFill>
          <a:blip r:embed="rId3" cstate="print"/>
          <a:srcRect/>
          <a:stretch>
            <a:fillRect/>
          </a:stretch>
        </p:blipFill>
        <p:spPr bwMode="auto">
          <a:xfrm>
            <a:off x="4427984" y="3573016"/>
            <a:ext cx="4716016" cy="3744416"/>
          </a:xfrm>
          <a:prstGeom prst="rect">
            <a:avLst/>
          </a:prstGeom>
          <a:noFill/>
          <a:ln w="9525">
            <a:noFill/>
            <a:miter lim="800000"/>
            <a:headEnd/>
            <a:tailEnd/>
          </a:ln>
        </p:spPr>
      </p:pic>
      <p:pic>
        <p:nvPicPr>
          <p:cNvPr id="2050" name="Picture 2" descr="http://im2-tub-ru.yandex.net/i?id=71964525-62-72&amp;n=21"/>
          <p:cNvPicPr>
            <a:picLocks noChangeAspect="1" noChangeArrowheads="1"/>
          </p:cNvPicPr>
          <p:nvPr/>
        </p:nvPicPr>
        <p:blipFill>
          <a:blip r:embed="rId4" cstate="print"/>
          <a:srcRect/>
          <a:stretch>
            <a:fillRect/>
          </a:stretch>
        </p:blipFill>
        <p:spPr bwMode="auto">
          <a:xfrm>
            <a:off x="0" y="3620430"/>
            <a:ext cx="4427984" cy="33209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65454"/>
            <a:ext cx="3995936" cy="3170099"/>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Mysterious</a:t>
            </a:r>
            <a:r>
              <a:rPr kumimoji="0" lang="en-US" sz="2000" b="0" i="0" u="none" strike="noStrike" cap="none" normalizeH="0" dirty="0" smtClean="0">
                <a:ln>
                  <a:noFill/>
                </a:ln>
                <a:solidFill>
                  <a:srgbClr val="FFFF00"/>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stone megalith on </a:t>
            </a:r>
            <a:r>
              <a:rPr kumimoji="0" lang="ru-RU"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Солсберийской</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plain included into the list of world heritage of UNESCO. The first researchers linked the construction of Stonehenge with druids. However, further excavations pushed the time of creation of Stonehenge to </a:t>
            </a:r>
            <a:r>
              <a:rPr kumimoji="0" lang="ru-RU"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новокаменному</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and bronze ages.</a:t>
            </a:r>
            <a:endParaRPr kumimoji="0" lang="en-US" sz="2000" b="0" i="0" u="none" strike="noStrike" cap="none" normalizeH="0" baseline="0" dirty="0" smtClean="0">
              <a:ln>
                <a:noFill/>
              </a:ln>
              <a:solidFill>
                <a:schemeClr val="tx1"/>
              </a:solidFill>
              <a:effectLst/>
              <a:latin typeface="Arial" pitchFamily="34" charset="0"/>
            </a:endParaRPr>
          </a:p>
        </p:txBody>
      </p:sp>
      <p:pic>
        <p:nvPicPr>
          <p:cNvPr id="4" name="Рисунок 3" descr="http://im3-tub-ru.yandex.net/i?id=105580422-41-72&amp;n=21"/>
          <p:cNvPicPr/>
          <p:nvPr/>
        </p:nvPicPr>
        <p:blipFill>
          <a:blip r:embed="rId2" cstate="print"/>
          <a:srcRect/>
          <a:stretch>
            <a:fillRect/>
          </a:stretch>
        </p:blipFill>
        <p:spPr bwMode="auto">
          <a:xfrm>
            <a:off x="3995936" y="1"/>
            <a:ext cx="5148064" cy="3645023"/>
          </a:xfrm>
          <a:prstGeom prst="rect">
            <a:avLst/>
          </a:prstGeom>
          <a:noFill/>
          <a:ln w="9525">
            <a:noFill/>
            <a:miter lim="800000"/>
            <a:headEnd/>
            <a:tailEnd/>
          </a:ln>
        </p:spPr>
      </p:pic>
      <p:pic>
        <p:nvPicPr>
          <p:cNvPr id="5" name="Рисунок 4" descr="http://tonkosti.ru/show.php?id=1776816"/>
          <p:cNvPicPr/>
          <p:nvPr/>
        </p:nvPicPr>
        <p:blipFill>
          <a:blip r:embed="rId3" cstate="print"/>
          <a:srcRect/>
          <a:stretch>
            <a:fillRect/>
          </a:stretch>
        </p:blipFill>
        <p:spPr bwMode="auto">
          <a:xfrm>
            <a:off x="0" y="3645025"/>
            <a:ext cx="9144000" cy="32129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45309"/>
            <a:ext cx="4499992" cy="3170099"/>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Westminster today, as many years ago, is the political centre of the UK, the place where solves the most important questions of life of the whole country. It was founded in the 7th century around existing then the monastery. The main part of the tourists first of all wants to see Buckingham Palace, houses of Parliament and Trafalgar square.</a:t>
            </a:r>
            <a:endParaRPr kumimoji="0" lang="en-US" sz="2000" b="0" i="0" u="none" strike="noStrike" cap="none" normalizeH="0" baseline="0" dirty="0" smtClean="0">
              <a:ln>
                <a:noFill/>
              </a:ln>
              <a:solidFill>
                <a:srgbClr val="FFFF00"/>
              </a:solidFill>
              <a:effectLst/>
              <a:latin typeface="Arial" pitchFamily="34" charset="0"/>
            </a:endParaRPr>
          </a:p>
        </p:txBody>
      </p:sp>
      <p:pic>
        <p:nvPicPr>
          <p:cNvPr id="19461" name="Picture 5" descr="http://im2-tub-ru.yandex.net/i?id=206921068-20-72&amp;n=21"/>
          <p:cNvPicPr>
            <a:picLocks noChangeAspect="1" noChangeArrowheads="1"/>
          </p:cNvPicPr>
          <p:nvPr/>
        </p:nvPicPr>
        <p:blipFill>
          <a:blip r:embed="rId2" cstate="print"/>
          <a:srcRect/>
          <a:stretch>
            <a:fillRect/>
          </a:stretch>
        </p:blipFill>
        <p:spPr bwMode="auto">
          <a:xfrm>
            <a:off x="-1" y="3233616"/>
            <a:ext cx="5364089" cy="3624384"/>
          </a:xfrm>
          <a:prstGeom prst="rect">
            <a:avLst/>
          </a:prstGeom>
          <a:noFill/>
        </p:spPr>
      </p:pic>
      <p:pic>
        <p:nvPicPr>
          <p:cNvPr id="19459" name="Picture 3" descr="http://im4-tub-ru.yandex.net/i?id=232730070-69-72&amp;n=21"/>
          <p:cNvPicPr>
            <a:picLocks noChangeAspect="1" noChangeArrowheads="1"/>
          </p:cNvPicPr>
          <p:nvPr/>
        </p:nvPicPr>
        <p:blipFill>
          <a:blip r:embed="rId3" cstate="print"/>
          <a:srcRect/>
          <a:stretch>
            <a:fillRect/>
          </a:stretch>
        </p:blipFill>
        <p:spPr bwMode="auto">
          <a:xfrm>
            <a:off x="4553716" y="0"/>
            <a:ext cx="4590284" cy="60932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636755"/>
            <a:ext cx="3563888" cy="2862322"/>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Bomaris</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 medieval castle, one of those that was built by king Edward I, to strengthen the position of England in Wales. It is believed that </a:t>
            </a: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Bomaris</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virtually invulnerable to enemy, but check on the fact that this case was not forthcoming.</a:t>
            </a:r>
            <a:endParaRPr kumimoji="0" lang="en-US" sz="2000" b="0" i="0" u="none" strike="noStrike" cap="none" normalizeH="0" baseline="0" dirty="0" smtClean="0">
              <a:ln>
                <a:noFill/>
              </a:ln>
              <a:solidFill>
                <a:schemeClr val="tx1"/>
              </a:solidFill>
              <a:effectLst/>
              <a:latin typeface="Arial" pitchFamily="34" charset="0"/>
            </a:endParaRPr>
          </a:p>
        </p:txBody>
      </p:sp>
      <p:pic>
        <p:nvPicPr>
          <p:cNvPr id="4" name="Рисунок 3" descr="http://tonkosti.ru/show.php?id=1554216"/>
          <p:cNvPicPr/>
          <p:nvPr/>
        </p:nvPicPr>
        <p:blipFill>
          <a:blip r:embed="rId2" cstate="print"/>
          <a:srcRect/>
          <a:stretch>
            <a:fillRect/>
          </a:stretch>
        </p:blipFill>
        <p:spPr bwMode="auto">
          <a:xfrm>
            <a:off x="0" y="0"/>
            <a:ext cx="7596336" cy="3429000"/>
          </a:xfrm>
          <a:prstGeom prst="rect">
            <a:avLst/>
          </a:prstGeom>
          <a:noFill/>
          <a:ln w="9525">
            <a:noFill/>
            <a:miter lim="800000"/>
            <a:headEnd/>
            <a:tailEnd/>
          </a:ln>
        </p:spPr>
      </p:pic>
      <p:pic>
        <p:nvPicPr>
          <p:cNvPr id="3" name="Рисунок 2" descr="http://im3-tub-ru.yandex.net/i?id=45860013-06-72&amp;n=21"/>
          <p:cNvPicPr/>
          <p:nvPr/>
        </p:nvPicPr>
        <p:blipFill>
          <a:blip r:embed="rId3" cstate="print"/>
          <a:srcRect/>
          <a:stretch>
            <a:fillRect/>
          </a:stretch>
        </p:blipFill>
        <p:spPr bwMode="auto">
          <a:xfrm>
            <a:off x="3707904" y="2852936"/>
            <a:ext cx="5436096" cy="400506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652120" y="0"/>
            <a:ext cx="3491880" cy="3477875"/>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Big Ben is the main symbol of London and the bell tower of the Palace of Westminster, where he once lived members of the Royal family, and now direct the Affairs of members of the British monarchy </a:t>
            </a:r>
            <a:r>
              <a:rPr lang="en-US" sz="2000" dirty="0" smtClean="0">
                <a:solidFill>
                  <a:srgbClr val="FFFF00"/>
                </a:solidFill>
              </a:rPr>
              <a:t>parliament.</a:t>
            </a:r>
            <a:r>
              <a:rPr lang="en-US" sz="2000" dirty="0" smtClean="0"/>
              <a:t> </a:t>
            </a:r>
            <a:r>
              <a:rPr lang="en-US" sz="2000" dirty="0">
                <a:solidFill>
                  <a:srgbClr val="FFFF00"/>
                </a:solidFill>
              </a:rPr>
              <a:t>A</a:t>
            </a:r>
            <a:r>
              <a:rPr lang="en-US" sz="2000" dirty="0" smtClean="0">
                <a:solidFill>
                  <a:srgbClr val="FFFF00"/>
                </a:solidFill>
              </a:rPr>
              <a:t> </a:t>
            </a:r>
            <a:r>
              <a:rPr lang="en-US" sz="2000" dirty="0">
                <a:solidFill>
                  <a:srgbClr val="FFFF00"/>
                </a:solidFill>
              </a:rPr>
              <a:t>five-ton</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clockwork big Ben is considered to be the most accurate in the world.</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descr="http://im4-tub-ru.yandex.net/i?id=39449819-66-72&amp;n=21"/>
          <p:cNvPicPr/>
          <p:nvPr/>
        </p:nvPicPr>
        <p:blipFill>
          <a:blip r:embed="rId2" cstate="print"/>
          <a:srcRect/>
          <a:stretch>
            <a:fillRect/>
          </a:stretch>
        </p:blipFill>
        <p:spPr bwMode="auto">
          <a:xfrm>
            <a:off x="0" y="0"/>
            <a:ext cx="5652120" cy="3717032"/>
          </a:xfrm>
          <a:prstGeom prst="rect">
            <a:avLst/>
          </a:prstGeom>
          <a:noFill/>
          <a:ln w="9525">
            <a:noFill/>
            <a:miter lim="800000"/>
            <a:headEnd/>
            <a:tailEnd/>
          </a:ln>
        </p:spPr>
      </p:pic>
      <p:pic>
        <p:nvPicPr>
          <p:cNvPr id="4" name="Рисунок 3" descr="http://im5-tub-ru.yandex.net/i?id=237515219-10-72&amp;n=21"/>
          <p:cNvPicPr/>
          <p:nvPr/>
        </p:nvPicPr>
        <p:blipFill>
          <a:blip r:embed="rId3" cstate="print"/>
          <a:srcRect/>
          <a:stretch>
            <a:fillRect/>
          </a:stretch>
        </p:blipFill>
        <p:spPr bwMode="auto">
          <a:xfrm>
            <a:off x="0" y="3473624"/>
            <a:ext cx="5305442" cy="3384376"/>
          </a:xfrm>
          <a:prstGeom prst="rect">
            <a:avLst/>
          </a:prstGeom>
          <a:noFill/>
          <a:ln w="9525">
            <a:noFill/>
            <a:miter lim="800000"/>
            <a:headEnd/>
            <a:tailEnd/>
          </a:ln>
        </p:spPr>
      </p:pic>
      <p:pic>
        <p:nvPicPr>
          <p:cNvPr id="21507" name="Picture 3" descr="http://im6-tub-ru.yandex.net/i?id=365604645-68-72&amp;n=21"/>
          <p:cNvPicPr>
            <a:picLocks noChangeAspect="1" noChangeArrowheads="1"/>
          </p:cNvPicPr>
          <p:nvPr/>
        </p:nvPicPr>
        <p:blipFill>
          <a:blip r:embed="rId4" cstate="print"/>
          <a:srcRect/>
          <a:stretch>
            <a:fillRect/>
          </a:stretch>
        </p:blipFill>
        <p:spPr bwMode="auto">
          <a:xfrm>
            <a:off x="4860032" y="3501008"/>
            <a:ext cx="4283968" cy="33569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4788024" y="3602632"/>
            <a:ext cx="4355976" cy="2554545"/>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Near the village </a:t>
            </a:r>
            <a:r>
              <a:rPr kumimoji="0" lang="en-US" sz="2000" b="0"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Edvinstou</a:t>
            </a: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 in the English County of Nottinghamshire is one of the most famous forests in the world - Sherwood forest. Of course, this landmark cannot be called a forest in the truest sense of the word, because the modern Sherwood still considered to be a Park area.</a:t>
            </a:r>
            <a:endParaRPr kumimoji="0" lang="en-US" sz="2000" b="0" i="0" u="none" strike="noStrike" cap="none" normalizeH="0" baseline="0" dirty="0" smtClean="0">
              <a:ln>
                <a:noFill/>
              </a:ln>
              <a:solidFill>
                <a:srgbClr val="FFFF00"/>
              </a:solidFill>
              <a:effectLst/>
              <a:latin typeface="Arial" pitchFamily="34" charset="0"/>
            </a:endParaRPr>
          </a:p>
        </p:txBody>
      </p:sp>
      <p:pic>
        <p:nvPicPr>
          <p:cNvPr id="5" name="Рисунок 4" descr="http://tonkosti.ru/show.php?id=1801011"/>
          <p:cNvPicPr/>
          <p:nvPr/>
        </p:nvPicPr>
        <p:blipFill>
          <a:blip r:embed="rId2" cstate="print"/>
          <a:srcRect/>
          <a:stretch>
            <a:fillRect/>
          </a:stretch>
        </p:blipFill>
        <p:spPr bwMode="auto">
          <a:xfrm>
            <a:off x="3275856" y="0"/>
            <a:ext cx="5868144" cy="3068960"/>
          </a:xfrm>
          <a:prstGeom prst="rect">
            <a:avLst/>
          </a:prstGeom>
          <a:noFill/>
          <a:ln w="9525">
            <a:noFill/>
            <a:miter lim="800000"/>
            <a:headEnd/>
            <a:tailEnd/>
          </a:ln>
        </p:spPr>
      </p:pic>
      <p:pic>
        <p:nvPicPr>
          <p:cNvPr id="6" name="Рисунок 5" descr="http://im6-tub-ru.yandex.net/i?id=414943015-26-72&amp;n=21"/>
          <p:cNvPicPr/>
          <p:nvPr/>
        </p:nvPicPr>
        <p:blipFill>
          <a:blip r:embed="rId3" cstate="print"/>
          <a:srcRect/>
          <a:stretch>
            <a:fillRect/>
          </a:stretch>
        </p:blipFill>
        <p:spPr bwMode="auto">
          <a:xfrm>
            <a:off x="1" y="2996952"/>
            <a:ext cx="4716015" cy="3861048"/>
          </a:xfrm>
          <a:prstGeom prst="rect">
            <a:avLst/>
          </a:prstGeom>
          <a:noFill/>
          <a:ln w="9525">
            <a:noFill/>
            <a:miter lim="800000"/>
            <a:headEnd/>
            <a:tailEnd/>
          </a:ln>
        </p:spPr>
      </p:pic>
      <p:pic>
        <p:nvPicPr>
          <p:cNvPr id="22535" name="Picture 7" descr="http://im0-tub-ru.yandex.net/i?id=218137676-56-72&amp;n=21"/>
          <p:cNvPicPr>
            <a:picLocks noChangeAspect="1" noChangeArrowheads="1"/>
          </p:cNvPicPr>
          <p:nvPr/>
        </p:nvPicPr>
        <p:blipFill>
          <a:blip r:embed="rId4" cstate="print"/>
          <a:srcRect/>
          <a:stretch>
            <a:fillRect/>
          </a:stretch>
        </p:blipFill>
        <p:spPr bwMode="auto">
          <a:xfrm>
            <a:off x="0" y="0"/>
            <a:ext cx="3635896" cy="29969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220072" y="3820351"/>
            <a:ext cx="3923928" cy="2862322"/>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The issued symbol of London - tower bridge - was opened in 1984. He simultaneously and bascule and suspension. The design of the bridge is that when the lower Central span is bred for the passage of ships, the upper gallery of the remains open for pedestrians.</a:t>
            </a:r>
            <a:endParaRPr kumimoji="0" lang="en-US" sz="2000" b="0" i="0" u="none" strike="noStrike" cap="none" normalizeH="0" baseline="0" dirty="0" smtClean="0">
              <a:ln>
                <a:noFill/>
              </a:ln>
              <a:solidFill>
                <a:schemeClr val="tx1"/>
              </a:solidFill>
              <a:effectLst/>
              <a:latin typeface="Arial" pitchFamily="34" charset="0"/>
            </a:endParaRPr>
          </a:p>
        </p:txBody>
      </p:sp>
      <p:pic>
        <p:nvPicPr>
          <p:cNvPr id="3" name="Рисунок 2" descr="http://im1-tub-ru.yandex.net/i?id=205723937-40-72&amp;n=21"/>
          <p:cNvPicPr/>
          <p:nvPr/>
        </p:nvPicPr>
        <p:blipFill>
          <a:blip r:embed="rId2" cstate="print"/>
          <a:srcRect/>
          <a:stretch>
            <a:fillRect/>
          </a:stretch>
        </p:blipFill>
        <p:spPr bwMode="auto">
          <a:xfrm>
            <a:off x="0" y="0"/>
            <a:ext cx="4860032" cy="4149080"/>
          </a:xfrm>
          <a:prstGeom prst="rect">
            <a:avLst/>
          </a:prstGeom>
          <a:noFill/>
          <a:ln w="9525">
            <a:noFill/>
            <a:miter lim="800000"/>
            <a:headEnd/>
            <a:tailEnd/>
          </a:ln>
        </p:spPr>
      </p:pic>
      <p:pic>
        <p:nvPicPr>
          <p:cNvPr id="4" name="Рисунок 3" descr="http://tonkosti.ru/show.php?id=1787646"/>
          <p:cNvPicPr/>
          <p:nvPr/>
        </p:nvPicPr>
        <p:blipFill>
          <a:blip r:embed="rId3" cstate="print"/>
          <a:srcRect/>
          <a:stretch>
            <a:fillRect/>
          </a:stretch>
        </p:blipFill>
        <p:spPr bwMode="auto">
          <a:xfrm>
            <a:off x="1" y="4149080"/>
            <a:ext cx="5148063" cy="2708920"/>
          </a:xfrm>
          <a:prstGeom prst="rect">
            <a:avLst/>
          </a:prstGeom>
          <a:noFill/>
          <a:ln w="9525">
            <a:noFill/>
            <a:miter lim="800000"/>
            <a:headEnd/>
            <a:tailEnd/>
          </a:ln>
        </p:spPr>
      </p:pic>
      <p:pic>
        <p:nvPicPr>
          <p:cNvPr id="23555" name="Picture 3" descr="http://im2-tub-ru.yandex.net/i?id=174272089-12-72&amp;n=21"/>
          <p:cNvPicPr>
            <a:picLocks noChangeAspect="1" noChangeArrowheads="1"/>
          </p:cNvPicPr>
          <p:nvPr/>
        </p:nvPicPr>
        <p:blipFill>
          <a:blip r:embed="rId4" cstate="print"/>
          <a:srcRect/>
          <a:stretch>
            <a:fillRect/>
          </a:stretch>
        </p:blipFill>
        <p:spPr bwMode="auto">
          <a:xfrm>
            <a:off x="4860032" y="0"/>
            <a:ext cx="4283968" cy="365352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585</Words>
  <Application>Microsoft Office PowerPoint</Application>
  <PresentationFormat>Экран (4:3)</PresentationFormat>
  <Paragraphs>14</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13</cp:revision>
  <dcterms:created xsi:type="dcterms:W3CDTF">2014-01-04T13:24:19Z</dcterms:created>
  <dcterms:modified xsi:type="dcterms:W3CDTF">2014-01-04T15:29:29Z</dcterms:modified>
</cp:coreProperties>
</file>