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4" r:id="rId5"/>
    <p:sldId id="262" r:id="rId6"/>
    <p:sldId id="263" r:id="rId7"/>
    <p:sldId id="259" r:id="rId8"/>
    <p:sldId id="261" r:id="rId9"/>
    <p:sldId id="260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5" d="100"/>
          <a:sy n="85" d="100"/>
        </p:scale>
        <p:origin x="744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64F789-3CB7-454F-905C-FDD04E97A6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5BFC0F0-017D-4B5A-8099-7165CD8753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6879200-7C9E-45F3-9D5A-C95F30144E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F5C6F-B0F2-4D0B-8032-298D23CCD86F}" type="datetimeFigureOut">
              <a:rPr lang="ru-RU" smtClean="0"/>
              <a:t>28.04.2023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7FB669E-A5A2-4CF3-B7F5-78A9913A0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FBEAEA3-7CE0-45DD-A56F-89B9A0909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2B401-8B38-4385-9AF1-CBF453A901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0169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3347FB-FF0E-4F5E-BEEA-94F08FF6D2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989951B-6B18-481B-B264-A428D1D9EE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B3ADFF5-2548-4E0D-9A10-D0B3717DC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F5C6F-B0F2-4D0B-8032-298D23CCD86F}" type="datetimeFigureOut">
              <a:rPr lang="ru-RU" smtClean="0"/>
              <a:t>28.04.2023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6D45D5B-0CF9-4E47-B02A-7A0121A520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75B1E29-C336-4C0B-8F6F-60F640447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2B401-8B38-4385-9AF1-CBF453A901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90331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56064D4-803D-47CE-9773-3EC93D435A5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96F5CD4-3BE1-4DBE-BFAA-318596A1C5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FC6F5A-E20B-4D64-9316-31BF2908B8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F5C6F-B0F2-4D0B-8032-298D23CCD86F}" type="datetimeFigureOut">
              <a:rPr lang="ru-RU" smtClean="0"/>
              <a:t>28.04.2023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BA13E6A-DD42-4B4A-A970-CA377FEEB2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8C7B8FE-65A1-40A1-B169-C238C6FAF3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2B401-8B38-4385-9AF1-CBF453A901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45652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41FFD5-341D-4E33-BE35-9E7BB945D2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CCE255F-45A4-4F20-8167-A8C65554E2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E876840-B352-4049-8C5C-9033E76A21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F5C6F-B0F2-4D0B-8032-298D23CCD86F}" type="datetimeFigureOut">
              <a:rPr lang="ru-RU" smtClean="0"/>
              <a:t>28.04.2023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0596D31-6718-4459-B9DD-CD39E15D25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EC9B606-FCA7-492D-A579-5921AB853D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2B401-8B38-4385-9AF1-CBF453A901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37951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D59E95-24EE-4A31-80A8-E1CAD1C69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8EE1489-0E3F-471A-B405-8BCDC84B0D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48943EC-0734-408A-BAE3-2C233BABBE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F5C6F-B0F2-4D0B-8032-298D23CCD86F}" type="datetimeFigureOut">
              <a:rPr lang="ru-RU" smtClean="0"/>
              <a:t>28.04.2023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7A49097-E1FA-4520-B470-014CB142E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4616E9-7793-444A-B8A8-B6392F6EC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2B401-8B38-4385-9AF1-CBF453A901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44083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650FA5-B918-4927-BFB5-9A9A723F03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9DB1316-4F36-4192-9A01-6B41F159D3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EC0E7F5-A1F1-4926-97C0-2DFB0C9BA0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4DEC28F-EB03-49ED-AAC1-3E4923E54A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F5C6F-B0F2-4D0B-8032-298D23CCD86F}" type="datetimeFigureOut">
              <a:rPr lang="ru-RU" smtClean="0"/>
              <a:t>28.04.2023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81425F8-F599-42B5-B298-67FA3A4319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352DE90-D4BC-4871-8ADE-2943555EBF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2B401-8B38-4385-9AF1-CBF453A901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08190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C633B4-AE66-45F8-9BD7-1ECC3447AE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D45DCA9-F1A2-4573-BFE2-B29CD12780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3E1275D-828E-4B08-AE19-430123BD04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79A8021-2439-44F4-91A0-DA75D85A35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FF996EA-959C-4C05-B355-43C147A4C3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272063B-5182-4B81-88E3-C4FEA86547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F5C6F-B0F2-4D0B-8032-298D23CCD86F}" type="datetimeFigureOut">
              <a:rPr lang="ru-RU" smtClean="0"/>
              <a:t>28.04.2023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2EA883BF-BA18-4E20-83CE-BD994DAD88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322EFA8-CB83-4AF9-BB39-5484FBE7B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2B401-8B38-4385-9AF1-CBF453A901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87570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AF4680-03EF-4F46-907D-B06A0E5B5E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FB0679F-BAC0-4DC7-B100-18611B0738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F5C6F-B0F2-4D0B-8032-298D23CCD86F}" type="datetimeFigureOut">
              <a:rPr lang="ru-RU" smtClean="0"/>
              <a:t>28.04.2023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3A48C4F-956E-4A20-B6B2-7858351578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C61892E-5FAF-43FB-87D6-B7822AA44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2B401-8B38-4385-9AF1-CBF453A901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83677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A1C6F8A-0247-4E7B-8DB1-D5B0064B2D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F5C6F-B0F2-4D0B-8032-298D23CCD86F}" type="datetimeFigureOut">
              <a:rPr lang="ru-RU" smtClean="0"/>
              <a:t>28.04.2023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83A828D-B1AE-4319-A514-D0FB48DE56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8B2C12B-8303-41D6-9CBA-1837BBB40D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2B401-8B38-4385-9AF1-CBF453A901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44856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D20729-BF1F-4407-8800-11BA19C2A0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C262D09-A181-4C4B-8058-5F5029DBB0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7D41245-86D4-44BA-8D10-79A489754A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1C4A029-6AFE-4820-81F5-F45409A226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F5C6F-B0F2-4D0B-8032-298D23CCD86F}" type="datetimeFigureOut">
              <a:rPr lang="ru-RU" smtClean="0"/>
              <a:t>28.04.2023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ABAF131-9D25-40E7-8E0E-3F944EA479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C9C1837-661C-48D0-AC38-C849B26E0F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2B401-8B38-4385-9AF1-CBF453A901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70522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F5A8EC-CE3B-4E25-92C6-DA8F8D142E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B8A6467-8E7C-4EB2-AE22-BC1AD1FBB86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5C6A6F3-712E-4F1E-B7B9-9C32AB77A4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BCE41FC-3791-4C6D-A4A2-B85876EEF9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F5C6F-B0F2-4D0B-8032-298D23CCD86F}" type="datetimeFigureOut">
              <a:rPr lang="ru-RU" smtClean="0"/>
              <a:t>28.04.2023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45E2B29-3C66-4A42-AE90-5F9C1D36A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AC67805-2C3E-405D-AA0C-9F713CEFE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2B401-8B38-4385-9AF1-CBF453A901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237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850FE0-1FC6-4C1B-9B53-2A761E1CC7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1D94177-C6D2-45BA-A003-5ACB5CD620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B53AA5E-3C73-4DDB-9A50-9A26F1B7E3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0F5C6F-B0F2-4D0B-8032-298D23CCD86F}" type="datetimeFigureOut">
              <a:rPr lang="ru-RU" smtClean="0"/>
              <a:t>28.04.2023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BF8F3F0-FFD7-4B1F-86D8-56E1FCF938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D0EE27C-53D3-48A7-8D9B-0488BA34CA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B2B401-8B38-4385-9AF1-CBF453A901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6692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://syzrankprf.ru/news/other/338-danijel-feri-junyj-gerojantifashist" TargetMode="Externa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46EEB24-ECAB-4649-8ADB-BC56E60F11EC}"/>
              </a:ext>
            </a:extLst>
          </p:cNvPr>
          <p:cNvSpPr txBox="1"/>
          <p:nvPr/>
        </p:nvSpPr>
        <p:spPr>
          <a:xfrm>
            <a:off x="1631244" y="0"/>
            <a:ext cx="8929512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4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День памяти юного героя-антифашиста</a:t>
            </a:r>
            <a:endParaRPr lang="ru-RU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F02F81-1A77-40B0-BBA8-82D1D91FAA89}"/>
              </a:ext>
            </a:extLst>
          </p:cNvPr>
          <p:cNvSpPr txBox="1"/>
          <p:nvPr/>
        </p:nvSpPr>
        <p:spPr>
          <a:xfrm>
            <a:off x="101601" y="1964267"/>
            <a:ext cx="4030132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Памятная дата 8 февраля «День памяти юного героя–антифашиста» была утверждена очередной Ассамблеей ООН. Этот день отмечается ежегодно 8 февраля с 1964 года.</a:t>
            </a:r>
          </a:p>
          <a:p>
            <a:pPr algn="just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Памяти юных, мальчиков и девочек всех стран мира, тех, кто боролся и умирал за мир, свободу, демократию и счастье людей, посвящается день 8 февраля. В нашей стране эта дата именуется как День юного героя – антифашиста.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64BA726-A50C-492C-9E22-65FB4AE1A3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9750" y="1793036"/>
            <a:ext cx="6607761" cy="4955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2645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01226F1-E04E-4C35-AA92-DED2FB9E18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769" y="135467"/>
            <a:ext cx="10819342" cy="6722533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1008B79-DB73-4BC7-A520-E9291C13C1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880" y="417688"/>
            <a:ext cx="4881386" cy="6188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1216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9F8DDBD-F0BA-43E9-8401-65330C9E19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270" y="0"/>
            <a:ext cx="11585752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BBF27BE-9E5B-4127-A445-2F47742F41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423" y="351719"/>
            <a:ext cx="3533775" cy="443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5887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1B5A24AA-AE6A-43C1-B4D2-4928FDE74796}"/>
              </a:ext>
            </a:extLst>
          </p:cNvPr>
          <p:cNvSpPr txBox="1"/>
          <p:nvPr/>
        </p:nvSpPr>
        <p:spPr>
          <a:xfrm>
            <a:off x="3048000" y="3247156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0" i="0" dirty="0">
                <a:solidFill>
                  <a:srgbClr val="202124"/>
                </a:solidFill>
                <a:effectLst/>
                <a:latin typeface="docs-Roboto"/>
              </a:rPr>
              <a:t>Лида </a:t>
            </a:r>
            <a:r>
              <a:rPr lang="ru-RU" b="0" i="0" dirty="0" err="1">
                <a:solidFill>
                  <a:srgbClr val="202124"/>
                </a:solidFill>
                <a:effectLst/>
                <a:latin typeface="docs-Roboto"/>
              </a:rPr>
              <a:t>Вашкевич</a:t>
            </a:r>
            <a:endParaRPr lang="ru-RU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22704B78-7CFD-4D28-8D50-9EF05BDF9B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192106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73792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5439DEA-BBAB-491B-8E43-838E37CD06AD}"/>
              </a:ext>
            </a:extLst>
          </p:cNvPr>
          <p:cNvSpPr txBox="1"/>
          <p:nvPr/>
        </p:nvSpPr>
        <p:spPr>
          <a:xfrm>
            <a:off x="677333" y="1054079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Толя Шумов родился 22 декабря 1923 года в </a:t>
            </a:r>
            <a:r>
              <a:rPr lang="ru-RU" dirty="0" err="1"/>
              <a:t>Осташёве</a:t>
            </a:r>
            <a:r>
              <a:rPr lang="ru-RU" dirty="0"/>
              <a:t> Московской области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1F9A85-DD4A-4AA4-B882-28B8FD7558E3}"/>
              </a:ext>
            </a:extLst>
          </p:cNvPr>
          <p:cNvSpPr txBox="1"/>
          <p:nvPr/>
        </p:nvSpPr>
        <p:spPr>
          <a:xfrm>
            <a:off x="383821" y="1836256"/>
            <a:ext cx="60960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Толя, как и его мама, вступил в партизанский отряд. В обязанности юного партизана входили задачи по сбору информации о дислокации и численности противника, о продвижении фашистских частей. Вместе с Толей в отряд пришли его школьные товарищи.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C15C9CF-AAF7-40BC-93F0-ADA01E867364}"/>
              </a:ext>
            </a:extLst>
          </p:cNvPr>
          <p:cNvSpPr txBox="1"/>
          <p:nvPr/>
        </p:nvSpPr>
        <p:spPr>
          <a:xfrm>
            <a:off x="293510" y="5744252"/>
            <a:ext cx="1109698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Несколько часов длился допрос Толи </a:t>
            </a:r>
            <a:r>
              <a:rPr lang="ru-RU" dirty="0" err="1"/>
              <a:t>Шумова</a:t>
            </a:r>
            <a:r>
              <a:rPr lang="ru-RU" dirty="0"/>
              <a:t> с применением пыток. Толя не вымолвил ни одного слова и до последнего держался удивительно мужественно. Не добившись от подростка интересующих сведений, было принято решение Толю казнить. Под конвоем его отвели в лес и расстреляли. Толе </a:t>
            </a:r>
            <a:r>
              <a:rPr lang="ru-RU" dirty="0" err="1"/>
              <a:t>Шумову</a:t>
            </a:r>
            <a:r>
              <a:rPr lang="ru-RU" dirty="0"/>
              <a:t> было 18 лет.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7489057-A062-4F5C-81BC-64E7666A2D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64979" y="441325"/>
            <a:ext cx="2743200" cy="394335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55E3508-E98C-4F5F-8919-C381D8266824}"/>
              </a:ext>
            </a:extLst>
          </p:cNvPr>
          <p:cNvSpPr txBox="1"/>
          <p:nvPr/>
        </p:nvSpPr>
        <p:spPr>
          <a:xfrm>
            <a:off x="2280354" y="223082"/>
            <a:ext cx="6096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Толя Шумов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299EE98-A903-42A0-ABDF-3DB6D21DD4A9}"/>
              </a:ext>
            </a:extLst>
          </p:cNvPr>
          <p:cNvSpPr txBox="1"/>
          <p:nvPr/>
        </p:nvSpPr>
        <p:spPr>
          <a:xfrm>
            <a:off x="-1" y="355288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Толю задержали и отправили на допрос.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2DE3284-2C80-4A85-8E7A-07F432BF91C4}"/>
              </a:ext>
            </a:extLst>
          </p:cNvPr>
          <p:cNvSpPr txBox="1"/>
          <p:nvPr/>
        </p:nvSpPr>
        <p:spPr>
          <a:xfrm>
            <a:off x="112889" y="3855667"/>
            <a:ext cx="8839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Он рассказывал немцам анекдоты про коммунистов и своим остроумием расположил к себе немецкого офицера.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0E98E35-1F8F-48FB-B518-73873ED9218E}"/>
              </a:ext>
            </a:extLst>
          </p:cNvPr>
          <p:cNvSpPr txBox="1"/>
          <p:nvPr/>
        </p:nvSpPr>
        <p:spPr>
          <a:xfrm>
            <a:off x="383820" y="4464299"/>
            <a:ext cx="1142435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А еще Толя рассказал о том, что давно ищет свою мать. Немец был очарован Толей, он проникся его историей, оставил его при себе и даже обещал помочь ему в поисках мамы. Усыпив бдительность противника окончательно, Толя выбрал подходящий момент и сбежал, прихватив с собой папку с картами противника, оружие и бинокль немецкого офицера.</a:t>
            </a:r>
          </a:p>
        </p:txBody>
      </p:sp>
    </p:spTree>
    <p:extLst>
      <p:ext uri="{BB962C8B-B14F-4D97-AF65-F5344CB8AC3E}">
        <p14:creationId xmlns:p14="http://schemas.microsoft.com/office/powerpoint/2010/main" val="40803790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785B0FA-CBF9-4F12-86EF-73864467B746}"/>
              </a:ext>
            </a:extLst>
          </p:cNvPr>
          <p:cNvSpPr txBox="1"/>
          <p:nvPr/>
        </p:nvSpPr>
        <p:spPr>
          <a:xfrm>
            <a:off x="330485" y="221819"/>
            <a:ext cx="1153103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городе Курске находится единственный в своем роде музей, где собраны уникальные сведения о судьбах детей войны. За сорок лет сотрудникам музея удалось установить более 10 тысяч имен сынов и дочерей полков и юных партизан.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AC18BBB-C6E2-4B45-BF7E-AFA052D19A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148" y="2044216"/>
            <a:ext cx="5628081" cy="422575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CBD1507-7DCA-4742-BFD2-431FA5D47C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9032" y="1237482"/>
            <a:ext cx="4055864" cy="5401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1504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6A9E957-FE10-4849-8C9F-213CB5DEFA27}"/>
              </a:ext>
            </a:extLst>
          </p:cNvPr>
          <p:cNvSpPr txBox="1"/>
          <p:nvPr/>
        </p:nvSpPr>
        <p:spPr>
          <a:xfrm>
            <a:off x="1038577" y="376746"/>
            <a:ext cx="1055511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 Марату </a:t>
            </a:r>
            <a:r>
              <a:rPr lang="ru-RU" dirty="0" err="1"/>
              <a:t>Казею</a:t>
            </a:r>
            <a:r>
              <a:rPr lang="ru-RU" dirty="0"/>
              <a:t> было 15 лет когда он совершил подвиг, за который ему присвоили звание Героя Советского Союза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0D7FC5E-5BF5-4E1E-A377-A824B85DB5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5491" y="1587719"/>
            <a:ext cx="7019887" cy="4983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150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CE10668-F59E-4B92-9223-C7664B5C52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333" y="1561038"/>
            <a:ext cx="6044826" cy="448416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4EFD86B-A79A-406F-BDF7-ECFE894EBA2F}"/>
              </a:ext>
            </a:extLst>
          </p:cNvPr>
          <p:cNvSpPr txBox="1"/>
          <p:nvPr/>
        </p:nvSpPr>
        <p:spPr>
          <a:xfrm>
            <a:off x="541866" y="166469"/>
            <a:ext cx="1075831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/>
              <a:t> </a:t>
            </a:r>
            <a:r>
              <a:rPr lang="ru-RU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Подпольная организация в Белоруссии, куда вступила Зина Портнова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97EACE4-CC01-4AE9-865D-D905F4D84C19}"/>
              </a:ext>
            </a:extLst>
          </p:cNvPr>
          <p:cNvSpPr txBox="1"/>
          <p:nvPr/>
        </p:nvSpPr>
        <p:spPr>
          <a:xfrm>
            <a:off x="6920090" y="1489908"/>
            <a:ext cx="5271910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Летом 1941 г. Зина поехала на каникулы к бабушке в Белоруссию. Там ее и застала война. Спустя несколько месяцев Зина вступила в подпольную организацию </a:t>
            </a:r>
            <a:r>
              <a:rPr lang="ru-RU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«Юные патриоты».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Потом стала разведчицей в партизанском отряде имени Ворошилова. Девочка отличалась бесстрашием, смекалкой и никогда не унывала.</a:t>
            </a:r>
          </a:p>
        </p:txBody>
      </p:sp>
    </p:spTree>
    <p:extLst>
      <p:ext uri="{BB962C8B-B14F-4D97-AF65-F5344CB8AC3E}">
        <p14:creationId xmlns:p14="http://schemas.microsoft.com/office/powerpoint/2010/main" val="12089733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924F485-A13C-4630-9886-6DD875BCD2B3}"/>
              </a:ext>
            </a:extLst>
          </p:cNvPr>
          <p:cNvSpPr txBox="1"/>
          <p:nvPr/>
        </p:nvSpPr>
        <p:spPr>
          <a:xfrm>
            <a:off x="1783644" y="424934"/>
            <a:ext cx="816186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называли детей на войне?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763BC6E-BE92-42E1-AE07-354CB1C5EF3B}"/>
              </a:ext>
            </a:extLst>
          </p:cNvPr>
          <p:cNvSpPr txBox="1"/>
          <p:nvPr/>
        </p:nvSpPr>
        <p:spPr>
          <a:xfrm>
            <a:off x="270934" y="1194375"/>
            <a:ext cx="918915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 время Великой Отечественной войны в рядах Красной армии служило более 3500 фронтовиков младше 16 лет. Их называли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"сыновьями полка",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хотя были среди них и дочери.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85C82F8-03FC-49F0-98A9-D7E85CCA2D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1850" y="1194375"/>
            <a:ext cx="2095500" cy="310515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045F45E-62DD-4004-BDCE-329C7FA07A95}"/>
              </a:ext>
            </a:extLst>
          </p:cNvPr>
          <p:cNvSpPr txBox="1"/>
          <p:nvPr/>
        </p:nvSpPr>
        <p:spPr>
          <a:xfrm>
            <a:off x="575381" y="2419975"/>
            <a:ext cx="6096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С 1941 по 1945 год вместе со взрослыми били фашистов три с половиной тысячи красноармейцев моложе шестнадцати лет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DEE0621-99AE-4D96-926A-676FCEC4E7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2262" y="2746950"/>
            <a:ext cx="2657825" cy="397085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6EE72E4-C4D6-4883-8A89-CB147DA469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6516" y="3118427"/>
            <a:ext cx="5015089" cy="3664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6818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FDEEF8D-F123-4FD2-ABFA-9F0106CE6BCB}"/>
              </a:ext>
            </a:extLst>
          </p:cNvPr>
          <p:cNvSpPr txBox="1"/>
          <p:nvPr/>
        </p:nvSpPr>
        <p:spPr>
          <a:xfrm>
            <a:off x="733777" y="1267726"/>
            <a:ext cx="610728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В первом ряду демонстрантов шёл невысокий паренёк – Даниэль </a:t>
            </a:r>
            <a:r>
              <a:rPr lang="ru-RU" dirty="0" err="1"/>
              <a:t>Фери</a:t>
            </a:r>
            <a:r>
              <a:rPr lang="ru-RU" dirty="0"/>
              <a:t>, французский мальчик, который каждое утро продавал на улицах Парижа газеты. Его все знали и любили. Но демонстрантов поджидали неонацисты. Мальчик не слышал предательских выстрелов. Он упал на мостовую, сраженный фашистской пулей.</a:t>
            </a: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50BBF06B-6790-43D8-8019-2BD8105B03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9298503"/>
              </p:ext>
            </p:extLst>
          </p:nvPr>
        </p:nvGraphicFramePr>
        <p:xfrm>
          <a:off x="1253179" y="317905"/>
          <a:ext cx="8929398" cy="581025"/>
        </p:xfrm>
        <a:graphic>
          <a:graphicData uri="http://schemas.openxmlformats.org/drawingml/2006/table">
            <a:tbl>
              <a:tblPr/>
              <a:tblGrid>
                <a:gridCol w="8929398">
                  <a:extLst>
                    <a:ext uri="{9D8B030D-6E8A-4147-A177-3AD203B41FA5}">
                      <a16:colId xmlns:a16="http://schemas.microsoft.com/office/drawing/2014/main" val="389491878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ru-RU" sz="3200" u="none" strike="noStrike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Даниэль </a:t>
                      </a:r>
                      <a:r>
                        <a:rPr lang="ru-RU" sz="3200" u="none" strike="noStrike" dirty="0" err="1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Фери</a:t>
                      </a:r>
                      <a:r>
                        <a:rPr lang="ru-RU" sz="3200" u="none" strike="noStrike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 - юный герой-антифашист</a:t>
                      </a:r>
                      <a:endParaRPr lang="ru-RU" sz="3200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B="476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4602892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454E879D-096F-4E87-8163-66549BA3FE57}"/>
              </a:ext>
            </a:extLst>
          </p:cNvPr>
          <p:cNvSpPr txBox="1"/>
          <p:nvPr/>
        </p:nvSpPr>
        <p:spPr>
          <a:xfrm>
            <a:off x="372533" y="5036023"/>
            <a:ext cx="6096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Пятнадцатилетнего Даниэля </a:t>
            </a:r>
            <a:r>
              <a:rPr lang="ru-RU" dirty="0" err="1"/>
              <a:t>Фери</a:t>
            </a:r>
            <a:r>
              <a:rPr lang="ru-RU" dirty="0"/>
              <a:t> убили 8 февраля 1962</a:t>
            </a:r>
          </a:p>
          <a:p>
            <a:r>
              <a:rPr lang="ru-RU" dirty="0"/>
              <a:t>г. во время антифашистской демонстрации трудящихся в г.</a:t>
            </a:r>
          </a:p>
          <a:p>
            <a:r>
              <a:rPr lang="ru-RU" dirty="0"/>
              <a:t>Париже.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2A88B7B-6EDE-404F-825E-6131AF15E6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7790" y="1162757"/>
            <a:ext cx="4277991" cy="5104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2247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D3ACC76-7059-46C2-913A-5AFE2F2C121D}"/>
              </a:ext>
            </a:extLst>
          </p:cNvPr>
          <p:cNvSpPr txBox="1"/>
          <p:nvPr/>
        </p:nvSpPr>
        <p:spPr>
          <a:xfrm>
            <a:off x="688623" y="269081"/>
            <a:ext cx="1029546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/>
              <a:t> </a:t>
            </a:r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февраля 1963 года, в другой стране – Ираке – в тюрьме от нечеловеческих пыток умер другой мальчик – </a:t>
            </a:r>
            <a:r>
              <a:rPr lang="ru-RU" sz="2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Фадыл</a:t>
            </a:r>
            <a:r>
              <a:rPr lang="ru-RU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Джамаль. </a:t>
            </a:r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 отказался выдать фашистам товарищей своего отца. </a:t>
            </a:r>
            <a:r>
              <a:rPr lang="ru-RU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Фадылу</a:t>
            </a:r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было только 15 лет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D3B9418-C3D0-460C-A031-42A7E2E71E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57" t="8888" r="6230" b="3924"/>
          <a:stretch/>
        </p:blipFill>
        <p:spPr>
          <a:xfrm>
            <a:off x="2607733" y="1429630"/>
            <a:ext cx="7405512" cy="5402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4052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5B8BC9A-3A81-4DD2-A6B9-6181AEFBAE63}"/>
              </a:ext>
            </a:extLst>
          </p:cNvPr>
          <p:cNvSpPr txBox="1"/>
          <p:nvPr/>
        </p:nvSpPr>
        <p:spPr>
          <a:xfrm>
            <a:off x="282221" y="362424"/>
            <a:ext cx="1159368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"Мы предлагаем день 8 февраля сделать традиционным днем памяти юных героев - наших сверстников, днем воспоминания о бессмертных подвигах юных борцов"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E4C286-5FA1-4B77-977E-F63EA63E0F93}"/>
              </a:ext>
            </a:extLst>
          </p:cNvPr>
          <p:cNvSpPr txBox="1"/>
          <p:nvPr/>
        </p:nvSpPr>
        <p:spPr>
          <a:xfrm>
            <a:off x="598311" y="1978925"/>
            <a:ext cx="6096000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 февраля 1964 года юные интернационалисты Москвы обратились ко всем детям мира с письмом. В нём говорилось: « Мы предлагаем день 8 февраля сделать традиционным днём памяти юных героев – наших сверстников, днём воспоминания о бессмертных подвигах юных борцов».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4A18ACA-10F9-42EE-989F-409A18393F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3946" y="1199991"/>
            <a:ext cx="4173623" cy="5420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33570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A19B49E-A769-49DD-9F78-83BADC345D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0711" y="399077"/>
            <a:ext cx="4532666" cy="605984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7C9ECA3-79D4-4EDF-9743-FA606AA3EEF5}"/>
              </a:ext>
            </a:extLst>
          </p:cNvPr>
          <p:cNvSpPr txBox="1"/>
          <p:nvPr/>
        </p:nvSpPr>
        <p:spPr>
          <a:xfrm>
            <a:off x="496712" y="229743"/>
            <a:ext cx="6096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Василий Коробко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FA0B049-51BF-41A6-9194-EC1FB8FBDA4A}"/>
              </a:ext>
            </a:extLst>
          </p:cNvPr>
          <p:cNvSpPr txBox="1"/>
          <p:nvPr/>
        </p:nvSpPr>
        <p:spPr>
          <a:xfrm>
            <a:off x="575734" y="1905505"/>
            <a:ext cx="609600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путь отряд!</a:t>
            </a: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Шагай под красным знаменем,</a:t>
            </a: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Поднимая славу высоко</a:t>
            </a: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Породнился подвигом с Сусаниным</a:t>
            </a: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Пионер Василий Коробко</a:t>
            </a:r>
          </a:p>
        </p:txBody>
      </p:sp>
    </p:spTree>
    <p:extLst>
      <p:ext uri="{BB962C8B-B14F-4D97-AF65-F5344CB8AC3E}">
        <p14:creationId xmlns:p14="http://schemas.microsoft.com/office/powerpoint/2010/main" val="31003387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0473776-9243-459C-8A68-5FF47213DE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6534" y="1544461"/>
            <a:ext cx="5034679" cy="50482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F869F2C-B8BC-465C-94AC-DDF0C3F370A8}"/>
              </a:ext>
            </a:extLst>
          </p:cNvPr>
          <p:cNvSpPr txBox="1"/>
          <p:nvPr/>
        </p:nvSpPr>
        <p:spPr>
          <a:xfrm>
            <a:off x="310787" y="1390930"/>
            <a:ext cx="651369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Он был связистом в морской пехоте</a:t>
            </a:r>
          </a:p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Черноморском военном флоте.</a:t>
            </a:r>
          </a:p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глазах мальчишки задор не гаснет,</a:t>
            </a:r>
          </a:p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на тельняшке алеет галстук.</a:t>
            </a:r>
          </a:p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Ходил в разведку, ходил в сраженье.</a:t>
            </a:r>
          </a:p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Попал однажды он в окруженье.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332A4D8-70A3-4185-B596-71B1D1BE2C9C}"/>
              </a:ext>
            </a:extLst>
          </p:cNvPr>
          <p:cNvSpPr txBox="1"/>
          <p:nvPr/>
        </p:nvSpPr>
        <p:spPr>
          <a:xfrm>
            <a:off x="2833511" y="414573"/>
            <a:ext cx="6096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Валерий Волков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2DF7218-1F9D-4DC4-846D-48169C973569}"/>
              </a:ext>
            </a:extLst>
          </p:cNvPr>
          <p:cNvSpPr txBox="1"/>
          <p:nvPr/>
        </p:nvSpPr>
        <p:spPr>
          <a:xfrm>
            <a:off x="310787" y="4121613"/>
            <a:ext cx="609600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Валера Волков погиб 1 июля 1942 году в бою. Пионер-герой участвовал в боевом прикрытии эвакуации жителей Севастополя. Пионера сильно ранили в правую руку, однако он продолжал участвовать в бою. По дороге, которую оборонял Валера, пошли немецкие танки, однако у израненного мальчика уже не было сил, чтобы добросить связку гранат до впереди идущей махины с безопасного расстояния. Валера Волков затаился, а когда танк подошёл максимально близко, с ближней дистанции бросил связку гранат прямо под гусеницы. Пионер-герой скончался от полученных при этом ранений.</a:t>
            </a:r>
          </a:p>
        </p:txBody>
      </p:sp>
    </p:spTree>
    <p:extLst>
      <p:ext uri="{BB962C8B-B14F-4D97-AF65-F5344CB8AC3E}">
        <p14:creationId xmlns:p14="http://schemas.microsoft.com/office/powerpoint/2010/main" val="31406811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699D0AF-0B5B-4CAD-AE56-5807C15DBB65}"/>
              </a:ext>
            </a:extLst>
          </p:cNvPr>
          <p:cNvSpPr txBox="1"/>
          <p:nvPr/>
        </p:nvSpPr>
        <p:spPr>
          <a:xfrm>
            <a:off x="532271" y="685926"/>
            <a:ext cx="609600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 оккупирован фашистами.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Утро. День 7 ноября.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Над густыми сумерками мглистыми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Алым стягом вспыхнула заря.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Голос по радио, бурно взлетающий,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Словно с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Москвою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наладилась связь: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-С праздником вас, дорогие товарищи!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 здравствует наша Советская власть!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003F65E-5A5A-47BA-9647-87FD7FA8B0D8}"/>
              </a:ext>
            </a:extLst>
          </p:cNvPr>
          <p:cNvSpPr txBox="1"/>
          <p:nvPr/>
        </p:nvSpPr>
        <p:spPr>
          <a:xfrm>
            <a:off x="699911" y="0"/>
            <a:ext cx="6096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Нина Сагайдак.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D718F63-84DE-44CD-90A4-53B70418F4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6409" y="0"/>
            <a:ext cx="493776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74F63E5-F4AF-4BDA-A800-B79E55DC923E}"/>
              </a:ext>
            </a:extLst>
          </p:cNvPr>
          <p:cNvSpPr txBox="1"/>
          <p:nvPr/>
        </p:nvSpPr>
        <p:spPr>
          <a:xfrm>
            <a:off x="451556" y="3100576"/>
            <a:ext cx="6096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Дата рождения: 12 марта </a:t>
            </a:r>
            <a:r>
              <a:rPr lang="en-US" dirty="0"/>
              <a:t> </a:t>
            </a:r>
            <a:endParaRPr lang="ru-RU" dirty="0"/>
          </a:p>
          <a:p>
            <a:r>
              <a:rPr lang="ru-RU" dirty="0"/>
              <a:t>Место рождения: г. </a:t>
            </a:r>
            <a:r>
              <a:rPr lang="ru-RU" dirty="0" err="1"/>
              <a:t>Сновск</a:t>
            </a:r>
            <a:r>
              <a:rPr lang="ru-RU" dirty="0"/>
              <a:t>, Черниговская губерния, Украинская ССР, СССР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1C6FED6-1353-4633-9060-E14CD391CBAA}"/>
              </a:ext>
            </a:extLst>
          </p:cNvPr>
          <p:cNvSpPr txBox="1"/>
          <p:nvPr/>
        </p:nvSpPr>
        <p:spPr>
          <a:xfrm>
            <a:off x="79022" y="4130232"/>
            <a:ext cx="6468534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400" dirty="0"/>
              <a:t>После ареста юную партизанку полтора месяца пытали, просили выдать товарищей, но она молчала. В некоторых источниках сказано, что пытавший ее немец воскликнул: «Что за непонятная страна! Здесь даже дети партизанят!».</a:t>
            </a:r>
          </a:p>
          <a:p>
            <a:pPr algn="just"/>
            <a:r>
              <a:rPr lang="ru-RU" sz="1400" dirty="0"/>
              <a:t>Неизвестна и точная дата расстрела. На памятниках ставят дату 19 мая 1943 года. Известно, что 10 мая Нина была жива, и находясь в камере для смертников, оставила надпись на стене. Точный текст неизвестен, но одна из наиболее известных интерпретаций звучит так:</a:t>
            </a:r>
          </a:p>
          <a:p>
            <a:pPr algn="just"/>
            <a:r>
              <a:rPr lang="ru-RU" sz="1400" dirty="0"/>
              <a:t>«За Родину, за Правду! Кто будет здесь и выйдет на волю передавайте. Нина Сагайдак. Шестнадцать лет»</a:t>
            </a:r>
          </a:p>
          <a:p>
            <a:pPr algn="just"/>
            <a:r>
              <a:rPr lang="ru-RU" sz="1400" dirty="0"/>
              <a:t>Всего четыре месяца не дожила Нина до момента, когда советские танки ворвались в Щорс и разгромили оккупантов. Танкисты, освободившие город, нашли в камере для смертников надпись, которую сделала Нина перед смертью.</a:t>
            </a:r>
          </a:p>
        </p:txBody>
      </p:sp>
    </p:spTree>
    <p:extLst>
      <p:ext uri="{BB962C8B-B14F-4D97-AF65-F5344CB8AC3E}">
        <p14:creationId xmlns:p14="http://schemas.microsoft.com/office/powerpoint/2010/main" val="3942765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9FFF096-6D14-43B5-8F02-003FFCB5B1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4472" y="1333675"/>
            <a:ext cx="3735566" cy="497681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754E497-B39B-4899-B2A6-71F5A4F3605C}"/>
              </a:ext>
            </a:extLst>
          </p:cNvPr>
          <p:cNvSpPr txBox="1"/>
          <p:nvPr/>
        </p:nvSpPr>
        <p:spPr>
          <a:xfrm>
            <a:off x="1738489" y="187867"/>
            <a:ext cx="6096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Зина Портнова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EA4FC0E-748E-4FFD-AEB3-0F655B778B58}"/>
              </a:ext>
            </a:extLst>
          </p:cNvPr>
          <p:cNvSpPr txBox="1"/>
          <p:nvPr/>
        </p:nvSpPr>
        <p:spPr>
          <a:xfrm>
            <a:off x="440267" y="991569"/>
            <a:ext cx="60960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Ночь в застенках долга,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 отважно, сурово смотришь ты на врага.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кровью падают на пол пряди светлых волос.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Сам начальник гестапо учиняет допрос</a:t>
            </a:r>
            <a:r>
              <a:rPr lang="ru-RU" dirty="0"/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635D1B3-7B1D-4945-8FCA-06F25307336C}"/>
              </a:ext>
            </a:extLst>
          </p:cNvPr>
          <p:cNvSpPr txBox="1"/>
          <p:nvPr/>
        </p:nvSpPr>
        <p:spPr>
          <a:xfrm>
            <a:off x="5915377" y="889126"/>
            <a:ext cx="60960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00" dirty="0"/>
              <a:t>ДАТА РОЖДЕНИЯ</a:t>
            </a:r>
          </a:p>
          <a:p>
            <a:r>
              <a:rPr lang="ru-RU" sz="1100" dirty="0"/>
              <a:t>20. 2. 1926</a:t>
            </a:r>
          </a:p>
          <a:p>
            <a:r>
              <a:rPr lang="ru-RU" sz="1100" dirty="0"/>
              <a:t>ДАТА СМЕРТИ</a:t>
            </a:r>
          </a:p>
          <a:p>
            <a:r>
              <a:rPr lang="ru-RU" sz="1100" dirty="0"/>
              <a:t>10. 1. 1944</a:t>
            </a:r>
          </a:p>
          <a:p>
            <a:r>
              <a:rPr lang="ru-RU" sz="1100" dirty="0"/>
              <a:t>МЕСТО РОЖДЕНИЯ</a:t>
            </a:r>
          </a:p>
          <a:p>
            <a:r>
              <a:rPr lang="ru-RU" sz="1100" dirty="0"/>
              <a:t>Ленинград</a:t>
            </a:r>
          </a:p>
          <a:p>
            <a:r>
              <a:rPr lang="ru-RU" sz="1100" dirty="0"/>
              <a:t>МЕСТО СМЕРТИ</a:t>
            </a:r>
          </a:p>
          <a:p>
            <a:r>
              <a:rPr lang="ru-RU" sz="1100" dirty="0"/>
              <a:t>Полоцк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F7F6E75-4ED6-43B9-9223-CA543EBF024D}"/>
              </a:ext>
            </a:extLst>
          </p:cNvPr>
          <p:cNvSpPr txBox="1"/>
          <p:nvPr/>
        </p:nvSpPr>
        <p:spPr>
          <a:xfrm>
            <a:off x="702" y="2216048"/>
            <a:ext cx="732966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Девушка знала, что может оказывать посильную помощь старшим товарищам, которые, как и она ненавидели врага. Она ночами писала листовки, а затем обклеивала ими здания в посёлке.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246BE5A-264E-4A83-AE68-7A3EB1805A5D}"/>
              </a:ext>
            </a:extLst>
          </p:cNvPr>
          <p:cNvSpPr txBox="1"/>
          <p:nvPr/>
        </p:nvSpPr>
        <p:spPr>
          <a:xfrm>
            <a:off x="301096" y="3139378"/>
            <a:ext cx="753286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Зинаиде дали важное задание, она должны была устроиться в столовую в которой принимали пищу солдаты вермахта, а затем подсыпать им яд в суп. Ей удалось это сделать. Более сто немецких солдат умерли. Среди них были и лётчики, у которых было задание вылететь именно в этот день, для бомбёжки Москвы и Ленинграда. А значит её действия спасли не одну жизнь советских людей.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707E520-DF08-4F73-8868-BF05C8FE4299}"/>
              </a:ext>
            </a:extLst>
          </p:cNvPr>
          <p:cNvSpPr txBox="1"/>
          <p:nvPr/>
        </p:nvSpPr>
        <p:spPr>
          <a:xfrm>
            <a:off x="149756" y="4833161"/>
            <a:ext cx="768420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Непрекращающиеся пытки длились больше месяца. Немецкие мучители дробили ей кости и суставы, заламывали руки, затем ей выкололи глаза. Её жгли раскалённым железом, загоняли под ногти иголки, они мстили ей за убитых и отравленных ею немецких солдат.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8E8F74A-C5AF-4FA2-B1F3-3AC8B0A3EC8D}"/>
              </a:ext>
            </a:extLst>
          </p:cNvPr>
          <p:cNvSpPr txBox="1"/>
          <p:nvPr/>
        </p:nvSpPr>
        <p:spPr>
          <a:xfrm>
            <a:off x="2757841" y="5968874"/>
            <a:ext cx="611857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Утром 10 января 1944 года, немцы вели на расстрел 17 летнюю, слепую и абсолютно седую девушку. Она шла босыми ногами по снегу.</a:t>
            </a:r>
          </a:p>
        </p:txBody>
      </p:sp>
    </p:spTree>
    <p:extLst>
      <p:ext uri="{BB962C8B-B14F-4D97-AF65-F5344CB8AC3E}">
        <p14:creationId xmlns:p14="http://schemas.microsoft.com/office/powerpoint/2010/main" val="42431444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75E74BE-832E-4EDA-AAAC-E591293F08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0329" y="940857"/>
            <a:ext cx="4467804" cy="437620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6938CD2-21B2-43A9-B30E-4A51749048F9}"/>
              </a:ext>
            </a:extLst>
          </p:cNvPr>
          <p:cNvSpPr txBox="1"/>
          <p:nvPr/>
        </p:nvSpPr>
        <p:spPr>
          <a:xfrm>
            <a:off x="379717" y="1355846"/>
            <a:ext cx="6096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Валентин Котик родился в 1930 году в селе Хмелёвка </a:t>
            </a:r>
            <a:r>
              <a:rPr lang="ru-RU" dirty="0" err="1"/>
              <a:t>Шепетовского</a:t>
            </a:r>
            <a:r>
              <a:rPr lang="ru-RU" dirty="0"/>
              <a:t> района Каменец-Подольской (ныне Хмельницкой) области.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A912627-E1BC-446E-B768-4E191435F37D}"/>
              </a:ext>
            </a:extLst>
          </p:cNvPr>
          <p:cNvSpPr txBox="1"/>
          <p:nvPr/>
        </p:nvSpPr>
        <p:spPr>
          <a:xfrm>
            <a:off x="903111" y="2482630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Когда началась Великая Отечественная война, Вале было всего 11 лет.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49FBCA8-B795-4D66-9DDC-CB4F13DCFF9F}"/>
              </a:ext>
            </a:extLst>
          </p:cNvPr>
          <p:cNvSpPr txBox="1"/>
          <p:nvPr/>
        </p:nvSpPr>
        <p:spPr>
          <a:xfrm>
            <a:off x="3048000" y="3108657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В день 14-летия, 11 февраля 1944 года, мальчик узнал, что Красная Армия освободила его Шепетовку.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8DC2106-7728-4E9C-9A71-231B5A02A73A}"/>
              </a:ext>
            </a:extLst>
          </p:cNvPr>
          <p:cNvSpPr txBox="1"/>
          <p:nvPr/>
        </p:nvSpPr>
        <p:spPr>
          <a:xfrm>
            <a:off x="2854828" y="136729"/>
            <a:ext cx="428989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Валя Котик</a:t>
            </a:r>
          </a:p>
        </p:txBody>
      </p:sp>
    </p:spTree>
    <p:extLst>
      <p:ext uri="{BB962C8B-B14F-4D97-AF65-F5344CB8AC3E}">
        <p14:creationId xmlns:p14="http://schemas.microsoft.com/office/powerpoint/2010/main" val="7872007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17CB678-94D2-4C32-BA68-FBBA250EB6A6}"/>
              </a:ext>
            </a:extLst>
          </p:cNvPr>
          <p:cNvSpPr txBox="1"/>
          <p:nvPr/>
        </p:nvSpPr>
        <p:spPr>
          <a:xfrm>
            <a:off x="609600" y="289467"/>
            <a:ext cx="1057768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ПИОНЕРЫ  удостоены звания Герой Советского Союза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513B90C-552D-4E88-B406-AE90B3DE4A51}"/>
              </a:ext>
            </a:extLst>
          </p:cNvPr>
          <p:cNvSpPr txBox="1"/>
          <p:nvPr/>
        </p:nvSpPr>
        <p:spPr>
          <a:xfrm>
            <a:off x="609598" y="915714"/>
            <a:ext cx="1093893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Леня Голиков                 Марат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Казей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Валя Котик 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DB3CB4F-18F6-4F52-BDAA-ABEF84C044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23" y="1377379"/>
            <a:ext cx="2178755" cy="259707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5E93ABE-87BD-4564-B27C-4613687DA3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6856" y="1418851"/>
            <a:ext cx="1841588" cy="221544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3D2906A-413E-43FD-9644-06A0692E7A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8795" y="1448739"/>
            <a:ext cx="2381250" cy="211629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68B46A8-57C7-4CAD-9593-CD1C9C9DB044}"/>
              </a:ext>
            </a:extLst>
          </p:cNvPr>
          <p:cNvSpPr txBox="1"/>
          <p:nvPr/>
        </p:nvSpPr>
        <p:spPr>
          <a:xfrm>
            <a:off x="899538" y="3814982"/>
            <a:ext cx="982490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Зина Портнова       Шура Чекалин                        Боря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Цариков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F3D06BEF-9BD9-446D-84BD-DBF9F224DB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598" y="4276646"/>
            <a:ext cx="1964269" cy="2455935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C5080DC4-F814-4007-A37A-80659E3BC47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0278" r="30833"/>
          <a:stretch/>
        </p:blipFill>
        <p:spPr>
          <a:xfrm>
            <a:off x="4046317" y="4163786"/>
            <a:ext cx="1862666" cy="2694214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BA542F67-EC11-41B0-B24E-79A1BFD6442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3068" t="10309" b="4506"/>
          <a:stretch/>
        </p:blipFill>
        <p:spPr>
          <a:xfrm>
            <a:off x="7718390" y="4276646"/>
            <a:ext cx="1841799" cy="250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1725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26C6EA1-FEBC-402F-8645-FA65BB63D7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288" y="142522"/>
            <a:ext cx="11678355" cy="6715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25299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</TotalTime>
  <Words>1278</Words>
  <Application>Microsoft Office PowerPoint</Application>
  <PresentationFormat>Широкоэкранный</PresentationFormat>
  <Paragraphs>79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5" baseType="lpstr">
      <vt:lpstr>Arial</vt:lpstr>
      <vt:lpstr>Calibri</vt:lpstr>
      <vt:lpstr>Calibri Light</vt:lpstr>
      <vt:lpstr>docs-Roboto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Ирина Цехмейстер</dc:creator>
  <cp:lastModifiedBy>Ирина Цехмейстер</cp:lastModifiedBy>
  <cp:revision>16</cp:revision>
  <dcterms:created xsi:type="dcterms:W3CDTF">2023-02-05T10:47:22Z</dcterms:created>
  <dcterms:modified xsi:type="dcterms:W3CDTF">2023-04-28T00:51:44Z</dcterms:modified>
</cp:coreProperties>
</file>