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04" r:id="rId3"/>
    <p:sldId id="300" r:id="rId4"/>
    <p:sldId id="258" r:id="rId5"/>
    <p:sldId id="305" r:id="rId6"/>
    <p:sldId id="279" r:id="rId7"/>
    <p:sldId id="306" r:id="rId8"/>
    <p:sldId id="307" r:id="rId9"/>
    <p:sldId id="282" r:id="rId10"/>
    <p:sldId id="260" r:id="rId11"/>
    <p:sldId id="308" r:id="rId12"/>
    <p:sldId id="261" r:id="rId13"/>
    <p:sldId id="309" r:id="rId14"/>
    <p:sldId id="262" r:id="rId15"/>
    <p:sldId id="310" r:id="rId16"/>
    <p:sldId id="263" r:id="rId17"/>
    <p:sldId id="264" r:id="rId18"/>
    <p:sldId id="311" r:id="rId19"/>
    <p:sldId id="284" r:id="rId20"/>
    <p:sldId id="265" r:id="rId21"/>
    <p:sldId id="312" r:id="rId22"/>
    <p:sldId id="278" r:id="rId23"/>
    <p:sldId id="314" r:id="rId24"/>
    <p:sldId id="269" r:id="rId25"/>
    <p:sldId id="313" r:id="rId26"/>
    <p:sldId id="287" r:id="rId27"/>
    <p:sldId id="270" r:id="rId28"/>
    <p:sldId id="285" r:id="rId29"/>
    <p:sldId id="288" r:id="rId30"/>
    <p:sldId id="271" r:id="rId31"/>
    <p:sldId id="272" r:id="rId32"/>
    <p:sldId id="273" r:id="rId33"/>
    <p:sldId id="316" r:id="rId34"/>
    <p:sldId id="274" r:id="rId35"/>
    <p:sldId id="290" r:id="rId36"/>
    <p:sldId id="291" r:id="rId37"/>
    <p:sldId id="292" r:id="rId38"/>
    <p:sldId id="293" r:id="rId39"/>
    <p:sldId id="289" r:id="rId40"/>
    <p:sldId id="315" r:id="rId41"/>
    <p:sldId id="294" r:id="rId42"/>
    <p:sldId id="295" r:id="rId43"/>
    <p:sldId id="296" r:id="rId44"/>
    <p:sldId id="298" r:id="rId45"/>
    <p:sldId id="276" r:id="rId46"/>
    <p:sldId id="299" r:id="rId47"/>
    <p:sldId id="301" r:id="rId48"/>
    <p:sldId id="302" r:id="rId49"/>
    <p:sldId id="277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E401D-2EE8-4649-9971-465E87BE186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9A4AA-BE99-4FA4-9353-785C593A91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9990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9A4AA-BE99-4FA4-9353-785C593A915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118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752A-A1E6-439D-86A5-4A3B59678A6D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5190-EC59-4EB6-981E-E46CE97A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752A-A1E6-439D-86A5-4A3B59678A6D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5190-EC59-4EB6-981E-E46CE97A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752A-A1E6-439D-86A5-4A3B59678A6D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5190-EC59-4EB6-981E-E46CE97A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752A-A1E6-439D-86A5-4A3B59678A6D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5190-EC59-4EB6-981E-E46CE97A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752A-A1E6-439D-86A5-4A3B59678A6D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5190-EC59-4EB6-981E-E46CE97A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752A-A1E6-439D-86A5-4A3B59678A6D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5190-EC59-4EB6-981E-E46CE97A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752A-A1E6-439D-86A5-4A3B59678A6D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5190-EC59-4EB6-981E-E46CE97A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752A-A1E6-439D-86A5-4A3B59678A6D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5190-EC59-4EB6-981E-E46CE97A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752A-A1E6-439D-86A5-4A3B59678A6D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5190-EC59-4EB6-981E-E46CE97A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752A-A1E6-439D-86A5-4A3B59678A6D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5190-EC59-4EB6-981E-E46CE97A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752A-A1E6-439D-86A5-4A3B59678A6D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5190-EC59-4EB6-981E-E46CE97A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F752A-A1E6-439D-86A5-4A3B59678A6D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C5190-EC59-4EB6-981E-E46CE97A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Культура Западной Европы в Средние века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352928" cy="54006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Тем не менее, государства Европы развивались.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управления страной, развития экономики, защиты и нападения требовались образованные люди.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для того, чтобы получить образование требовались источники знаний.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048672"/>
          </a:xfrm>
        </p:spPr>
        <p:txBody>
          <a:bodyPr/>
          <a:lstStyle/>
          <a:p>
            <a:pPr algn="ctr">
              <a:buNone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К XI–XII векам на латинский язык переводится большое количество трудов восточных и античных учёных.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6480720"/>
          </a:xfrm>
        </p:spPr>
        <p:txBody>
          <a:bodyPr>
            <a:normAutofit fontScale="92500"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Общество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Средневековой Европы было 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корпоратѝвным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человек принадлежал к какой-то группе людей, у которых были сходные занятия, образ жизни, положение в обществе, внутренние правила.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648072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Одной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из таких корпораций стали 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университѐты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 – учебные заведения высшей ступени.</a:t>
            </a:r>
          </a:p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 них объединялись представители умственного труда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 основном 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преподава̀тели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 (те, кто учил) и 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студѐнты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(те, кто изучал).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336704"/>
          </a:xfrm>
        </p:spPr>
        <p:txBody>
          <a:bodyPr>
            <a:normAutofit fontScale="92500" lnSpcReduction="20000"/>
          </a:bodyPr>
          <a:lstStyle/>
          <a:p>
            <a:r>
              <a:rPr lang="ru-RU" sz="5800" b="1" dirty="0">
                <a:latin typeface="Times New Roman" pitchFamily="18" charset="0"/>
                <a:cs typeface="Times New Roman" pitchFamily="18" charset="0"/>
              </a:rPr>
              <a:t>В Западной Европе они появились в XI–XII веках. </a:t>
            </a:r>
            <a:endParaRPr lang="ru-RU" sz="5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800" b="1" dirty="0" smtClean="0">
                <a:latin typeface="Times New Roman" pitchFamily="18" charset="0"/>
                <a:cs typeface="Times New Roman" pitchFamily="18" charset="0"/>
              </a:rPr>
              <a:t>Первыми </a:t>
            </a:r>
            <a:r>
              <a:rPr lang="ru-RU" sz="5800" b="1" dirty="0">
                <a:latin typeface="Times New Roman" pitchFamily="18" charset="0"/>
                <a:cs typeface="Times New Roman" pitchFamily="18" charset="0"/>
              </a:rPr>
              <a:t>стали университеты в </a:t>
            </a:r>
            <a:r>
              <a:rPr lang="ru-RU" sz="5800" b="1" dirty="0" err="1">
                <a:latin typeface="Times New Roman" pitchFamily="18" charset="0"/>
                <a:cs typeface="Times New Roman" pitchFamily="18" charset="0"/>
              </a:rPr>
              <a:t>Боло̀нье</a:t>
            </a:r>
            <a:r>
              <a:rPr lang="ru-RU" sz="5800" b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5800" b="1" dirty="0" err="1">
                <a:latin typeface="Times New Roman" pitchFamily="18" charset="0"/>
                <a:cs typeface="Times New Roman" pitchFamily="18" charset="0"/>
              </a:rPr>
              <a:t>Парѝже</a:t>
            </a:r>
            <a:r>
              <a:rPr lang="ru-RU" sz="5800" b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58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5800" b="1" dirty="0" err="1" smtClean="0">
                <a:latin typeface="Times New Roman" pitchFamily="18" charset="0"/>
                <a:cs typeface="Times New Roman" pitchFamily="18" charset="0"/>
              </a:rPr>
              <a:t>Салѐрно</a:t>
            </a:r>
            <a:r>
              <a:rPr lang="ru-RU" sz="5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336704"/>
          </a:xfrm>
        </p:spPr>
        <p:txBody>
          <a:bodyPr>
            <a:normAutofit fontScale="70000" lnSpcReduction="20000"/>
          </a:bodyPr>
          <a:lstStyle/>
          <a:p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XIII веке возникли университеты в </a:t>
            </a:r>
            <a:r>
              <a:rPr lang="ru-RU" sz="5800" dirty="0" err="1">
                <a:latin typeface="Times New Roman" pitchFamily="18" charset="0"/>
                <a:cs typeface="Times New Roman" pitchFamily="18" charset="0"/>
              </a:rPr>
              <a:t>О̀ксфорде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5800" dirty="0" err="1">
                <a:latin typeface="Times New Roman" pitchFamily="18" charset="0"/>
                <a:cs typeface="Times New Roman" pitchFamily="18" charset="0"/>
              </a:rPr>
              <a:t>Кѐмбридже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5800" dirty="0" err="1">
                <a:latin typeface="Times New Roman" pitchFamily="18" charset="0"/>
                <a:cs typeface="Times New Roman" pitchFamily="18" charset="0"/>
              </a:rPr>
              <a:t>Салама̀нке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5800" dirty="0" err="1" smtClean="0">
                <a:latin typeface="Times New Roman" pitchFamily="18" charset="0"/>
                <a:cs typeface="Times New Roman" pitchFamily="18" charset="0"/>
              </a:rPr>
              <a:t>Монпелье</a:t>
            </a: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5800" dirty="0" err="1">
                <a:latin typeface="Times New Roman" pitchFamily="18" charset="0"/>
                <a:cs typeface="Times New Roman" pitchFamily="18" charset="0"/>
              </a:rPr>
              <a:t>Тулу̀зе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5800" dirty="0" err="1">
                <a:latin typeface="Times New Roman" pitchFamily="18" charset="0"/>
                <a:cs typeface="Times New Roman" pitchFamily="18" charset="0"/>
              </a:rPr>
              <a:t>Орлеа̀не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5800" dirty="0" err="1">
                <a:latin typeface="Times New Roman" pitchFamily="18" charset="0"/>
                <a:cs typeface="Times New Roman" pitchFamily="18" charset="0"/>
              </a:rPr>
              <a:t>Па̀дуе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5800" dirty="0" err="1">
                <a:latin typeface="Times New Roman" pitchFamily="18" charset="0"/>
                <a:cs typeface="Times New Roman" pitchFamily="18" charset="0"/>
              </a:rPr>
              <a:t>Неа̀поле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В XIV–XV веках – в </a:t>
            </a:r>
            <a:r>
              <a:rPr lang="ru-RU" sz="5800" dirty="0" err="1">
                <a:latin typeface="Times New Roman" pitchFamily="18" charset="0"/>
                <a:cs typeface="Times New Roman" pitchFamily="18" charset="0"/>
              </a:rPr>
              <a:t>Пра̀ге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5800" dirty="0" err="1">
                <a:latin typeface="Times New Roman" pitchFamily="18" charset="0"/>
                <a:cs typeface="Times New Roman" pitchFamily="18" charset="0"/>
              </a:rPr>
              <a:t>Кра̀кове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5800" dirty="0" err="1">
                <a:latin typeface="Times New Roman" pitchFamily="18" charset="0"/>
                <a:cs typeface="Times New Roman" pitchFamily="18" charset="0"/>
              </a:rPr>
              <a:t>Лѐйпциге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5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800" b="1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5800" b="1" dirty="0">
                <a:latin typeface="Times New Roman" pitchFamily="18" charset="0"/>
                <a:cs typeface="Times New Roman" pitchFamily="18" charset="0"/>
              </a:rPr>
              <a:t>концу XV века по всей Европе насчитывалось около </a:t>
            </a:r>
            <a:r>
              <a:rPr lang="ru-RU" sz="5800" b="1" dirty="0" smtClean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ru-RU" sz="5800" b="1" dirty="0">
                <a:latin typeface="Times New Roman" pitchFamily="18" charset="0"/>
                <a:cs typeface="Times New Roman" pitchFamily="18" charset="0"/>
              </a:rPr>
              <a:t>университетов.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771068" cy="497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6408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университетах была своя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структура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Рѐктор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 глава университета 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совместно выбирали преподаватели и студенты.</a:t>
            </a:r>
          </a:p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Преподаватели объединялись по 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факультѐтам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предметам, которые они преподавали). 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Главой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факультета был 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дека̀н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6408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университетах было три основных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факультета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Факультет богословия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(философский).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Юридический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- изучали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нормы права и законы.</a:t>
            </a:r>
          </a:p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Медицинский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6408712"/>
          </a:xfrm>
        </p:spPr>
        <p:txBody>
          <a:bodyPr>
            <a:noAutofit/>
          </a:bodyPr>
          <a:lstStyle/>
          <a:p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Преподавание </a:t>
            </a:r>
            <a:r>
              <a:rPr lang="ru-RU" sz="3500" b="1" dirty="0">
                <a:latin typeface="Times New Roman" pitchFamily="18" charset="0"/>
                <a:cs typeface="Times New Roman" pitchFamily="18" charset="0"/>
              </a:rPr>
              <a:t>в университетах велось на </a:t>
            </a:r>
            <a:r>
              <a:rPr lang="ru-RU" sz="3500" b="1" dirty="0" err="1">
                <a:latin typeface="Times New Roman" pitchFamily="18" charset="0"/>
                <a:cs typeface="Times New Roman" pitchFamily="18" charset="0"/>
              </a:rPr>
              <a:t>латѝнском</a:t>
            </a:r>
            <a:r>
              <a:rPr lang="ru-RU" sz="3500" b="1" dirty="0">
                <a:latin typeface="Times New Roman" pitchFamily="18" charset="0"/>
                <a:cs typeface="Times New Roman" pitchFamily="18" charset="0"/>
              </a:rPr>
              <a:t> языке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В Средние века он долгое время был международным языком и языком науки.</a:t>
            </a:r>
          </a:p>
          <a:p>
            <a:r>
              <a:rPr lang="ru-RU" sz="3500" b="1" dirty="0">
                <a:latin typeface="Times New Roman" pitchFamily="18" charset="0"/>
                <a:cs typeface="Times New Roman" pitchFamily="18" charset="0"/>
              </a:rPr>
              <a:t>Занятия проводились 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в форме</a:t>
            </a:r>
            <a:r>
              <a:rPr lang="ru-RU" sz="35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500" b="1" dirty="0" err="1">
                <a:latin typeface="Times New Roman" pitchFamily="18" charset="0"/>
                <a:cs typeface="Times New Roman" pitchFamily="18" charset="0"/>
              </a:rPr>
              <a:t>лѐкций</a:t>
            </a:r>
            <a:r>
              <a:rPr lang="ru-RU" sz="3500" b="1" dirty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3500" b="1" dirty="0" err="1">
                <a:latin typeface="Times New Roman" pitchFamily="18" charset="0"/>
                <a:cs typeface="Times New Roman" pitchFamily="18" charset="0"/>
              </a:rPr>
              <a:t>дѝспутов</a:t>
            </a:r>
            <a:r>
              <a:rPr lang="ru-RU" sz="35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лекциях преподаватель зачитывал студентам тексты научных книг. 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необходимости объяснял непонятные места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19872" y="404664"/>
            <a:ext cx="5472608" cy="6048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развитием городов и торговли, деловых и дипломатических связей, в ходе военных походов расширялся кругозор средневекового человека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72018">
            <a:off x="390878" y="1162481"/>
            <a:ext cx="345544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626469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ru-RU" sz="6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500" b="1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6500" b="1" dirty="0">
                <a:latin typeface="Times New Roman" pitchFamily="18" charset="0"/>
                <a:cs typeface="Times New Roman" pitchFamily="18" charset="0"/>
              </a:rPr>
              <a:t>время диспутов – споров на заранее выдвинутые темы – студенты состязались в красноречии, в умении доказать свою точку зрения.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6264696"/>
          </a:xfrm>
        </p:spPr>
        <p:txBody>
          <a:bodyPr>
            <a:normAutofit lnSpcReduction="10000"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Университеты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способствовали появлению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 Европе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интеллигѐнции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 – людей, занимающихся умственным трудом. 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Грамотных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чиновников.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Содействовали общему подъёму культуры и образования.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Подведём итоги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5184576"/>
          </a:xfrm>
        </p:spPr>
        <p:txBody>
          <a:bodyPr/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За период XI–XV веков расширился кругозор европейцев.</a:t>
            </a:r>
          </a:p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Европейская наука вышла на новый, более высокий уровень.</a:t>
            </a:r>
          </a:p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Появились университеты.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8136904" cy="6120679"/>
          </a:xfrm>
        </p:spPr>
        <p:txBody>
          <a:bodyPr/>
          <a:lstStyle/>
          <a:p>
            <a:r>
              <a:rPr lang="ru-RU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2112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6408712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За период Средневековья европейская литература не только возродилась, но и обогатилась новыми жанрами.</a:t>
            </a:r>
          </a:p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 XI в.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 на Юге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Франции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появился жанр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ры̀царской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поэзии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6408712"/>
          </a:xfrm>
        </p:spPr>
        <p:txBody>
          <a:bodyPr>
            <a:normAutofit/>
          </a:bodyPr>
          <a:lstStyle/>
          <a:p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второв стихов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приключениях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рыцарей, стали называть трубаду̀рами. </a:t>
            </a:r>
          </a:p>
          <a:p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Трубадурами был создан образ идеального рыцаря.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10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3968" y="476672"/>
            <a:ext cx="4752528" cy="61206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Особенно в творчество трубадуров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воспевалось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служение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Прекра̀сной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Да̀ме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– культ идеальной любви к избраннице рыцаря.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Средние Века получает развитие жанр рыцарского романа.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88683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2656"/>
            <a:ext cx="8352928" cy="61206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этих произведениях, которые были похожи на античные мифы и сказания, рыцари совершают подвиги во имя добра и личной славы.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Ведут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борьбу со злом во всех его проявлениях.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5536" y="4581128"/>
            <a:ext cx="8352928" cy="1944216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этих романах велика доля фантастики (сказочные существа, драконы, выдуманные страны и герои).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Рыцарь в таком романе – не конкретная историческая личность, а идеальный образ.</a:t>
            </a:r>
          </a:p>
          <a:p>
            <a:pPr algn="ctr"/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6984776" cy="42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227687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Наиболее популярными были произведения о короле Артуре и рыцарях Круглого стола.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66558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Ксюша\Desktop\800px-Psalter_world_ma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5431"/>
            <a:ext cx="4790541" cy="6802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496944" cy="6192688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Вместе с ростом городов идёт развитие городской литературы.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среде горожан были популярны небольшие стихотворные сатирические рассказы.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них повествовалось о быте простого народа и его тяготах. О находчивых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горожанах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крестьянах, оставлявших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дураках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феодалов, рыцарей и монахов.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 городской литературе относят творчество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бродячих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поэтов.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6336704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Их песни, сложенные в основном на латинском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языке воспевали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любовь и веселье, высмеивали пороки феодалов и духовенства.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Литература Средневековья часто была анонимной. Но до нашего времени дошло большое количество авторских произведений.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Особое место среди них занимает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Божѐственная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комедия»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 созданная великим итальянским поэтом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Да̀нте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Алигьѐри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(1265–1321 годы).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33670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Данте описывает своё путешествие в загробный мир. Его сопровождает знаменитый римский поэт </a:t>
            </a:r>
            <a:r>
              <a:rPr lang="ru-RU" sz="3400" b="1" dirty="0" err="1">
                <a:latin typeface="Times New Roman" pitchFamily="18" charset="0"/>
                <a:cs typeface="Times New Roman" pitchFamily="18" charset="0"/>
              </a:rPr>
              <a:t>Вергѝлий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Данте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и Вергилий посещают </a:t>
            </a: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Ад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где проходят все его 9 кругов и видят муки самых известных грешников: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Иу̀ды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Бру̀та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. А также современников Данте, известных духовных лиц и политиков.</a:t>
            </a:r>
          </a:p>
          <a:p>
            <a:pPr>
              <a:lnSpc>
                <a:spcPct val="120000"/>
              </a:lnSpc>
            </a:pPr>
            <a:r>
              <a:rPr lang="ru-RU" sz="3400" b="1" dirty="0" err="1">
                <a:latin typeface="Times New Roman" pitchFamily="18" charset="0"/>
                <a:cs typeface="Times New Roman" pitchFamily="18" charset="0"/>
              </a:rPr>
              <a:t>Чистѝлище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 – в нём находятся души, успевших покаяться грешников. За это они получили возможность попасть в Рай. </a:t>
            </a:r>
          </a:p>
          <a:p>
            <a:pPr>
              <a:lnSpc>
                <a:spcPct val="120000"/>
              </a:lnSpc>
            </a:pP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Рай 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– в нём, по мнению автора, заслужили место великие правители, христианские святые и достойные того современники Данте.</a:t>
            </a:r>
          </a:p>
          <a:p>
            <a:pPr algn="ctr">
              <a:lnSpc>
                <a:spcPct val="120000"/>
              </a:lnSpc>
            </a:pPr>
            <a:endParaRPr lang="ru-RU" sz="3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Божественная комедия» сильно повлияла на развитие европейской литературы. На протяжении веков вдохновляла поэтов, художников и философов.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893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Каменное строительство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08912" cy="5184576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Из камня строились храмы, замки, ратуши, значимые общественные здания.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Средневековье в архитектуре Западной Европы преобладали два стиля: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рома̀нский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(XI–XII века) и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готѝческий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(XIII–начало XVI века). 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Лучше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всего они проявились в храмах и соборах.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1560" y="5157192"/>
            <a:ext cx="7920880" cy="1512168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Архитекторы Раннего Средневековья брали за образец постройки времён Римской империи.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Отсюда название стиля – «романский».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6941003" cy="488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424936" cy="633670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Поэтому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 романский храм – мощное здание с толстыми стенами и узкими окнами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Оно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похоже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на крепость и часто выполняло эту функцию, служа убежищем населению во время опасности.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632373" cy="521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875719" cy="590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424936" cy="633670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Готические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храмы появились благодаря накопленному опыту строительства и развитию инженерных знаний.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постройку храма или собора уходили десятилетия. 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его украшение – порой ещё больше времени.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6192688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Во время Крестовых походов,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столкнувшись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арабской цивилизацией, европейцы осознали, что мир – это не только Европа.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Европейские купцы и путешественники отправлялись в далёкие странствия.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Оттуда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они приносили ценную информацию – сведения о том, как живут люди и что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происходит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за пределами Европы.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424936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smtClean="0">
                <a:latin typeface="Times New Roman" pitchFamily="18" charset="0"/>
                <a:cs typeface="Times New Roman" pitchFamily="18" charset="0"/>
              </a:rPr>
              <a:t>Внутренне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и внешнее убранство храма, состоящее из Библейских сюжетов, (резьба, живопись, скульптура) служило 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Библией для неграмотных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8587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941168"/>
            <a:ext cx="8373616" cy="1575048"/>
          </a:xfrm>
        </p:spPr>
        <p:txBody>
          <a:bodyPr>
            <a:normAutofit fontScale="90000"/>
          </a:bodyPr>
          <a:lstStyle/>
          <a:p>
            <a:pPr>
              <a:lnSpc>
                <a:spcPct val="50000"/>
              </a:lnSpc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Они выглядят лёгкими, устремлёнными ввысь.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Для них характерны высокие заострённые башни, большие окна с витражами</a:t>
            </a:r>
            <a:r>
              <a:rPr lang="ru-RU" sz="53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4795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2225" b="5539"/>
          <a:stretch>
            <a:fillRect/>
          </a:stretch>
        </p:blipFill>
        <p:spPr bwMode="auto">
          <a:xfrm>
            <a:off x="179513" y="548680"/>
            <a:ext cx="424847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C:\Users\Ксюша\Desktop\2048x1381_724388_[www.ArtFile.ru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092" r="21480" b="-4664"/>
          <a:stretch>
            <a:fillRect/>
          </a:stretch>
        </p:blipFill>
        <p:spPr bwMode="auto">
          <a:xfrm>
            <a:off x="4572000" y="548680"/>
            <a:ext cx="4392488" cy="59849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733" y="764704"/>
            <a:ext cx="821211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8055731" cy="5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Живопись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47260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живописи большим достижением стала книжная миниатюра.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 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«Больших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хро̀никах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» 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 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«Календаре герцога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Беррѝйского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 отражены повседневные занятие средневековых людей, их быт, досуг, окружающая их природа.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Ксюша\Desktop\F005_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19808"/>
            <a:ext cx="4032448" cy="5750371"/>
          </a:xfrm>
          <a:prstGeom prst="rect">
            <a:avLst/>
          </a:prstGeom>
          <a:noFill/>
        </p:spPr>
      </p:pic>
      <p:pic>
        <p:nvPicPr>
          <p:cNvPr id="18436" name="Picture 4" descr="C:\Users\Ксюша\Desktop\F012_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3994723" cy="56965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Ксюша\Desktop\d1d8b9675a606ca0f594dd2586cd97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3492634" cy="5832648"/>
          </a:xfrm>
          <a:prstGeom prst="rect">
            <a:avLst/>
          </a:prstGeom>
          <a:noFill/>
        </p:spPr>
      </p:pic>
      <p:pic>
        <p:nvPicPr>
          <p:cNvPr id="20484" name="Picture 4" descr="C:\Users\Ксюша\Desktop\14-71-661x1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482" y="476672"/>
            <a:ext cx="3690918" cy="57178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Ксюша\Desktop\31153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910" y="548680"/>
            <a:ext cx="3862049" cy="6019388"/>
          </a:xfrm>
          <a:prstGeom prst="rect">
            <a:avLst/>
          </a:prstGeom>
          <a:noFill/>
        </p:spPr>
      </p:pic>
      <p:pic>
        <p:nvPicPr>
          <p:cNvPr id="21507" name="Picture 3" descr="C:\Users\Ксюша\Desktop\212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7263" y="476672"/>
            <a:ext cx="4215177" cy="6073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Подведём итоги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518457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период Средних Веков литература и искусство значительно продвинулись вперёд.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Выделились новые жанры литературы: рыцарская поэзия и роман, городская литература.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Появилось большое количество новых произведений и авторов.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архитектуре закрепились новые стили: романский и готический.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получили церковное и светское искусство.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19268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71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7100" b="1" dirty="0">
                <a:latin typeface="Times New Roman" pitchFamily="18" charset="0"/>
                <a:cs typeface="Times New Roman" pitchFamily="18" charset="0"/>
              </a:rPr>
              <a:t>XIII </a:t>
            </a:r>
            <a:r>
              <a:rPr lang="ru-RU" sz="7100" b="1" dirty="0" smtClean="0">
                <a:latin typeface="Times New Roman" pitchFamily="18" charset="0"/>
                <a:cs typeface="Times New Roman" pitchFamily="18" charset="0"/>
              </a:rPr>
              <a:t>в. итальянский </a:t>
            </a:r>
            <a:r>
              <a:rPr lang="ru-RU" sz="7100" b="1" dirty="0">
                <a:latin typeface="Times New Roman" pitchFamily="18" charset="0"/>
                <a:cs typeface="Times New Roman" pitchFamily="18" charset="0"/>
              </a:rPr>
              <a:t>купец </a:t>
            </a:r>
            <a:r>
              <a:rPr lang="ru-RU" sz="7100" b="1" dirty="0" err="1">
                <a:latin typeface="Times New Roman" pitchFamily="18" charset="0"/>
                <a:cs typeface="Times New Roman" pitchFamily="18" charset="0"/>
              </a:rPr>
              <a:t>Ма̀рко</a:t>
            </a:r>
            <a:r>
              <a:rPr lang="ru-RU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100" b="1" dirty="0" err="1">
                <a:latin typeface="Times New Roman" pitchFamily="18" charset="0"/>
                <a:cs typeface="Times New Roman" pitchFamily="18" charset="0"/>
              </a:rPr>
              <a:t>По̀ло</a:t>
            </a:r>
            <a:r>
              <a:rPr lang="ru-RU" sz="7100" b="1" dirty="0">
                <a:latin typeface="Times New Roman" pitchFamily="18" charset="0"/>
                <a:cs typeface="Times New Roman" pitchFamily="18" charset="0"/>
              </a:rPr>
              <a:t> одним из первых европейцев совершил путешествие по Азии.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сюша\Desktop\марко пол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167782" cy="6174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26469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Свои заметки и описания он изложил в знаменитой «Книге о разнообразии мира»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Эта книга долгое время была ценным пособием по географии и истории азиатских стран.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44104" cy="586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408712"/>
          </a:xfrm>
        </p:spPr>
        <p:txBody>
          <a:bodyPr>
            <a:normAutofit lnSpcReduction="10000"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Раннем Средневековье наблюдался значительный упадок культурной жизни Европы. 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Были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забыты труды античных учёных, греческий и восточный языки, были утеряны многие технические знания.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11552711</TotalTime>
  <Words>505</Words>
  <Application>Microsoft Office PowerPoint</Application>
  <PresentationFormat>Экран (4:3)</PresentationFormat>
  <Paragraphs>101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Культура Западной Европы в Средние века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Образование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Подведём итоги</vt:lpstr>
      <vt:lpstr>Литература </vt:lpstr>
      <vt:lpstr>Слайд 24</vt:lpstr>
      <vt:lpstr>Слайд 25</vt:lpstr>
      <vt:lpstr>Слайд 26</vt:lpstr>
      <vt:lpstr>Слайд 27</vt:lpstr>
      <vt:lpstr>Слайд 28</vt:lpstr>
      <vt:lpstr> Наиболее популярными были произведения о короле Артуре и рыцарях Круглого стола.  </vt:lpstr>
      <vt:lpstr>Слайд 30</vt:lpstr>
      <vt:lpstr>Слайд 31</vt:lpstr>
      <vt:lpstr>Слайд 32</vt:lpstr>
      <vt:lpstr>Архитектура</vt:lpstr>
      <vt:lpstr>Каменное строительство </vt:lpstr>
      <vt:lpstr>Слайд 35</vt:lpstr>
      <vt:lpstr>Слайд 36</vt:lpstr>
      <vt:lpstr>Слайд 37</vt:lpstr>
      <vt:lpstr>Слайд 38</vt:lpstr>
      <vt:lpstr>Слайд 39</vt:lpstr>
      <vt:lpstr>Слайд 40</vt:lpstr>
      <vt:lpstr> Они выглядят лёгкими, устремлёнными ввысь.   Для них характерны высокие заострённые башни, большие окна с витражами. </vt:lpstr>
      <vt:lpstr>Слайд 42</vt:lpstr>
      <vt:lpstr>Слайд 43</vt:lpstr>
      <vt:lpstr>Слайд 44</vt:lpstr>
      <vt:lpstr>Живопись</vt:lpstr>
      <vt:lpstr>Слайд 46</vt:lpstr>
      <vt:lpstr>Слайд 47</vt:lpstr>
      <vt:lpstr>Слайд 48</vt:lpstr>
      <vt:lpstr>Подведём итоги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Западной Европы в Средние века</dc:title>
  <dc:creator>Ксюша</dc:creator>
  <cp:lastModifiedBy>Ксюша</cp:lastModifiedBy>
  <cp:revision>44</cp:revision>
  <dcterms:created xsi:type="dcterms:W3CDTF">2020-12-08T16:20:28Z</dcterms:created>
  <dcterms:modified xsi:type="dcterms:W3CDTF">2023-04-18T16:03:39Z</dcterms:modified>
</cp:coreProperties>
</file>