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74" r:id="rId13"/>
    <p:sldId id="269" r:id="rId14"/>
    <p:sldId id="273" r:id="rId15"/>
    <p:sldId id="271" r:id="rId16"/>
    <p:sldId id="272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76" y="4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2C122-65AD-49DE-860D-EAED688E7CC5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3ADC-E429-4DFF-B4FA-3BC05A5786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33147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/>
            </a:r>
            <a:b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</a:br>
            <a:r>
              <a:rPr lang="ru-RU" sz="36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и пополнение уголков </a:t>
            </a:r>
            <a:r>
              <a:rPr lang="ru-RU" sz="3600" b="1" cap="none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художественно-эстетической </a:t>
            </a:r>
            <a:r>
              <a:rPr lang="ru-RU" sz="3600" b="1" cap="none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направленности </a:t>
            </a:r>
            <a:r>
              <a:rPr lang="ru-RU" sz="36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в группе</a:t>
            </a:r>
            <a:endParaRPr lang="ru-RU" dirty="0">
              <a:ln w="127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>
              <a:defRPr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smtClean="0">
                <a:solidFill>
                  <a:srgbClr val="002060"/>
                </a:solidFill>
              </a:rPr>
              <a:t>Подготовила 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</a:rPr>
              <a:t>творческая группа: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</a:rPr>
              <a:t>«Родничок»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peredshkoloy.ru/wp-content/uploads/2015/04/Hud.-e%60stet.-st.gr.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036800"/>
            <a:ext cx="3214710" cy="3323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Аппликация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DSCF5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00439"/>
            <a:ext cx="3929058" cy="2946794"/>
          </a:xfrm>
          <a:prstGeom prst="rect">
            <a:avLst/>
          </a:prstGeom>
        </p:spPr>
      </p:pic>
      <p:pic>
        <p:nvPicPr>
          <p:cNvPr id="22532" name="Picture 4" descr="https://restoran-kuvshin.ru/wp-content/uploads/2017/11/Applikats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500570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https://ozon-st.cdn.ngenix.net/multimedia/1014365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3795" y="1285860"/>
            <a:ext cx="253280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4"/>
          <a:stretch/>
        </p:blipFill>
        <p:spPr bwMode="auto">
          <a:xfrm>
            <a:off x="485627" y="1331136"/>
            <a:ext cx="4229249" cy="316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Музыка и танцы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15364"/>
            <a:ext cx="3672408" cy="445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63217"/>
            <a:ext cx="3744416" cy="450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IMG-20190215-WA0077.jpg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1403238"/>
            <a:ext cx="3744416" cy="4474033"/>
          </a:xfrm>
          <a:prstGeom prst="rect">
            <a:avLst/>
          </a:prstGeom>
        </p:spPr>
      </p:pic>
      <p:pic>
        <p:nvPicPr>
          <p:cNvPr id="6" name="Рисунок 5" descr="IMG-20190215-WA0081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716016" y="1484784"/>
            <a:ext cx="3528392" cy="43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4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Театрализованная деятельность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6626" name="Picture 2" descr="https://nadia-golovanova-bronsadmarinskiy.edumsko.ru/uploads/25600/25587/section/557242/1-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4786322"/>
            <a:ext cx="3503229" cy="1714512"/>
          </a:xfrm>
          <a:prstGeom prst="rect">
            <a:avLst/>
          </a:prstGeom>
          <a:noFill/>
        </p:spPr>
      </p:pic>
      <p:pic>
        <p:nvPicPr>
          <p:cNvPr id="8" name="Объект 7" descr="20180111_114244.jpg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83568" y="1300495"/>
            <a:ext cx="3096344" cy="3215938"/>
          </a:xfrm>
          <a:prstGeom prst="rect">
            <a:avLst/>
          </a:prstGeom>
        </p:spPr>
      </p:pic>
      <p:pic>
        <p:nvPicPr>
          <p:cNvPr id="9" name="Рисунок 8" descr="IMG_6218.JPG"/>
          <p:cNvPicPr/>
          <p:nvPr/>
        </p:nvPicPr>
        <p:blipFill rotWithShape="1">
          <a:blip r:embed="rId5" cstate="print"/>
          <a:srcRect t="9131" r="-3443"/>
          <a:stretch/>
        </p:blipFill>
        <p:spPr>
          <a:xfrm>
            <a:off x="3965948" y="1268760"/>
            <a:ext cx="4350467" cy="3247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20190215_093112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75607" y="1600200"/>
            <a:ext cx="639278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Предметно-развивающая среда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85860"/>
            <a:ext cx="7858180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Для реализации задач художественно-эстетического развития в детском саду педагог в качестве воспитательных и обучающих средств использует окружающую дошкольников среду (помещение, игрушки, предметы интерьера), самостоятельную деятельность детей в различных режимных моментах. Предметно-пространственная среда образуется в виде центров познавательной и творческой активности.</a:t>
            </a:r>
            <a:endParaRPr lang="ru-RU" sz="2000" dirty="0"/>
          </a:p>
        </p:txBody>
      </p:sp>
      <p:pic>
        <p:nvPicPr>
          <p:cNvPr id="5" name="Рисунок 4" descr="20200109_0947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3500438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4214842" cy="3225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20200109_0942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285728"/>
            <a:ext cx="4381531" cy="3286148"/>
          </a:xfrm>
        </p:spPr>
      </p:pic>
      <p:pic>
        <p:nvPicPr>
          <p:cNvPr id="1026" name="Picture 2" descr="https://pandia.ru/text/81/104/images/img1_8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214818"/>
            <a:ext cx="2559329" cy="1785950"/>
          </a:xfrm>
          <a:prstGeom prst="rect">
            <a:avLst/>
          </a:prstGeom>
          <a:noFill/>
        </p:spPr>
      </p:pic>
      <p:pic>
        <p:nvPicPr>
          <p:cNvPr id="1028" name="Picture 4" descr="http://2.bp.blogspot.com/--q6Y3UD9LVk/UFWmkj6cdaI/AAAAAAAAJL0/RAvGwR8mVBo/w1200-h630-p-k-no-nu/khor_dete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928670"/>
            <a:ext cx="3171915" cy="1665255"/>
          </a:xfrm>
          <a:prstGeom prst="rect">
            <a:avLst/>
          </a:prstGeom>
          <a:noFill/>
        </p:spPr>
      </p:pic>
      <p:pic>
        <p:nvPicPr>
          <p:cNvPr id="9" name="Рисунок 8" descr="IMG-20190215-WA0082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4283968" y="2901028"/>
            <a:ext cx="4174327" cy="3336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717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Nazira\Desktop\WhatsApp Image 2021-10-14 at 14.38.3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4104456" cy="354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57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itchFamily="66" charset="0"/>
              </a:rPr>
              <a:t/>
            </a:r>
            <a:br>
              <a:rPr lang="ru-RU" b="1" dirty="0" smtClean="0">
                <a:latin typeface="Comic Sans MS" pitchFamily="66" charset="0"/>
              </a:rPr>
            </a:br>
            <a:r>
              <a:rPr lang="ru-RU" b="1" dirty="0">
                <a:latin typeface="Comic Sans MS" pitchFamily="66" charset="0"/>
              </a:rPr>
              <a:t/>
            </a:r>
            <a:br>
              <a:rPr lang="ru-RU" b="1" dirty="0">
                <a:latin typeface="Comic Sans MS" pitchFamily="66" charset="0"/>
              </a:rPr>
            </a:br>
            <a:r>
              <a:rPr lang="ru-RU" b="1" dirty="0" smtClean="0">
                <a:latin typeface="Comic Sans MS" pitchFamily="66" charset="0"/>
              </a:rPr>
              <a:t/>
            </a:r>
            <a:br>
              <a:rPr lang="ru-RU" b="1" dirty="0" smtClean="0">
                <a:latin typeface="Comic Sans MS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«Чем </a:t>
            </a:r>
            <a:r>
              <a:rPr lang="ru-RU" b="1" dirty="0">
                <a:solidFill>
                  <a:srgbClr val="7030A0"/>
                </a:solidFill>
                <a:latin typeface="Comic Sans MS" pitchFamily="66" charset="0"/>
              </a:rPr>
              <a:t>больше мастерства в детской руке, тем умнее </a:t>
            </a: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ребенок»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357694"/>
            <a:ext cx="8229600" cy="1768469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rgbClr val="0070C0"/>
                </a:solidFill>
                <a:latin typeface="Comic Sans MS" pitchFamily="66" charset="0"/>
                <a:cs typeface="Arabic Typesetting" pitchFamily="66" charset="-78"/>
              </a:rPr>
              <a:t>В. А. Сухомлинский</a:t>
            </a:r>
            <a:endParaRPr lang="ru-RU" dirty="0">
              <a:solidFill>
                <a:srgbClr val="0070C0"/>
              </a:solidFill>
              <a:latin typeface="Comic Sans MS" pitchFamily="66" charset="0"/>
              <a:cs typeface="Arabic Typesetting" pitchFamily="66" charset="-78"/>
            </a:endParaRPr>
          </a:p>
        </p:txBody>
      </p:sp>
      <p:sp>
        <p:nvSpPr>
          <p:cNvPr id="14338" name="AutoShape 2" descr="https://skokzr.pl/wp-content/uploads/sites/3/2019/06/u003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4" name="Picture 8" descr="https://dop29.ru/images/images_preview/988a1d1f5108ba6bf9985401aa50b869_b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857628"/>
            <a:ext cx="3714776" cy="2473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71451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Художественно-эстетическое развитие ребёнка - многогранное направление в системе современного дошкольного образования, рассматриваемое в единстве воспитания эстетического отношения к окружающему миру и художественного развития средствами искусства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214686"/>
            <a:ext cx="8229600" cy="291147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Ведущая педагогическая идея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художественно-эстетического развития - создание образовательной системы, ориентированной на развитие личности через приобщение к духовным ценностям, через вовлечение в творческую деятельность.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Реализация художественно-эстетического направления развития детей дошкольного </a:t>
            </a:r>
            <a:r>
              <a:rPr lang="ru-RU" sz="2800" b="1" dirty="0" smtClean="0">
                <a:solidFill>
                  <a:srgbClr val="002060"/>
                </a:solidFill>
              </a:rPr>
              <a:t>возраста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Задачи художественно-эстетического развития дошкольников</a:t>
            </a:r>
          </a:p>
          <a:p>
            <a:r>
              <a:rPr lang="ru-RU" sz="2400" dirty="0" smtClean="0"/>
              <a:t> развитие предпосылок ценностно-смыслового восприятия и понимания произведений искусства  (словесного, музыкального, изобразительного), мира природы;</a:t>
            </a:r>
          </a:p>
          <a:p>
            <a:r>
              <a:rPr lang="ru-RU" sz="2400" dirty="0" smtClean="0"/>
              <a:t>становление эстетического отношения к окружающему миру;</a:t>
            </a:r>
          </a:p>
          <a:p>
            <a:r>
              <a:rPr lang="ru-RU" sz="2400" dirty="0" smtClean="0"/>
              <a:t>формирование элементарных представлений о видах искусства;</a:t>
            </a:r>
          </a:p>
          <a:p>
            <a:r>
              <a:rPr lang="ru-RU" sz="2400" dirty="0" smtClean="0"/>
              <a:t>восприятие музыки, художественной литературы, фольклора;</a:t>
            </a:r>
          </a:p>
          <a:p>
            <a:r>
              <a:rPr lang="ru-RU" sz="2400" dirty="0" smtClean="0"/>
              <a:t>стимулирование сопереживания персонажам  художественных   произведений;</a:t>
            </a:r>
          </a:p>
          <a:p>
            <a:r>
              <a:rPr lang="ru-RU" sz="2400" dirty="0" smtClean="0"/>
              <a:t>реализация самостоятельной творческой деятельности (изобразительной, конструктивно-модельной, музыкальной и др.)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4287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Художественно-эстетическое </a:t>
            </a:r>
            <a:r>
              <a:rPr lang="ru-RU" sz="3200" b="1" dirty="0">
                <a:solidFill>
                  <a:srgbClr val="002060"/>
                </a:solidFill>
              </a:rPr>
              <a:t>развитие</a:t>
            </a:r>
            <a:r>
              <a:rPr lang="ru-RU" sz="3200" dirty="0">
                <a:solidFill>
                  <a:srgbClr val="002060"/>
                </a:solidFill>
              </a:rPr>
              <a:t>  детей дошкольного возраста включает: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1</a:t>
            </a:r>
            <a:r>
              <a:rPr lang="ru-RU" dirty="0"/>
              <a:t>) </a:t>
            </a:r>
            <a:r>
              <a:rPr lang="ru-RU" b="1" dirty="0"/>
              <a:t> опыт эмоционально-нравственного отношения</a:t>
            </a:r>
            <a:r>
              <a:rPr lang="ru-RU" dirty="0"/>
              <a:t>  ребенка к окружающей действительности, воплощенный в музыке, изобразительном искусстве и художественных произведениях; 2)  </a:t>
            </a:r>
            <a:r>
              <a:rPr lang="ru-RU" b="1" dirty="0"/>
              <a:t>опыт</a:t>
            </a:r>
            <a:r>
              <a:rPr lang="ru-RU" dirty="0"/>
              <a:t>  художественно-творческой  </a:t>
            </a:r>
            <a:r>
              <a:rPr lang="ru-RU" b="1" dirty="0"/>
              <a:t>деятельности</a:t>
            </a:r>
            <a:r>
              <a:rPr lang="ru-RU" dirty="0"/>
              <a:t> .</a:t>
            </a:r>
          </a:p>
        </p:txBody>
      </p:sp>
      <p:pic>
        <p:nvPicPr>
          <p:cNvPr id="15362" name="Picture 2" descr="http://cdo-vysokoe.kamenec.edu.by/ru/sm.aspx?guid=568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643446"/>
            <a:ext cx="2855901" cy="1745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8588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dirty="0" smtClean="0">
                <a:solidFill>
                  <a:srgbClr val="C00000"/>
                </a:solidFill>
              </a:rPr>
              <a:t>Направления в реализации образовательной области художественно-эстетическое развитие</a:t>
            </a:r>
            <a:br>
              <a:rPr lang="ru-RU" sz="3200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71679"/>
            <a:ext cx="8186766" cy="385765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   </a:t>
            </a:r>
            <a:r>
              <a:rPr lang="ru-RU" sz="2400" dirty="0" smtClean="0"/>
              <a:t>продуктивная деятельность: конструирование и ручной труд, рисование, лепка, аппликация, детский дизайн;</a:t>
            </a:r>
          </a:p>
          <a:p>
            <a:r>
              <a:rPr lang="ru-RU" sz="2400" dirty="0" smtClean="0"/>
              <a:t>ознакомление с различными видами художественного искусства (живопись графика, скульптура, архитектура, народное декоративно-прикладное искусство);</a:t>
            </a:r>
          </a:p>
          <a:p>
            <a:r>
              <a:rPr lang="ru-RU" sz="2400" dirty="0" smtClean="0"/>
              <a:t>ознакомление с различными видами музыкального искусства, развитие чувства ритма, слуха и голоса; обучение игре на детских музыкальных инструментах;</a:t>
            </a:r>
          </a:p>
          <a:p>
            <a:r>
              <a:rPr lang="ru-RU" sz="2400" dirty="0" smtClean="0"/>
              <a:t>ознакомление с театральным искусством, формирование театрально-игрового творчества;</a:t>
            </a:r>
          </a:p>
          <a:p>
            <a:r>
              <a:rPr lang="ru-RU" sz="2400" dirty="0" smtClean="0"/>
              <a:t>развитие детского художественного творчества. </a:t>
            </a:r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Успешность художественно-эстетической деятельности определяется</a:t>
            </a:r>
            <a:r>
              <a:rPr lang="ru-RU" dirty="0"/>
              <a:t>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увлеченностью и способностью детей свободно использовать приобретенные знания, умения и навыки в самом процессе деятельности и находить оригинальные решения поставленных задач.</a:t>
            </a:r>
          </a:p>
          <a:p>
            <a:r>
              <a:rPr lang="ru-RU" dirty="0"/>
              <a:t>У детей постоянно развивается творческое, гибкое мышление, фантазия и воображение. Творческий поиск в конкретном виде деятельности приводит к положительным результатам.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Работа по  художественно – эстетическому развитию: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Рисование</a:t>
            </a:r>
          </a:p>
          <a:p>
            <a:pPr algn="ctr">
              <a:buNone/>
            </a:pP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https://ds04.infourok.ru/uploads/ex/01e1/0019b7e8-26f29d8e/img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5143512"/>
            <a:ext cx="2786082" cy="1451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" b="18801"/>
          <a:stretch/>
        </p:blipFill>
        <p:spPr bwMode="auto">
          <a:xfrm>
            <a:off x="2267744" y="2060848"/>
            <a:ext cx="4248472" cy="323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ивчаємо кольори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F59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0972" y="214291"/>
            <a:ext cx="4191027" cy="3143271"/>
          </a:xfrm>
        </p:spPr>
      </p:pic>
      <p:pic>
        <p:nvPicPr>
          <p:cNvPr id="5" name="Рисунок 4" descr="DSCF59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3429000"/>
            <a:ext cx="4286281" cy="3214710"/>
          </a:xfrm>
          <a:prstGeom prst="rect">
            <a:avLst/>
          </a:prstGeom>
        </p:spPr>
      </p:pic>
      <p:pic>
        <p:nvPicPr>
          <p:cNvPr id="6" name="Рисунок 5" descr="DSCF59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285728"/>
            <a:ext cx="4095747" cy="3071810"/>
          </a:xfrm>
          <a:prstGeom prst="rect">
            <a:avLst/>
          </a:prstGeom>
        </p:spPr>
      </p:pic>
      <p:pic>
        <p:nvPicPr>
          <p:cNvPr id="21506" name="Picture 2" descr="https://im0-tub-ru.yandex.net/i?id=b1cea81788568dddb543093f0c38c52f&amp;n=13&amp;exp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4071942"/>
            <a:ext cx="1650217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s://im0-tub-ru.yandex.net/i?id=b1cea81788568dddb543093f0c38c52f&amp;n=13&amp;exp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4071942"/>
            <a:ext cx="1650217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s://im0-tub-ru.yandex.net/i?id=b1cea81788568dddb543093f0c38c52f&amp;n=13&amp;exp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4143380"/>
            <a:ext cx="1610918" cy="1534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320</Words>
  <Application>Microsoft Office PowerPoint</Application>
  <PresentationFormat>Экран (4:3)</PresentationFormat>
  <Paragraphs>37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Организация и пополнение уголков художественно-эстетической направленности в группе</vt:lpstr>
      <vt:lpstr>   «Чем больше мастерства в детской руке, тем умнее ребенок» </vt:lpstr>
      <vt:lpstr>Художественно-эстетическое развитие ребёнка - многогранное направление в системе современного дошкольного образования, рассматриваемое в единстве воспитания эстетического отношения к окружающему миру и художественного развития средствами искусства.</vt:lpstr>
      <vt:lpstr>Реализация художественно-эстетического направления развития детей дошкольного возраста</vt:lpstr>
      <vt:lpstr>Художественно-эстетическое развитие  детей дошкольного возраста включает:</vt:lpstr>
      <vt:lpstr>  Направления в реализации образовательной области художественно-эстетическое развитие </vt:lpstr>
      <vt:lpstr>Успешность художественно-эстетической деятельности определяется </vt:lpstr>
      <vt:lpstr>Работа по  художественно – эстетическому развитию:</vt:lpstr>
      <vt:lpstr>Презентация PowerPoint</vt:lpstr>
      <vt:lpstr>Аппликация</vt:lpstr>
      <vt:lpstr>Музыка и танцы</vt:lpstr>
      <vt:lpstr>Презентация PowerPoint</vt:lpstr>
      <vt:lpstr>Театрализованная деятельность</vt:lpstr>
      <vt:lpstr>Презентация PowerPoint</vt:lpstr>
      <vt:lpstr>Предметно-развивающая среда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Nazira</cp:lastModifiedBy>
  <cp:revision>26</cp:revision>
  <dcterms:created xsi:type="dcterms:W3CDTF">2020-01-08T13:09:15Z</dcterms:created>
  <dcterms:modified xsi:type="dcterms:W3CDTF">2021-12-07T17:24:10Z</dcterms:modified>
</cp:coreProperties>
</file>