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4"/>
  </p:notesMasterIdLst>
  <p:sldIdLst>
    <p:sldId id="256" r:id="rId2"/>
    <p:sldId id="316" r:id="rId3"/>
    <p:sldId id="318" r:id="rId4"/>
    <p:sldId id="317" r:id="rId5"/>
    <p:sldId id="319" r:id="rId6"/>
    <p:sldId id="298" r:id="rId7"/>
    <p:sldId id="259" r:id="rId8"/>
    <p:sldId id="257" r:id="rId9"/>
    <p:sldId id="313" r:id="rId10"/>
    <p:sldId id="310" r:id="rId11"/>
    <p:sldId id="270" r:id="rId12"/>
    <p:sldId id="312" r:id="rId13"/>
    <p:sldId id="260" r:id="rId14"/>
    <p:sldId id="311" r:id="rId15"/>
    <p:sldId id="309" r:id="rId16"/>
    <p:sldId id="307" r:id="rId17"/>
    <p:sldId id="314" r:id="rId18"/>
    <p:sldId id="306" r:id="rId19"/>
    <p:sldId id="275" r:id="rId20"/>
    <p:sldId id="262" r:id="rId21"/>
    <p:sldId id="263" r:id="rId22"/>
    <p:sldId id="294" r:id="rId23"/>
    <p:sldId id="303" r:id="rId24"/>
    <p:sldId id="266" r:id="rId25"/>
    <p:sldId id="291" r:id="rId26"/>
    <p:sldId id="299" r:id="rId27"/>
    <p:sldId id="308" r:id="rId28"/>
    <p:sldId id="300" r:id="rId29"/>
    <p:sldId id="280" r:id="rId30"/>
    <p:sldId id="271" r:id="rId31"/>
    <p:sldId id="283" r:id="rId32"/>
    <p:sldId id="292" r:id="rId33"/>
    <p:sldId id="281" r:id="rId34"/>
    <p:sldId id="282" r:id="rId35"/>
    <p:sldId id="301" r:id="rId36"/>
    <p:sldId id="295" r:id="rId37"/>
    <p:sldId id="278" r:id="rId38"/>
    <p:sldId id="297" r:id="rId39"/>
    <p:sldId id="274" r:id="rId40"/>
    <p:sldId id="284" r:id="rId41"/>
    <p:sldId id="272" r:id="rId42"/>
    <p:sldId id="304" r:id="rId43"/>
    <p:sldId id="321" r:id="rId44"/>
    <p:sldId id="305" r:id="rId45"/>
    <p:sldId id="327" r:id="rId46"/>
    <p:sldId id="325" r:id="rId47"/>
    <p:sldId id="324" r:id="rId48"/>
    <p:sldId id="328" r:id="rId49"/>
    <p:sldId id="330" r:id="rId50"/>
    <p:sldId id="320" r:id="rId51"/>
    <p:sldId id="268" r:id="rId52"/>
    <p:sldId id="31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1536" autoAdjust="0"/>
    <p:restoredTop sz="94660"/>
  </p:normalViewPr>
  <p:slideViewPr>
    <p:cSldViewPr snapToGrid="0">
      <p:cViewPr varScale="1">
        <p:scale>
          <a:sx n="68" d="100"/>
          <a:sy n="68" d="100"/>
        </p:scale>
        <p:origin x="-324" y="-96"/>
      </p:cViewPr>
      <p:guideLst>
        <p:guide orient="horz" pos="2160"/>
        <p:guide pos="3840"/>
      </p:guideLst>
    </p:cSldViewPr>
  </p:slideViewPr>
  <p:notesTextViewPr>
    <p:cViewPr>
      <p:scale>
        <a:sx n="1" d="1"/>
        <a:sy n="1" d="1"/>
      </p:scale>
      <p:origin x="0" y="0"/>
    </p:cViewPr>
  </p:notesTextViewPr>
  <p:sorterViewPr>
    <p:cViewPr>
      <p:scale>
        <a:sx n="66" d="100"/>
        <a:sy n="66" d="100"/>
      </p:scale>
      <p:origin x="0" y="69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BD865-A222-47C3-B3A3-02CD2C360AF1}" type="datetimeFigureOut">
              <a:rPr lang="ru-RU" smtClean="0"/>
              <a:pPr/>
              <a:t>28.12.2019</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353EE2-DB0E-4B6D-A897-8EE92D7A1528}"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F353EE2-DB0E-4B6D-A897-8EE92D7A1528}" type="slidenum">
              <a:rPr lang="ru-RU" smtClean="0"/>
              <a:pPr/>
              <a:t>34</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1529520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85503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894524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545304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49222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75830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1565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52497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46955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37278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49247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75595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37313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247863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87948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694BAB-AF1D-477A-9FA6-AFB59D4F287A}" type="datetimeFigureOut">
              <a:rPr lang="ru-RU" smtClean="0"/>
              <a:pPr/>
              <a:t>28.12.2019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85156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694BAB-AF1D-477A-9FA6-AFB59D4F287A}" type="datetimeFigureOut">
              <a:rPr lang="ru-RU" smtClean="0"/>
              <a:pPr/>
              <a:t>28.12.2019</a:t>
            </a:fld>
            <a:endParaRPr lang="ru-RU"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2C8C57E9-5BA9-47D5-881E-20ABCD17462D}" type="slidenum">
              <a:rPr lang="ru-RU" smtClean="0"/>
              <a:pPr/>
              <a:t>‹#›</a:t>
            </a:fld>
            <a:endParaRPr lang="ru-RU" dirty="0"/>
          </a:p>
        </p:txBody>
      </p:sp>
    </p:spTree>
    <p:extLst>
      <p:ext uri="{BB962C8B-B14F-4D97-AF65-F5344CB8AC3E}">
        <p14:creationId xmlns:p14="http://schemas.microsoft.com/office/powerpoint/2010/main" xmlns="" val="87383421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OwQNFaID1Iw" TargetMode="External"/><Relationship Id="rId2" Type="http://schemas.openxmlformats.org/officeDocument/2006/relationships/hyperlink" Target="http://englishschool12.ru/load/english_as_a_world_language_countries_languages/6-1-0-20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23889" y="435059"/>
            <a:ext cx="7455876" cy="1646302"/>
          </a:xfrm>
        </p:spPr>
        <p:txBody>
          <a:bodyPr/>
          <a:lstStyle/>
          <a:p>
            <a:r>
              <a:rPr lang="en-US" b="1" dirty="0" smtClean="0">
                <a:solidFill>
                  <a:srgbClr val="00B050"/>
                </a:solidFill>
              </a:rPr>
              <a:t>  How English Became a Global Language</a:t>
            </a:r>
            <a:endParaRPr lang="ru-RU" b="1" dirty="0">
              <a:solidFill>
                <a:srgbClr val="00B050"/>
              </a:solidFill>
            </a:endParaRPr>
          </a:p>
        </p:txBody>
      </p:sp>
      <p:sp>
        <p:nvSpPr>
          <p:cNvPr id="3" name="Подзаголовок 2"/>
          <p:cNvSpPr>
            <a:spLocks noGrp="1"/>
          </p:cNvSpPr>
          <p:nvPr>
            <p:ph type="subTitle" idx="1"/>
          </p:nvPr>
        </p:nvSpPr>
        <p:spPr>
          <a:xfrm>
            <a:off x="6316394" y="4697948"/>
            <a:ext cx="3829806" cy="1096899"/>
          </a:xfrm>
        </p:spPr>
        <p:txBody>
          <a:bodyPr>
            <a:normAutofit fontScale="47500" lnSpcReduction="20000"/>
          </a:bodyPr>
          <a:lstStyle/>
          <a:p>
            <a:r>
              <a:rPr lang="ru-RU" sz="3800" dirty="0">
                <a:solidFill>
                  <a:srgbClr val="0070C0"/>
                </a:solidFill>
              </a:rPr>
              <a:t>Выполнила  Цховребова Зинаида Владимировна</a:t>
            </a:r>
          </a:p>
          <a:p>
            <a:r>
              <a:rPr lang="ru-RU" sz="3800">
                <a:solidFill>
                  <a:srgbClr val="0070C0"/>
                </a:solidFill>
              </a:rPr>
              <a:t> </a:t>
            </a:r>
            <a:r>
              <a:rPr lang="ru-RU" sz="3800" smtClean="0">
                <a:solidFill>
                  <a:srgbClr val="0070C0"/>
                </a:solidFill>
              </a:rPr>
              <a:t>Учитель </a:t>
            </a:r>
            <a:r>
              <a:rPr lang="ru-RU" sz="3800" dirty="0">
                <a:solidFill>
                  <a:srgbClr val="0070C0"/>
                </a:solidFill>
              </a:rPr>
              <a:t>английского языка ГБОУ СОШ №8 г.Беслан</a:t>
            </a:r>
          </a:p>
          <a:p>
            <a:endParaRPr lang="ru-RU" dirty="0"/>
          </a:p>
        </p:txBody>
      </p:sp>
      <p:pic>
        <p:nvPicPr>
          <p:cNvPr id="1026" name="Picture 2" descr="C:\Users\Uesr\Desktop\материал об анг.языке\язык мира-английский\image-10.jpg"/>
          <p:cNvPicPr>
            <a:picLocks noChangeAspect="1" noChangeArrowheads="1"/>
          </p:cNvPicPr>
          <p:nvPr/>
        </p:nvPicPr>
        <p:blipFill>
          <a:blip r:embed="rId2"/>
          <a:srcRect l="54650" t="31197" r="2068" b="13829"/>
          <a:stretch>
            <a:fillRect/>
          </a:stretch>
        </p:blipFill>
        <p:spPr bwMode="auto">
          <a:xfrm>
            <a:off x="5148775" y="2621042"/>
            <a:ext cx="2067951" cy="1979094"/>
          </a:xfrm>
          <a:prstGeom prst="rect">
            <a:avLst/>
          </a:prstGeom>
          <a:noFill/>
        </p:spPr>
      </p:pic>
      <p:pic>
        <p:nvPicPr>
          <p:cNvPr id="5" name="Рисунок 4" descr="136404_prev_425.png"/>
          <p:cNvPicPr>
            <a:picLocks noChangeAspect="1"/>
          </p:cNvPicPr>
          <p:nvPr/>
        </p:nvPicPr>
        <p:blipFill>
          <a:blip r:embed="rId3" cstate="print"/>
          <a:stretch>
            <a:fillRect/>
          </a:stretch>
        </p:blipFill>
        <p:spPr>
          <a:xfrm>
            <a:off x="8370277" y="1111348"/>
            <a:ext cx="1853169" cy="1627279"/>
          </a:xfrm>
          <a:prstGeom prst="rect">
            <a:avLst/>
          </a:prstGeom>
        </p:spPr>
      </p:pic>
      <p:pic>
        <p:nvPicPr>
          <p:cNvPr id="6" name="Рисунок 5" descr="https://slide-share.ru/image/6638621.jpeg"/>
          <p:cNvPicPr/>
          <p:nvPr/>
        </p:nvPicPr>
        <p:blipFill>
          <a:blip r:embed="rId4">
            <a:extLst>
              <a:ext uri="{28A0092B-C50C-407E-A947-70E740481C1C}">
                <a14:useLocalDpi xmlns:a14="http://schemas.microsoft.com/office/drawing/2010/main" xmlns="" val="0"/>
              </a:ext>
            </a:extLst>
          </a:blip>
          <a:srcRect/>
          <a:stretch>
            <a:fillRect/>
          </a:stretch>
        </p:blipFill>
        <p:spPr bwMode="auto">
          <a:xfrm>
            <a:off x="264544" y="3313720"/>
            <a:ext cx="3544668" cy="2935849"/>
          </a:xfrm>
          <a:prstGeom prst="rect">
            <a:avLst/>
          </a:prstGeom>
          <a:noFill/>
          <a:ln>
            <a:noFill/>
          </a:ln>
        </p:spPr>
      </p:pic>
      <p:pic>
        <p:nvPicPr>
          <p:cNvPr id="7" name="Содержимое 9" descr="U0IgKqKhmG-preview.jpg"/>
          <p:cNvPicPr>
            <a:picLocks noChangeAspect="1"/>
          </p:cNvPicPr>
          <p:nvPr/>
        </p:nvPicPr>
        <p:blipFill>
          <a:blip r:embed="rId5" cstate="print"/>
          <a:stretch>
            <a:fillRect/>
          </a:stretch>
        </p:blipFill>
        <p:spPr>
          <a:xfrm>
            <a:off x="520505" y="1667418"/>
            <a:ext cx="2025748" cy="1403739"/>
          </a:xfrm>
          <a:prstGeom prst="rect">
            <a:avLst/>
          </a:prstGeom>
        </p:spPr>
      </p:pic>
      <p:pic>
        <p:nvPicPr>
          <p:cNvPr id="4" name="Рисунок 3"/>
          <p:cNvPicPr>
            <a:picLocks noChangeAspect="1"/>
          </p:cNvPicPr>
          <p:nvPr/>
        </p:nvPicPr>
        <p:blipFill>
          <a:blip r:embed="rId6" cstate="print"/>
          <a:stretch>
            <a:fillRect/>
          </a:stretch>
        </p:blipFill>
        <p:spPr>
          <a:xfrm flipH="1">
            <a:off x="4019276" y="3910620"/>
            <a:ext cx="1034731" cy="2121038"/>
          </a:xfrm>
          <a:prstGeom prst="rect">
            <a:avLst/>
          </a:prstGeom>
        </p:spPr>
      </p:pic>
    </p:spTree>
    <p:extLst>
      <p:ext uri="{BB962C8B-B14F-4D97-AF65-F5344CB8AC3E}">
        <p14:creationId xmlns:p14="http://schemas.microsoft.com/office/powerpoint/2010/main" xmlns="" val="307017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First Invasion of Britain</a:t>
            </a:r>
            <a:endParaRPr lang="ru-RU" dirty="0"/>
          </a:p>
        </p:txBody>
      </p:sp>
      <p:sp>
        <p:nvSpPr>
          <p:cNvPr id="3" name="Содержимое 2"/>
          <p:cNvSpPr>
            <a:spLocks noGrp="1"/>
          </p:cNvSpPr>
          <p:nvPr>
            <p:ph idx="1"/>
          </p:nvPr>
        </p:nvSpPr>
        <p:spPr>
          <a:xfrm>
            <a:off x="5392459" y="1724920"/>
            <a:ext cx="4220308" cy="3880773"/>
          </a:xfrm>
        </p:spPr>
        <p:txBody>
          <a:bodyPr>
            <a:noAutofit/>
          </a:bodyPr>
          <a:lstStyle/>
          <a:p>
            <a:pPr>
              <a:buNone/>
            </a:pPr>
            <a:r>
              <a:rPr lang="en-US" sz="2000" dirty="0" smtClean="0">
                <a:solidFill>
                  <a:srgbClr val="0070C0"/>
                </a:solidFill>
              </a:rPr>
              <a:t>     The first invasion </a:t>
            </a:r>
            <a:r>
              <a:rPr lang="en-US" sz="2000" dirty="0">
                <a:solidFill>
                  <a:srgbClr val="0070C0"/>
                </a:solidFill>
              </a:rPr>
              <a:t>took place in 400 BC when Celts armed with iron weapons conquered Kent and much of Southern England. They spread north and imposed their language on them. The most important Celtic words in modern English are names of places, especially in Scotland and Ireland. Aberdeen ( from </a:t>
            </a:r>
            <a:r>
              <a:rPr lang="en-US" sz="2000" dirty="0" err="1">
                <a:solidFill>
                  <a:srgbClr val="0070C0"/>
                </a:solidFill>
              </a:rPr>
              <a:t>aber</a:t>
            </a:r>
            <a:r>
              <a:rPr lang="en-US" sz="2000" dirty="0">
                <a:solidFill>
                  <a:srgbClr val="0070C0"/>
                </a:solidFill>
              </a:rPr>
              <a:t> – mouth) Dunbar, Dundee (from dun – a protected place) </a:t>
            </a:r>
            <a:r>
              <a:rPr lang="en-US" sz="2000" dirty="0" err="1">
                <a:solidFill>
                  <a:srgbClr val="0070C0"/>
                </a:solidFill>
              </a:rPr>
              <a:t>Kilkeny</a:t>
            </a:r>
            <a:r>
              <a:rPr lang="en-US" sz="2000" dirty="0">
                <a:solidFill>
                  <a:srgbClr val="0070C0"/>
                </a:solidFill>
              </a:rPr>
              <a:t> (from </a:t>
            </a:r>
            <a:r>
              <a:rPr lang="en-US" sz="2000" dirty="0" err="1">
                <a:solidFill>
                  <a:srgbClr val="0070C0"/>
                </a:solidFill>
              </a:rPr>
              <a:t>kil</a:t>
            </a:r>
            <a:r>
              <a:rPr lang="en-US" sz="2000" dirty="0">
                <a:solidFill>
                  <a:srgbClr val="0070C0"/>
                </a:solidFill>
              </a:rPr>
              <a:t> - church); and a few common words such as bog, crag, willow.</a:t>
            </a:r>
            <a:endParaRPr lang="ru-RU" sz="2000" dirty="0">
              <a:solidFill>
                <a:srgbClr val="0070C0"/>
              </a:solidFill>
            </a:endParaRPr>
          </a:p>
        </p:txBody>
      </p:sp>
      <p:pic>
        <p:nvPicPr>
          <p:cNvPr id="4" name="Рисунок 3"/>
          <p:cNvPicPr>
            <a:picLocks noChangeAspect="1"/>
          </p:cNvPicPr>
          <p:nvPr/>
        </p:nvPicPr>
        <p:blipFill>
          <a:blip r:embed="rId2"/>
          <a:stretch>
            <a:fillRect/>
          </a:stretch>
        </p:blipFill>
        <p:spPr>
          <a:xfrm>
            <a:off x="338569" y="1724920"/>
            <a:ext cx="4067175" cy="475210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2534" y="609600"/>
            <a:ext cx="8331467" cy="1320800"/>
          </a:xfrm>
        </p:spPr>
        <p:txBody>
          <a:bodyPr/>
          <a:lstStyle/>
          <a:p>
            <a:r>
              <a:rPr lang="en-US" b="1" dirty="0" smtClean="0"/>
              <a:t>Contribution of the Celtic Language</a:t>
            </a:r>
            <a:endParaRPr lang="ru-RU" b="1" dirty="0"/>
          </a:p>
        </p:txBody>
      </p:sp>
      <p:sp>
        <p:nvSpPr>
          <p:cNvPr id="3" name="Содержимое 2"/>
          <p:cNvSpPr>
            <a:spLocks noGrp="1"/>
          </p:cNvSpPr>
          <p:nvPr>
            <p:ph idx="1"/>
          </p:nvPr>
        </p:nvSpPr>
        <p:spPr>
          <a:xfrm>
            <a:off x="4861932" y="1830039"/>
            <a:ext cx="4807167" cy="3880773"/>
          </a:xfrm>
        </p:spPr>
        <p:txBody>
          <a:bodyPr>
            <a:normAutofit/>
          </a:bodyPr>
          <a:lstStyle/>
          <a:p>
            <a:pPr>
              <a:buNone/>
            </a:pPr>
            <a:r>
              <a:rPr lang="en-US" dirty="0" smtClean="0">
                <a:solidFill>
                  <a:srgbClr val="0070C0"/>
                </a:solidFill>
              </a:rPr>
              <a:t>     </a:t>
            </a:r>
            <a:r>
              <a:rPr lang="en-US" sz="2000" dirty="0" smtClean="0">
                <a:solidFill>
                  <a:srgbClr val="0070C0"/>
                </a:solidFill>
              </a:rPr>
              <a:t>It is very strange, but the Celtic language didn't contribute many words to modern English. They mostly describe the household and family being: </a:t>
            </a:r>
            <a:r>
              <a:rPr lang="en-US" sz="2000" dirty="0" smtClean="0">
                <a:solidFill>
                  <a:srgbClr val="FF0000"/>
                </a:solidFill>
              </a:rPr>
              <a:t>lord, lady, bread, cow</a:t>
            </a:r>
            <a:r>
              <a:rPr lang="en-US" sz="2000" dirty="0" smtClean="0"/>
              <a:t> </a:t>
            </a:r>
            <a:r>
              <a:rPr lang="en-US" sz="2000" dirty="0" smtClean="0">
                <a:solidFill>
                  <a:srgbClr val="0070C0"/>
                </a:solidFill>
              </a:rPr>
              <a:t>etc. We can find Celtic words in the names of places and rivers such as: </a:t>
            </a:r>
            <a:r>
              <a:rPr lang="en-US" sz="2000" dirty="0" smtClean="0">
                <a:solidFill>
                  <a:srgbClr val="FF0000"/>
                </a:solidFill>
              </a:rPr>
              <a:t>Dover, Kent, Avon and the Thames, for example.</a:t>
            </a:r>
            <a:endParaRPr lang="ru-RU" sz="2000" dirty="0" smtClean="0">
              <a:solidFill>
                <a:srgbClr val="FF0000"/>
              </a:solidFill>
            </a:endParaRPr>
          </a:p>
          <a:p>
            <a:pPr>
              <a:buNone/>
            </a:pPr>
            <a:endParaRPr lang="ru-RU" sz="2000" dirty="0"/>
          </a:p>
        </p:txBody>
      </p:sp>
      <p:pic>
        <p:nvPicPr>
          <p:cNvPr id="4" name="Рисунок 3"/>
          <p:cNvPicPr>
            <a:picLocks noChangeAspect="1"/>
          </p:cNvPicPr>
          <p:nvPr/>
        </p:nvPicPr>
        <p:blipFill rotWithShape="1">
          <a:blip r:embed="rId2"/>
          <a:srcRect t="14928"/>
          <a:stretch/>
        </p:blipFill>
        <p:spPr>
          <a:xfrm>
            <a:off x="694395" y="1817649"/>
            <a:ext cx="2952750" cy="1879910"/>
          </a:xfrm>
          <a:prstGeom prst="rect">
            <a:avLst/>
          </a:prstGeom>
        </p:spPr>
      </p:pic>
      <p:pic>
        <p:nvPicPr>
          <p:cNvPr id="5" name="Рисунок 4"/>
          <p:cNvPicPr>
            <a:picLocks noChangeAspect="1"/>
          </p:cNvPicPr>
          <p:nvPr/>
        </p:nvPicPr>
        <p:blipFill>
          <a:blip r:embed="rId3"/>
          <a:stretch>
            <a:fillRect/>
          </a:stretch>
        </p:blipFill>
        <p:spPr>
          <a:xfrm>
            <a:off x="694395" y="4197505"/>
            <a:ext cx="2952750" cy="2209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Second Invasion of Britain</a:t>
            </a:r>
            <a:endParaRPr lang="ru-RU" dirty="0"/>
          </a:p>
        </p:txBody>
      </p:sp>
      <p:sp>
        <p:nvSpPr>
          <p:cNvPr id="3" name="Содержимое 2"/>
          <p:cNvSpPr>
            <a:spLocks noGrp="1"/>
          </p:cNvSpPr>
          <p:nvPr>
            <p:ph idx="1"/>
          </p:nvPr>
        </p:nvSpPr>
        <p:spPr>
          <a:xfrm>
            <a:off x="4811150" y="2160589"/>
            <a:ext cx="4462851" cy="3880773"/>
          </a:xfrm>
        </p:spPr>
        <p:txBody>
          <a:bodyPr>
            <a:normAutofit lnSpcReduction="10000"/>
          </a:bodyPr>
          <a:lstStyle/>
          <a:p>
            <a:pPr>
              <a:buNone/>
            </a:pPr>
            <a:r>
              <a:rPr lang="en-US" dirty="0" smtClean="0">
                <a:solidFill>
                  <a:srgbClr val="0070C0"/>
                </a:solidFill>
              </a:rPr>
              <a:t>    </a:t>
            </a:r>
            <a:r>
              <a:rPr lang="en-US" sz="2000" dirty="0" smtClean="0">
                <a:solidFill>
                  <a:srgbClr val="0070C0"/>
                </a:solidFill>
              </a:rPr>
              <a:t>The </a:t>
            </a:r>
            <a:r>
              <a:rPr lang="en-US" sz="2000" dirty="0">
                <a:solidFill>
                  <a:srgbClr val="0070C0"/>
                </a:solidFill>
              </a:rPr>
              <a:t>Romans left behind them memories of camps, roads, and military colonies in such endings in geographical names, as -caster, -</a:t>
            </a:r>
            <a:r>
              <a:rPr lang="en-US" sz="2000" dirty="0" err="1">
                <a:solidFill>
                  <a:srgbClr val="0070C0"/>
                </a:solidFill>
              </a:rPr>
              <a:t>cester</a:t>
            </a:r>
            <a:r>
              <a:rPr lang="en-US" sz="2000" dirty="0">
                <a:solidFill>
                  <a:srgbClr val="0070C0"/>
                </a:solidFill>
              </a:rPr>
              <a:t> or -</a:t>
            </a:r>
            <a:r>
              <a:rPr lang="en-US" sz="2000" dirty="0" err="1">
                <a:solidFill>
                  <a:srgbClr val="0070C0"/>
                </a:solidFill>
              </a:rPr>
              <a:t>chester</a:t>
            </a:r>
            <a:r>
              <a:rPr lang="en-US" sz="2000" dirty="0">
                <a:solidFill>
                  <a:srgbClr val="0070C0"/>
                </a:solidFill>
              </a:rPr>
              <a:t> (from </a:t>
            </a:r>
            <a:r>
              <a:rPr lang="en-US" sz="2000" dirty="0" err="1">
                <a:solidFill>
                  <a:srgbClr val="0070C0"/>
                </a:solidFill>
              </a:rPr>
              <a:t>castra</a:t>
            </a:r>
            <a:r>
              <a:rPr lang="en-US" sz="2000" dirty="0">
                <a:solidFill>
                  <a:srgbClr val="0070C0"/>
                </a:solidFill>
              </a:rPr>
              <a:t> - camp), -</a:t>
            </a:r>
            <a:r>
              <a:rPr lang="en-US" sz="2000" dirty="0" err="1">
                <a:solidFill>
                  <a:srgbClr val="0070C0"/>
                </a:solidFill>
              </a:rPr>
              <a:t>coln</a:t>
            </a:r>
            <a:r>
              <a:rPr lang="en-US" sz="2000" dirty="0">
                <a:solidFill>
                  <a:srgbClr val="0070C0"/>
                </a:solidFill>
              </a:rPr>
              <a:t> (from </a:t>
            </a:r>
            <a:r>
              <a:rPr lang="en-US" sz="2000" dirty="0" err="1">
                <a:solidFill>
                  <a:srgbClr val="0070C0"/>
                </a:solidFill>
              </a:rPr>
              <a:t>colonia</a:t>
            </a:r>
            <a:r>
              <a:rPr lang="en-US" sz="2000" dirty="0">
                <a:solidFill>
                  <a:srgbClr val="0070C0"/>
                </a:solidFill>
              </a:rPr>
              <a:t>), the words street (from strata), mile (from </a:t>
            </a:r>
            <a:r>
              <a:rPr lang="en-US" sz="2000" dirty="0" err="1">
                <a:solidFill>
                  <a:srgbClr val="0070C0"/>
                </a:solidFill>
              </a:rPr>
              <a:t>millia</a:t>
            </a:r>
            <a:r>
              <a:rPr lang="en-US" sz="2000" dirty="0">
                <a:solidFill>
                  <a:srgbClr val="0070C0"/>
                </a:solidFill>
              </a:rPr>
              <a:t> </a:t>
            </a:r>
            <a:r>
              <a:rPr lang="en-US" sz="2000" dirty="0" err="1">
                <a:solidFill>
                  <a:srgbClr val="0070C0"/>
                </a:solidFill>
              </a:rPr>
              <a:t>passuum</a:t>
            </a:r>
            <a:r>
              <a:rPr lang="en-US" sz="2000" dirty="0">
                <a:solidFill>
                  <a:srgbClr val="0070C0"/>
                </a:solidFill>
              </a:rPr>
              <a:t> - a thousand paces)</a:t>
            </a:r>
            <a:endParaRPr lang="en-US" sz="2000" dirty="0" smtClean="0">
              <a:solidFill>
                <a:srgbClr val="0070C0"/>
              </a:solidFill>
            </a:endParaRPr>
          </a:p>
          <a:p>
            <a:pPr>
              <a:buNone/>
            </a:pPr>
            <a:r>
              <a:rPr lang="en-US" sz="2000" dirty="0" smtClean="0">
                <a:solidFill>
                  <a:srgbClr val="0070C0"/>
                </a:solidFill>
              </a:rPr>
              <a:t>     </a:t>
            </a:r>
            <a:r>
              <a:rPr lang="ru-RU" sz="2000" dirty="0" err="1" smtClean="0">
                <a:solidFill>
                  <a:srgbClr val="0070C0"/>
                </a:solidFill>
              </a:rPr>
              <a:t>Manchester</a:t>
            </a:r>
            <a:r>
              <a:rPr lang="ru-RU" sz="2000" dirty="0" smtClean="0">
                <a:solidFill>
                  <a:srgbClr val="0070C0"/>
                </a:solidFill>
              </a:rPr>
              <a:t>, </a:t>
            </a:r>
            <a:r>
              <a:rPr lang="ru-RU" sz="2000" dirty="0" err="1" smtClean="0">
                <a:solidFill>
                  <a:srgbClr val="0070C0"/>
                </a:solidFill>
              </a:rPr>
              <a:t>Lancaster</a:t>
            </a:r>
            <a:r>
              <a:rPr lang="ru-RU" sz="2000" dirty="0" smtClean="0">
                <a:solidFill>
                  <a:srgbClr val="0070C0"/>
                </a:solidFill>
              </a:rPr>
              <a:t> </a:t>
            </a:r>
            <a:r>
              <a:rPr lang="ru-RU" sz="2000" dirty="0" err="1" smtClean="0">
                <a:solidFill>
                  <a:srgbClr val="0070C0"/>
                </a:solidFill>
              </a:rPr>
              <a:t>Cheste</a:t>
            </a:r>
            <a:r>
              <a:rPr lang="en-US" sz="2000" dirty="0" smtClean="0">
                <a:solidFill>
                  <a:srgbClr val="0070C0"/>
                </a:solidFill>
              </a:rPr>
              <a:t>r</a:t>
            </a:r>
            <a:r>
              <a:rPr lang="ru-RU" sz="2000" dirty="0" smtClean="0">
                <a:solidFill>
                  <a:srgbClr val="0070C0"/>
                </a:solidFill>
              </a:rPr>
              <a:t>, </a:t>
            </a:r>
            <a:r>
              <a:rPr lang="ru-RU" sz="2000" dirty="0" err="1" smtClean="0">
                <a:solidFill>
                  <a:srgbClr val="0070C0"/>
                </a:solidFill>
              </a:rPr>
              <a:t>Rochester</a:t>
            </a:r>
            <a:r>
              <a:rPr lang="ru-RU" sz="2000" dirty="0" smtClean="0">
                <a:solidFill>
                  <a:srgbClr val="0070C0"/>
                </a:solidFill>
              </a:rPr>
              <a:t>  </a:t>
            </a:r>
            <a:br>
              <a:rPr lang="ru-RU" sz="2000" dirty="0" smtClean="0">
                <a:solidFill>
                  <a:srgbClr val="0070C0"/>
                </a:solidFill>
              </a:rPr>
            </a:br>
            <a:r>
              <a:rPr lang="ru-RU" sz="2000" dirty="0" smtClean="0">
                <a:solidFill>
                  <a:srgbClr val="0070C0"/>
                </a:solidFill>
              </a:rPr>
              <a:t/>
            </a:r>
            <a:br>
              <a:rPr lang="ru-RU" sz="2000" dirty="0" smtClean="0">
                <a:solidFill>
                  <a:srgbClr val="0070C0"/>
                </a:solidFill>
              </a:rPr>
            </a:br>
            <a:endParaRPr lang="ru-RU" sz="2000" dirty="0">
              <a:solidFill>
                <a:srgbClr val="0070C0"/>
              </a:solidFill>
            </a:endParaRPr>
          </a:p>
        </p:txBody>
      </p:sp>
      <p:pic>
        <p:nvPicPr>
          <p:cNvPr id="4" name="Рисунок 3"/>
          <p:cNvPicPr>
            <a:picLocks noChangeAspect="1"/>
          </p:cNvPicPr>
          <p:nvPr/>
        </p:nvPicPr>
        <p:blipFill>
          <a:blip r:embed="rId2"/>
          <a:stretch>
            <a:fillRect/>
          </a:stretch>
        </p:blipFill>
        <p:spPr>
          <a:xfrm>
            <a:off x="677334" y="1930400"/>
            <a:ext cx="3846930" cy="356855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6942" y="525194"/>
            <a:ext cx="8247060" cy="1320800"/>
          </a:xfrm>
        </p:spPr>
        <p:txBody>
          <a:bodyPr/>
          <a:lstStyle/>
          <a:p>
            <a:r>
              <a:rPr lang="en-US" b="1" dirty="0" smtClean="0"/>
              <a:t>The Anglo-Saxons contributed to the formation of English most of all</a:t>
            </a:r>
            <a:endParaRPr lang="ru-RU" b="1" dirty="0"/>
          </a:p>
        </p:txBody>
      </p:sp>
      <p:sp>
        <p:nvSpPr>
          <p:cNvPr id="3" name="Объект 2"/>
          <p:cNvSpPr>
            <a:spLocks noGrp="1"/>
          </p:cNvSpPr>
          <p:nvPr>
            <p:ph idx="1"/>
          </p:nvPr>
        </p:nvSpPr>
        <p:spPr>
          <a:xfrm>
            <a:off x="5867400" y="2104318"/>
            <a:ext cx="4067784" cy="3880773"/>
          </a:xfrm>
        </p:spPr>
        <p:txBody>
          <a:bodyPr>
            <a:normAutofit/>
          </a:bodyPr>
          <a:lstStyle/>
          <a:p>
            <a:pPr marL="0" indent="0">
              <a:buNone/>
            </a:pPr>
            <a:r>
              <a:rPr lang="en-US" sz="2000" dirty="0">
                <a:solidFill>
                  <a:srgbClr val="0070C0"/>
                </a:solidFill>
              </a:rPr>
              <a:t>The history of the English language really started with the arrival of three Germanic tribes who invaded Britain during the 5th century AD. These tribes, the Angles, the Saxons and the Jutes, crossed the North Sea from what today is Denmark and northern Germany. </a:t>
            </a:r>
            <a:endParaRPr lang="ru-RU" sz="2000" dirty="0">
              <a:solidFill>
                <a:srgbClr val="0070C0"/>
              </a:solidFill>
            </a:endParaRPr>
          </a:p>
        </p:txBody>
      </p:sp>
      <p:pic>
        <p:nvPicPr>
          <p:cNvPr id="6" name="Рисунок 5"/>
          <p:cNvPicPr>
            <a:picLocks noChangeAspect="1"/>
          </p:cNvPicPr>
          <p:nvPr/>
        </p:nvPicPr>
        <p:blipFill rotWithShape="1">
          <a:blip r:embed="rId2"/>
          <a:srcRect l="15052" t="22484" r="14863" b="11052"/>
          <a:stretch/>
        </p:blipFill>
        <p:spPr>
          <a:xfrm>
            <a:off x="620542" y="2104318"/>
            <a:ext cx="4661209" cy="4315522"/>
          </a:xfrm>
          <a:prstGeom prst="rect">
            <a:avLst/>
          </a:prstGeom>
        </p:spPr>
      </p:pic>
    </p:spTree>
    <p:extLst>
      <p:ext uri="{BB962C8B-B14F-4D97-AF65-F5344CB8AC3E}">
        <p14:creationId xmlns:p14="http://schemas.microsoft.com/office/powerpoint/2010/main" xmlns="" val="4259040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Fourth Invasion of Britain by </a:t>
            </a:r>
            <a:r>
              <a:rPr lang="en-US" dirty="0"/>
              <a:t>t</a:t>
            </a:r>
            <a:r>
              <a:rPr lang="en-US" dirty="0" smtClean="0"/>
              <a:t>he Vikings</a:t>
            </a:r>
            <a:endParaRPr lang="ru-RU" dirty="0"/>
          </a:p>
        </p:txBody>
      </p:sp>
      <p:sp>
        <p:nvSpPr>
          <p:cNvPr id="3" name="Содержимое 2"/>
          <p:cNvSpPr>
            <a:spLocks noGrp="1"/>
          </p:cNvSpPr>
          <p:nvPr>
            <p:ph idx="1"/>
          </p:nvPr>
        </p:nvSpPr>
        <p:spPr>
          <a:xfrm>
            <a:off x="4783014" y="2160589"/>
            <a:ext cx="4490987" cy="3880773"/>
          </a:xfrm>
        </p:spPr>
        <p:txBody>
          <a:bodyPr>
            <a:normAutofit fontScale="92500" lnSpcReduction="10000"/>
          </a:bodyPr>
          <a:lstStyle/>
          <a:p>
            <a:pPr>
              <a:buNone/>
            </a:pPr>
            <a:r>
              <a:rPr lang="en-US" sz="2000" dirty="0" smtClean="0">
                <a:solidFill>
                  <a:srgbClr val="0070C0"/>
                </a:solidFill>
              </a:rPr>
              <a:t>In </a:t>
            </a:r>
            <a:r>
              <a:rPr lang="en-US" sz="2000" dirty="0">
                <a:solidFill>
                  <a:srgbClr val="0070C0"/>
                </a:solidFill>
              </a:rPr>
              <a:t>the 9th </a:t>
            </a:r>
            <a:r>
              <a:rPr lang="en-US" sz="2000" dirty="0" smtClean="0">
                <a:solidFill>
                  <a:srgbClr val="0070C0"/>
                </a:solidFill>
              </a:rPr>
              <a:t>century the </a:t>
            </a:r>
            <a:r>
              <a:rPr lang="en-US" sz="2000" dirty="0">
                <a:solidFill>
                  <a:srgbClr val="0070C0"/>
                </a:solidFill>
              </a:rPr>
              <a:t>Vikings terrified the Anglo-Saxons as much as they themselves had terrified the Britons centuries before. They were people from Scandinavia whose life was working the land and fishing and who went on to attack and later settle in </a:t>
            </a:r>
            <a:r>
              <a:rPr lang="en-US" sz="2000" dirty="0" smtClean="0">
                <a:solidFill>
                  <a:srgbClr val="0070C0"/>
                </a:solidFill>
              </a:rPr>
              <a:t>Britain.</a:t>
            </a:r>
          </a:p>
          <a:p>
            <a:pPr>
              <a:buNone/>
            </a:pPr>
            <a:r>
              <a:rPr lang="en-US" b="1" dirty="0" smtClean="0">
                <a:solidFill>
                  <a:srgbClr val="0070C0"/>
                </a:solidFill>
              </a:rPr>
              <a:t>The </a:t>
            </a:r>
            <a:r>
              <a:rPr lang="en-US" b="1" dirty="0">
                <a:solidFill>
                  <a:srgbClr val="0070C0"/>
                </a:solidFill>
              </a:rPr>
              <a:t>Vikings added many Norse words: sky, egg, cake, leg, window, husband, skill, anger, flat, ugly, get, give, take, raise, call, die, they, their, them</a:t>
            </a:r>
            <a:r>
              <a:rPr lang="en-US" dirty="0"/>
              <a:t>.</a:t>
            </a:r>
          </a:p>
          <a:p>
            <a:pPr>
              <a:buNone/>
            </a:pPr>
            <a:r>
              <a:rPr lang="en-US" dirty="0" smtClean="0"/>
              <a:t> </a:t>
            </a:r>
            <a:endParaRPr lang="ru-RU" dirty="0"/>
          </a:p>
        </p:txBody>
      </p:sp>
      <p:pic>
        <p:nvPicPr>
          <p:cNvPr id="5" name="Рисунок 4"/>
          <p:cNvPicPr>
            <a:picLocks noChangeAspect="1"/>
          </p:cNvPicPr>
          <p:nvPr/>
        </p:nvPicPr>
        <p:blipFill rotWithShape="1">
          <a:blip r:embed="rId2"/>
          <a:srcRect l="5936" t="21898" r="33707" b="11874"/>
          <a:stretch/>
        </p:blipFill>
        <p:spPr>
          <a:xfrm>
            <a:off x="677334" y="2383012"/>
            <a:ext cx="3690044" cy="34359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Vikings  </a:t>
            </a:r>
            <a:r>
              <a:rPr lang="en-US" dirty="0" smtClean="0"/>
              <a:t>contribution </a:t>
            </a:r>
            <a:r>
              <a:rPr lang="en-US" dirty="0"/>
              <a:t>to the formation of English </a:t>
            </a:r>
            <a:endParaRPr lang="ru-RU" dirty="0"/>
          </a:p>
        </p:txBody>
      </p:sp>
      <p:sp>
        <p:nvSpPr>
          <p:cNvPr id="3" name="Объект 2"/>
          <p:cNvSpPr>
            <a:spLocks noGrp="1"/>
          </p:cNvSpPr>
          <p:nvPr>
            <p:ph idx="1"/>
          </p:nvPr>
        </p:nvSpPr>
        <p:spPr>
          <a:xfrm>
            <a:off x="4975668" y="1930400"/>
            <a:ext cx="4466475" cy="3880773"/>
          </a:xfrm>
        </p:spPr>
        <p:txBody>
          <a:bodyPr>
            <a:noAutofit/>
          </a:bodyPr>
          <a:lstStyle/>
          <a:p>
            <a:pPr marL="0" indent="0">
              <a:buNone/>
            </a:pPr>
            <a:r>
              <a:rPr lang="en-US" sz="2000" dirty="0">
                <a:solidFill>
                  <a:srgbClr val="0070C0"/>
                </a:solidFill>
              </a:rPr>
              <a:t>The Viking contribution to the </a:t>
            </a:r>
            <a:r>
              <a:rPr lang="en-US" sz="2000" dirty="0" smtClean="0">
                <a:solidFill>
                  <a:srgbClr val="0070C0"/>
                </a:solidFill>
              </a:rPr>
              <a:t>English language is </a:t>
            </a:r>
            <a:r>
              <a:rPr lang="en-US" sz="2000" dirty="0">
                <a:solidFill>
                  <a:srgbClr val="0070C0"/>
                </a:solidFill>
              </a:rPr>
              <a:t>astonishing. </a:t>
            </a:r>
            <a:endParaRPr lang="en-US" sz="2000" dirty="0" smtClean="0">
              <a:solidFill>
                <a:srgbClr val="0070C0"/>
              </a:solidFill>
            </a:endParaRPr>
          </a:p>
          <a:p>
            <a:pPr marL="0" indent="0">
              <a:buNone/>
            </a:pPr>
            <a:r>
              <a:rPr lang="en-US" sz="2000" dirty="0" smtClean="0">
                <a:solidFill>
                  <a:srgbClr val="0070C0"/>
                </a:solidFill>
              </a:rPr>
              <a:t>A lot of words were brought from Old-Scandinavian. The verb “get” and the words beginning with “sk”- sky, ski, skip, skate, skin, skill and others.</a:t>
            </a:r>
          </a:p>
          <a:p>
            <a:pPr marL="0" indent="0">
              <a:buNone/>
            </a:pPr>
            <a:r>
              <a:rPr lang="en-US" sz="2000" dirty="0">
                <a:solidFill>
                  <a:srgbClr val="0070C0"/>
                </a:solidFill>
              </a:rPr>
              <a:t>R</a:t>
            </a:r>
            <a:r>
              <a:rPr lang="en-US" sz="2000" dirty="0" smtClean="0">
                <a:solidFill>
                  <a:srgbClr val="0070C0"/>
                </a:solidFill>
              </a:rPr>
              <a:t>ake </a:t>
            </a:r>
            <a:r>
              <a:rPr lang="en-US" sz="2000" dirty="0">
                <a:solidFill>
                  <a:srgbClr val="0070C0"/>
                </a:solidFill>
              </a:rPr>
              <a:t>– </a:t>
            </a:r>
            <a:r>
              <a:rPr lang="ru-RU" sz="2000">
                <a:solidFill>
                  <a:srgbClr val="0070C0"/>
                </a:solidFill>
              </a:rPr>
              <a:t>грабли</a:t>
            </a:r>
            <a:r>
              <a:rPr lang="ru-RU" sz="2000" smtClean="0">
                <a:solidFill>
                  <a:srgbClr val="0070C0"/>
                </a:solidFill>
              </a:rPr>
              <a:t>, </a:t>
            </a:r>
            <a:r>
              <a:rPr lang="en-US" sz="2000" dirty="0">
                <a:solidFill>
                  <a:srgbClr val="0070C0"/>
                </a:solidFill>
              </a:rPr>
              <a:t>scare –</a:t>
            </a:r>
            <a:r>
              <a:rPr lang="ru-RU" sz="2000" dirty="0">
                <a:solidFill>
                  <a:srgbClr val="0070C0"/>
                </a:solidFill>
              </a:rPr>
              <a:t>пугать, </a:t>
            </a:r>
            <a:r>
              <a:rPr lang="en-US" sz="2000" dirty="0">
                <a:solidFill>
                  <a:srgbClr val="0070C0"/>
                </a:solidFill>
              </a:rPr>
              <a:t>sly – </a:t>
            </a:r>
            <a:r>
              <a:rPr lang="ru-RU" sz="2000" dirty="0">
                <a:solidFill>
                  <a:srgbClr val="0070C0"/>
                </a:solidFill>
              </a:rPr>
              <a:t>хитрый, </a:t>
            </a:r>
            <a:r>
              <a:rPr lang="en-US" sz="2000" dirty="0">
                <a:solidFill>
                  <a:srgbClr val="0070C0"/>
                </a:solidFill>
              </a:rPr>
              <a:t>weak – </a:t>
            </a:r>
            <a:r>
              <a:rPr lang="ru-RU" sz="2000" dirty="0">
                <a:solidFill>
                  <a:srgbClr val="0070C0"/>
                </a:solidFill>
              </a:rPr>
              <a:t>слабый, </a:t>
            </a:r>
            <a:r>
              <a:rPr lang="en-US" sz="2000" dirty="0">
                <a:solidFill>
                  <a:srgbClr val="0070C0"/>
                </a:solidFill>
              </a:rPr>
              <a:t>ugly – </a:t>
            </a:r>
            <a:r>
              <a:rPr lang="ru-RU" sz="2000" dirty="0">
                <a:solidFill>
                  <a:srgbClr val="0070C0"/>
                </a:solidFill>
              </a:rPr>
              <a:t>уродливый, </a:t>
            </a:r>
            <a:r>
              <a:rPr lang="en-US" sz="2000" dirty="0">
                <a:solidFill>
                  <a:srgbClr val="0070C0"/>
                </a:solidFill>
              </a:rPr>
              <a:t>happy-</a:t>
            </a:r>
            <a:r>
              <a:rPr lang="ru-RU" sz="2000" dirty="0">
                <a:solidFill>
                  <a:srgbClr val="0070C0"/>
                </a:solidFill>
              </a:rPr>
              <a:t>счастливый, </a:t>
            </a:r>
            <a:r>
              <a:rPr lang="en-US" sz="2000" dirty="0">
                <a:solidFill>
                  <a:srgbClr val="0070C0"/>
                </a:solidFill>
              </a:rPr>
              <a:t>knife – </a:t>
            </a:r>
            <a:r>
              <a:rPr lang="ru-RU" sz="2000" dirty="0">
                <a:solidFill>
                  <a:srgbClr val="0070C0"/>
                </a:solidFill>
              </a:rPr>
              <a:t>нож, </a:t>
            </a:r>
            <a:r>
              <a:rPr lang="en-US" sz="2000" dirty="0">
                <a:solidFill>
                  <a:srgbClr val="0070C0"/>
                </a:solidFill>
              </a:rPr>
              <a:t>awkward – </a:t>
            </a:r>
            <a:r>
              <a:rPr lang="ru-RU" sz="2000" dirty="0">
                <a:solidFill>
                  <a:srgbClr val="0070C0"/>
                </a:solidFill>
              </a:rPr>
              <a:t>неудобный, </a:t>
            </a:r>
            <a:r>
              <a:rPr lang="en-US" sz="2000" dirty="0">
                <a:solidFill>
                  <a:srgbClr val="0070C0"/>
                </a:solidFill>
              </a:rPr>
              <a:t>drown – </a:t>
            </a:r>
            <a:r>
              <a:rPr lang="ru-RU" sz="2000" dirty="0">
                <a:solidFill>
                  <a:srgbClr val="0070C0"/>
                </a:solidFill>
              </a:rPr>
              <a:t>тонуть, </a:t>
            </a:r>
            <a:r>
              <a:rPr lang="en-US" sz="2000" dirty="0">
                <a:solidFill>
                  <a:srgbClr val="0070C0"/>
                </a:solidFill>
              </a:rPr>
              <a:t>life – </a:t>
            </a:r>
            <a:r>
              <a:rPr lang="ru-RU" sz="2000" dirty="0">
                <a:solidFill>
                  <a:srgbClr val="0070C0"/>
                </a:solidFill>
              </a:rPr>
              <a:t>жизнь, </a:t>
            </a:r>
            <a:r>
              <a:rPr lang="en-US" sz="2000" dirty="0">
                <a:solidFill>
                  <a:srgbClr val="0070C0"/>
                </a:solidFill>
              </a:rPr>
              <a:t>dirt – </a:t>
            </a:r>
            <a:r>
              <a:rPr lang="ru-RU" sz="2000" dirty="0" smtClean="0">
                <a:solidFill>
                  <a:srgbClr val="0070C0"/>
                </a:solidFill>
              </a:rPr>
              <a:t>грязь</a:t>
            </a:r>
            <a:r>
              <a:rPr lang="en-US" sz="2000" dirty="0" smtClean="0">
                <a:solidFill>
                  <a:srgbClr val="0070C0"/>
                </a:solidFill>
              </a:rPr>
              <a:t>…</a:t>
            </a:r>
            <a:endParaRPr lang="ru-RU" sz="2000" dirty="0">
              <a:solidFill>
                <a:srgbClr val="0070C0"/>
              </a:solidFill>
            </a:endParaRPr>
          </a:p>
        </p:txBody>
      </p:sp>
      <p:pic>
        <p:nvPicPr>
          <p:cNvPr id="6" name="Рисунок 5"/>
          <p:cNvPicPr>
            <a:picLocks noChangeAspect="1"/>
          </p:cNvPicPr>
          <p:nvPr/>
        </p:nvPicPr>
        <p:blipFill>
          <a:blip r:embed="rId2"/>
          <a:stretch>
            <a:fillRect/>
          </a:stretch>
        </p:blipFill>
        <p:spPr>
          <a:xfrm>
            <a:off x="677334" y="2369908"/>
            <a:ext cx="3632634" cy="3671454"/>
          </a:xfrm>
          <a:prstGeom prst="rect">
            <a:avLst/>
          </a:prstGeom>
        </p:spPr>
      </p:pic>
    </p:spTree>
    <p:extLst>
      <p:ext uri="{BB962C8B-B14F-4D97-AF65-F5344CB8AC3E}">
        <p14:creationId xmlns:p14="http://schemas.microsoft.com/office/powerpoint/2010/main" xmlns="" val="3638139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Fifth Invasion of Britain-Norman’s </a:t>
            </a:r>
            <a:r>
              <a:rPr lang="en-US" dirty="0"/>
              <a:t>Conquest of Britain</a:t>
            </a:r>
            <a:endParaRPr lang="ru-RU" dirty="0"/>
          </a:p>
        </p:txBody>
      </p:sp>
      <p:sp>
        <p:nvSpPr>
          <p:cNvPr id="3" name="Содержимое 2"/>
          <p:cNvSpPr>
            <a:spLocks noGrp="1"/>
          </p:cNvSpPr>
          <p:nvPr>
            <p:ph idx="1"/>
          </p:nvPr>
        </p:nvSpPr>
        <p:spPr>
          <a:xfrm>
            <a:off x="5151582" y="1930400"/>
            <a:ext cx="5121101" cy="4593562"/>
          </a:xfrm>
        </p:spPr>
        <p:txBody>
          <a:bodyPr>
            <a:normAutofit/>
          </a:bodyPr>
          <a:lstStyle/>
          <a:p>
            <a:pPr>
              <a:buNone/>
            </a:pPr>
            <a:r>
              <a:rPr lang="en-US" dirty="0" smtClean="0">
                <a:solidFill>
                  <a:srgbClr val="0070C0"/>
                </a:solidFill>
              </a:rPr>
              <a:t>    </a:t>
            </a:r>
            <a:r>
              <a:rPr lang="en-US" sz="2000" dirty="0">
                <a:solidFill>
                  <a:srgbClr val="0070C0"/>
                </a:solidFill>
              </a:rPr>
              <a:t>The Norman Conquest was the fifth </a:t>
            </a:r>
            <a:r>
              <a:rPr lang="en-US" sz="2000" dirty="0" smtClean="0">
                <a:solidFill>
                  <a:srgbClr val="0070C0"/>
                </a:solidFill>
              </a:rPr>
              <a:t>and the </a:t>
            </a:r>
            <a:r>
              <a:rPr lang="en-US" sz="2000" dirty="0">
                <a:solidFill>
                  <a:srgbClr val="0070C0"/>
                </a:solidFill>
              </a:rPr>
              <a:t>last invasion of Britain</a:t>
            </a:r>
            <a:r>
              <a:rPr lang="en-US" sz="2000" dirty="0" smtClean="0">
                <a:solidFill>
                  <a:srgbClr val="0070C0"/>
                </a:solidFill>
              </a:rPr>
              <a:t>. And </a:t>
            </a:r>
            <a:r>
              <a:rPr lang="en-US" sz="2000" dirty="0">
                <a:solidFill>
                  <a:srgbClr val="0070C0"/>
                </a:solidFill>
              </a:rPr>
              <a:t>it is so well-known because it was </a:t>
            </a:r>
            <a:r>
              <a:rPr lang="en-US" sz="2000" dirty="0" smtClean="0">
                <a:solidFill>
                  <a:srgbClr val="0070C0"/>
                </a:solidFill>
              </a:rPr>
              <a:t>On </a:t>
            </a:r>
            <a:r>
              <a:rPr lang="en-US" sz="2000" dirty="0">
                <a:solidFill>
                  <a:srgbClr val="0070C0"/>
                </a:solidFill>
              </a:rPr>
              <a:t>October 14th, 1066, King William (Duke of Normandy) defeated the army of the English King Harold in the Battle of Hastings.</a:t>
            </a:r>
            <a:endParaRPr lang="ru-RU" sz="2000" dirty="0" smtClean="0">
              <a:solidFill>
                <a:srgbClr val="0070C0"/>
              </a:solidFill>
            </a:endParaRPr>
          </a:p>
          <a:p>
            <a:pPr>
              <a:buNone/>
            </a:pPr>
            <a:r>
              <a:rPr lang="en-US" sz="2000" dirty="0" smtClean="0">
                <a:solidFill>
                  <a:srgbClr val="0070C0"/>
                </a:solidFill>
              </a:rPr>
              <a:t>    </a:t>
            </a:r>
            <a:r>
              <a:rPr lang="en-US" sz="2000" dirty="0">
                <a:solidFill>
                  <a:srgbClr val="0070C0"/>
                </a:solidFill>
              </a:rPr>
              <a:t>For three centuries (XI-XIV), these two languages ​​competed with each other. French clearly dominated, introducing new vocabulary into English. </a:t>
            </a:r>
          </a:p>
          <a:p>
            <a:pPr>
              <a:buNone/>
            </a:pPr>
            <a:endParaRPr lang="ru-RU" sz="2400" dirty="0">
              <a:solidFill>
                <a:srgbClr val="0070C0"/>
              </a:solidFill>
            </a:endParaRPr>
          </a:p>
        </p:txBody>
      </p:sp>
      <p:pic>
        <p:nvPicPr>
          <p:cNvPr id="4" name="Рисунок 3"/>
          <p:cNvPicPr>
            <a:picLocks noChangeAspect="1"/>
          </p:cNvPicPr>
          <p:nvPr/>
        </p:nvPicPr>
        <p:blipFill>
          <a:blip r:embed="rId2"/>
          <a:stretch>
            <a:fillRect/>
          </a:stretch>
        </p:blipFill>
        <p:spPr>
          <a:xfrm>
            <a:off x="533400" y="1930400"/>
            <a:ext cx="4301067" cy="364298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Words of Anglo-Saxon Origin</a:t>
            </a:r>
            <a:endParaRPr lang="ru-RU" dirty="0"/>
          </a:p>
        </p:txBody>
      </p:sp>
      <p:sp>
        <p:nvSpPr>
          <p:cNvPr id="3" name="Объект 2"/>
          <p:cNvSpPr>
            <a:spLocks noGrp="1"/>
          </p:cNvSpPr>
          <p:nvPr>
            <p:ph idx="1"/>
          </p:nvPr>
        </p:nvSpPr>
        <p:spPr>
          <a:xfrm>
            <a:off x="1294229" y="1689535"/>
            <a:ext cx="8714064" cy="3866137"/>
          </a:xfrm>
        </p:spPr>
        <p:txBody>
          <a:bodyPr>
            <a:normAutofit/>
          </a:bodyPr>
          <a:lstStyle/>
          <a:p>
            <a:pPr marL="0" indent="0">
              <a:buNone/>
            </a:pPr>
            <a:endParaRPr lang="en-US" dirty="0" smtClean="0"/>
          </a:p>
          <a:p>
            <a:pPr marL="0" indent="0">
              <a:buNone/>
            </a:pPr>
            <a:r>
              <a:rPr lang="en-US" sz="2200" dirty="0">
                <a:solidFill>
                  <a:srgbClr val="0070C0"/>
                </a:solidFill>
              </a:rPr>
              <a:t>Words of Anglo-Saxon origin are simple, </a:t>
            </a:r>
            <a:r>
              <a:rPr lang="en-US" sz="2200" dirty="0" smtClean="0">
                <a:solidFill>
                  <a:srgbClr val="0070C0"/>
                </a:solidFill>
              </a:rPr>
              <a:t>short and </a:t>
            </a:r>
            <a:r>
              <a:rPr lang="en-US" sz="2200" dirty="0">
                <a:solidFill>
                  <a:srgbClr val="0070C0"/>
                </a:solidFill>
              </a:rPr>
              <a:t>direct. Here are a few of </a:t>
            </a:r>
            <a:r>
              <a:rPr lang="en-US" sz="2200" dirty="0" smtClean="0">
                <a:solidFill>
                  <a:srgbClr val="0070C0"/>
                </a:solidFill>
              </a:rPr>
              <a:t>them:</a:t>
            </a:r>
            <a:endParaRPr lang="en-US" sz="2200" dirty="0">
              <a:solidFill>
                <a:srgbClr val="0070C0"/>
              </a:solidFill>
            </a:endParaRPr>
          </a:p>
          <a:p>
            <a:pPr marL="0" indent="0">
              <a:buNone/>
            </a:pPr>
            <a:r>
              <a:rPr lang="en-US" sz="2200" dirty="0" smtClean="0">
                <a:solidFill>
                  <a:srgbClr val="0070C0"/>
                </a:solidFill>
              </a:rPr>
              <a:t>give</a:t>
            </a:r>
            <a:r>
              <a:rPr lang="en-US" sz="2200" dirty="0">
                <a:solidFill>
                  <a:srgbClr val="0070C0"/>
                </a:solidFill>
              </a:rPr>
              <a:t>, gold, good, great, have, high, hire, hold, home, house, husband, idle, if, keep, knife, knit, lade, land, last, late, laugh, law, lay, lend, load, loan, long, look, low, mad, make, man, match, mate, might, mother, new, old, pride, put, read, rent, right, roof, sell, send, settle, sharp, shelter, ship, shop, short, silver, </a:t>
            </a:r>
            <a:endParaRPr lang="ru-RU" sz="2200" dirty="0">
              <a:solidFill>
                <a:srgbClr val="0070C0"/>
              </a:solidFill>
            </a:endParaRPr>
          </a:p>
        </p:txBody>
      </p:sp>
    </p:spTree>
    <p:extLst>
      <p:ext uri="{BB962C8B-B14F-4D97-AF65-F5344CB8AC3E}">
        <p14:creationId xmlns:p14="http://schemas.microsoft.com/office/powerpoint/2010/main" xmlns="" val="3077452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English- the Language of Commoners</a:t>
            </a:r>
            <a:endParaRPr lang="ru-RU" dirty="0"/>
          </a:p>
        </p:txBody>
      </p:sp>
      <p:sp>
        <p:nvSpPr>
          <p:cNvPr id="3" name="Содержимое 2"/>
          <p:cNvSpPr>
            <a:spLocks noGrp="1"/>
          </p:cNvSpPr>
          <p:nvPr>
            <p:ph idx="1"/>
          </p:nvPr>
        </p:nvSpPr>
        <p:spPr>
          <a:xfrm>
            <a:off x="6565900" y="1930400"/>
            <a:ext cx="3984869" cy="3880773"/>
          </a:xfrm>
        </p:spPr>
        <p:txBody>
          <a:bodyPr/>
          <a:lstStyle/>
          <a:p>
            <a:pPr>
              <a:buNone/>
            </a:pPr>
            <a:r>
              <a:rPr lang="ru-RU" dirty="0" smtClean="0">
                <a:solidFill>
                  <a:srgbClr val="0070C0"/>
                </a:solidFill>
              </a:rPr>
              <a:t>     </a:t>
            </a:r>
            <a:r>
              <a:rPr lang="en-US" sz="2000" dirty="0" smtClean="0">
                <a:solidFill>
                  <a:srgbClr val="0070C0"/>
                </a:solidFill>
              </a:rPr>
              <a:t>The history of the French language in English began in 1066 after the Normans conquered England. It was then that the language of the nobility became French, and the language of commoners - English.</a:t>
            </a:r>
            <a:endParaRPr lang="ru-RU" sz="2000" dirty="0">
              <a:solidFill>
                <a:srgbClr val="0070C0"/>
              </a:solidFill>
            </a:endParaRPr>
          </a:p>
        </p:txBody>
      </p:sp>
      <p:pic>
        <p:nvPicPr>
          <p:cNvPr id="5" name="Рисунок 4"/>
          <p:cNvPicPr>
            <a:picLocks noChangeAspect="1"/>
          </p:cNvPicPr>
          <p:nvPr/>
        </p:nvPicPr>
        <p:blipFill>
          <a:blip r:embed="rId2" cstate="print"/>
          <a:stretch>
            <a:fillRect/>
          </a:stretch>
        </p:blipFill>
        <p:spPr>
          <a:xfrm>
            <a:off x="147637" y="1930400"/>
            <a:ext cx="3025054" cy="3051175"/>
          </a:xfrm>
          <a:prstGeom prst="rect">
            <a:avLst/>
          </a:prstGeom>
        </p:spPr>
      </p:pic>
      <p:pic>
        <p:nvPicPr>
          <p:cNvPr id="6" name="Рисунок 5"/>
          <p:cNvPicPr>
            <a:picLocks noChangeAspect="1"/>
          </p:cNvPicPr>
          <p:nvPr/>
        </p:nvPicPr>
        <p:blipFill>
          <a:blip r:embed="rId3" cstate="print"/>
          <a:stretch>
            <a:fillRect/>
          </a:stretch>
        </p:blipFill>
        <p:spPr>
          <a:xfrm>
            <a:off x="3391598" y="1930400"/>
            <a:ext cx="3174302" cy="309115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English Alphabet</a:t>
            </a:r>
            <a:endParaRPr lang="ru-RU" b="1" dirty="0"/>
          </a:p>
        </p:txBody>
      </p:sp>
      <p:sp>
        <p:nvSpPr>
          <p:cNvPr id="3" name="Содержимое 2"/>
          <p:cNvSpPr>
            <a:spLocks noGrp="1"/>
          </p:cNvSpPr>
          <p:nvPr>
            <p:ph idx="1"/>
          </p:nvPr>
        </p:nvSpPr>
        <p:spPr>
          <a:xfrm>
            <a:off x="4811150" y="2160589"/>
            <a:ext cx="4462851" cy="3880773"/>
          </a:xfrm>
        </p:spPr>
        <p:txBody>
          <a:bodyPr>
            <a:normAutofit/>
          </a:bodyPr>
          <a:lstStyle/>
          <a:p>
            <a:pPr>
              <a:buNone/>
            </a:pPr>
            <a:r>
              <a:rPr lang="en-US" sz="2000" dirty="0" smtClean="0">
                <a:solidFill>
                  <a:srgbClr val="0070C0"/>
                </a:solidFill>
              </a:rPr>
              <a:t>     The English alphabet came from Latin. Christian monks, who spoke Latin, brought it to England from Ireland</a:t>
            </a:r>
            <a:r>
              <a:rPr lang="ru-RU" sz="2000" dirty="0" smtClean="0">
                <a:solidFill>
                  <a:srgbClr val="0070C0"/>
                </a:solidFill>
              </a:rPr>
              <a:t>.</a:t>
            </a:r>
            <a:endParaRPr lang="ru-RU" sz="2000" dirty="0">
              <a:solidFill>
                <a:srgbClr val="0070C0"/>
              </a:solidFill>
            </a:endParaRPr>
          </a:p>
        </p:txBody>
      </p:sp>
      <p:pic>
        <p:nvPicPr>
          <p:cNvPr id="4" name="Рисунок 1"/>
          <p:cNvPicPr>
            <a:picLocks noChangeAspect="1"/>
          </p:cNvPicPr>
          <p:nvPr/>
        </p:nvPicPr>
        <p:blipFill>
          <a:blip r:embed="rId2"/>
          <a:srcRect/>
          <a:stretch>
            <a:fillRect/>
          </a:stretch>
        </p:blipFill>
        <p:spPr bwMode="auto">
          <a:xfrm>
            <a:off x="833852" y="2160589"/>
            <a:ext cx="3771949" cy="3108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1"/>
                </a:solidFill>
                <a:latin typeface="Comic Sans MS" pitchFamily="66" charset="0"/>
              </a:rPr>
              <a:t>             </a:t>
            </a:r>
            <a:r>
              <a:rPr lang="en-US" b="1" dirty="0" smtClean="0">
                <a:solidFill>
                  <a:srgbClr val="FF3399"/>
                </a:solidFill>
                <a:latin typeface="Comic Sans MS" pitchFamily="66" charset="0"/>
              </a:rPr>
              <a:t>INTRODUCTION</a:t>
            </a:r>
            <a:endParaRPr lang="ru-RU" b="1" dirty="0">
              <a:solidFill>
                <a:srgbClr val="FF3399"/>
              </a:solidFill>
              <a:latin typeface="Comic Sans MS" pitchFamily="66" charset="0"/>
            </a:endParaRPr>
          </a:p>
        </p:txBody>
      </p:sp>
      <p:sp>
        <p:nvSpPr>
          <p:cNvPr id="3" name="Содержимое 2"/>
          <p:cNvSpPr>
            <a:spLocks noGrp="1"/>
          </p:cNvSpPr>
          <p:nvPr>
            <p:ph idx="1"/>
          </p:nvPr>
        </p:nvSpPr>
        <p:spPr/>
        <p:txBody>
          <a:bodyPr>
            <a:normAutofit fontScale="92500" lnSpcReduction="20000"/>
          </a:bodyPr>
          <a:lstStyle/>
          <a:p>
            <a:pPr>
              <a:buNone/>
            </a:pPr>
            <a:r>
              <a:rPr lang="ru-RU" sz="2400" b="1" dirty="0" smtClean="0">
                <a:solidFill>
                  <a:srgbClr val="FF0000"/>
                </a:solidFill>
              </a:rPr>
              <a:t>   </a:t>
            </a:r>
            <a:r>
              <a:rPr lang="en-US" sz="2400" b="1" dirty="0" smtClean="0">
                <a:solidFill>
                  <a:srgbClr val="FF0000"/>
                </a:solidFill>
                <a:latin typeface="Comic Sans MS" pitchFamily="66" charset="0"/>
              </a:rPr>
              <a:t>TOPICALITY OF </a:t>
            </a:r>
            <a:r>
              <a:rPr lang="en-US" sz="2600" b="1" dirty="0" smtClean="0">
                <a:solidFill>
                  <a:srgbClr val="FF0000"/>
                </a:solidFill>
                <a:latin typeface="Comic Sans MS" pitchFamily="66" charset="0"/>
              </a:rPr>
              <a:t>RESEARCH </a:t>
            </a:r>
            <a:r>
              <a:rPr lang="en-US" sz="2600" dirty="0" smtClean="0">
                <a:solidFill>
                  <a:srgbClr val="0070C0"/>
                </a:solidFill>
                <a:latin typeface="Comic Sans MS" pitchFamily="66" charset="0"/>
              </a:rPr>
              <a:t>is caused by increasing importance of the English language</a:t>
            </a:r>
            <a:r>
              <a:rPr lang="ru-RU" sz="2600" dirty="0" smtClean="0">
                <a:solidFill>
                  <a:srgbClr val="0070C0"/>
                </a:solidFill>
                <a:latin typeface="Comic Sans MS" pitchFamily="66" charset="0"/>
              </a:rPr>
              <a:t>.</a:t>
            </a:r>
          </a:p>
          <a:p>
            <a:pPr>
              <a:buNone/>
            </a:pPr>
            <a:endParaRPr lang="ru-RU" dirty="0" smtClean="0">
              <a:solidFill>
                <a:srgbClr val="FF0000"/>
              </a:solidFill>
            </a:endParaRPr>
          </a:p>
          <a:p>
            <a:pPr>
              <a:buNone/>
            </a:pPr>
            <a:r>
              <a:rPr lang="ru-RU" dirty="0" smtClean="0">
                <a:solidFill>
                  <a:srgbClr val="FF0000"/>
                </a:solidFill>
              </a:rPr>
              <a:t>    </a:t>
            </a:r>
            <a:r>
              <a:rPr lang="en-US" sz="2400" b="1" dirty="0" smtClean="0">
                <a:solidFill>
                  <a:srgbClr val="FF0000"/>
                </a:solidFill>
                <a:latin typeface="Comic Sans MS" pitchFamily="66" charset="0"/>
              </a:rPr>
              <a:t>THE PURPOSE OF THE RESEARCH </a:t>
            </a:r>
            <a:r>
              <a:rPr lang="en-US" sz="2600" dirty="0" smtClean="0">
                <a:solidFill>
                  <a:srgbClr val="0070C0"/>
                </a:solidFill>
                <a:latin typeface="Comic Sans MS" pitchFamily="66" charset="0"/>
              </a:rPr>
              <a:t>is to find out why the English language is extremely popular nowadays.</a:t>
            </a:r>
            <a:endParaRPr lang="ru-RU" sz="2600" b="1" dirty="0" smtClean="0">
              <a:solidFill>
                <a:srgbClr val="0070C0"/>
              </a:solidFill>
            </a:endParaRPr>
          </a:p>
          <a:p>
            <a:pPr>
              <a:buNone/>
            </a:pPr>
            <a:endParaRPr lang="ru-RU" sz="2600" b="1" dirty="0" smtClean="0">
              <a:solidFill>
                <a:srgbClr val="0070C0"/>
              </a:solidFill>
            </a:endParaRPr>
          </a:p>
          <a:p>
            <a:pPr>
              <a:buNone/>
            </a:pPr>
            <a:endParaRPr lang="ru-RU" sz="2000" b="1" dirty="0" smtClean="0">
              <a:solidFill>
                <a:srgbClr val="FF0000"/>
              </a:solidFill>
            </a:endParaRPr>
          </a:p>
          <a:p>
            <a:pPr>
              <a:buNone/>
            </a:pPr>
            <a:endParaRPr lang="ru-RU" dirty="0" smtClean="0">
              <a:latin typeface="Comic Sans MS" pitchFamily="66" charset="0"/>
            </a:endParaRPr>
          </a:p>
          <a:p>
            <a:pPr>
              <a:buNone/>
            </a:pPr>
            <a:endParaRPr lang="ru-RU" dirty="0" smtClean="0">
              <a:latin typeface="Comic Sans MS" pitchFamily="66" charset="0"/>
            </a:endParaRPr>
          </a:p>
          <a:p>
            <a:pPr>
              <a:buNone/>
            </a:pPr>
            <a:endParaRPr lang="en-US" dirty="0" smtClean="0">
              <a:latin typeface="Comic Sans MS" pitchFamily="66" charset="0"/>
            </a:endParaRPr>
          </a:p>
          <a:p>
            <a:pPr>
              <a:buNone/>
            </a:pPr>
            <a:r>
              <a:rPr lang="ru-RU" dirty="0" smtClean="0">
                <a:latin typeface="Comic Sans MS" pitchFamily="66" charset="0"/>
              </a:rPr>
              <a:t>.</a:t>
            </a:r>
          </a:p>
          <a:p>
            <a:pPr>
              <a:buNone/>
            </a:pPr>
            <a:endParaRPr lang="ru-RU" dirty="0" smtClean="0"/>
          </a:p>
          <a:p>
            <a:pPr>
              <a:buNone/>
            </a:pP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         </a:t>
            </a:r>
            <a:r>
              <a:rPr lang="en-US" b="1" dirty="0" smtClean="0"/>
              <a:t>A “provincial language”</a:t>
            </a:r>
            <a:r>
              <a:rPr lang="ru-RU" b="1" dirty="0" smtClean="0"/>
              <a:t>  </a:t>
            </a:r>
            <a:endParaRPr lang="ru-RU" b="1" dirty="0"/>
          </a:p>
        </p:txBody>
      </p:sp>
      <p:sp>
        <p:nvSpPr>
          <p:cNvPr id="3" name="Объект 2"/>
          <p:cNvSpPr>
            <a:spLocks noGrp="1"/>
          </p:cNvSpPr>
          <p:nvPr>
            <p:ph idx="1"/>
          </p:nvPr>
        </p:nvSpPr>
        <p:spPr>
          <a:xfrm>
            <a:off x="5342982" y="1672448"/>
            <a:ext cx="4130241" cy="3880773"/>
          </a:xfrm>
        </p:spPr>
        <p:txBody>
          <a:bodyPr>
            <a:normAutofit/>
          </a:bodyPr>
          <a:lstStyle/>
          <a:p>
            <a:pPr marL="0" indent="0">
              <a:buNone/>
            </a:pPr>
            <a:r>
              <a:rPr lang="en-US" sz="2000" dirty="0">
                <a:solidFill>
                  <a:srgbClr val="0070C0"/>
                </a:solidFill>
              </a:rPr>
              <a:t>Only in the course of the last hundred years that English has become a world language. In Shakespeare's time it was a "provincial" language of secondary importance with only 6 million native speakers. </a:t>
            </a:r>
            <a:endParaRPr lang="ru-RU" sz="2000" dirty="0">
              <a:solidFill>
                <a:srgbClr val="0070C0"/>
              </a:solidFill>
            </a:endParaRPr>
          </a:p>
        </p:txBody>
      </p:sp>
      <p:pic>
        <p:nvPicPr>
          <p:cNvPr id="4" name="Picture 2" descr="wsh11"/>
          <p:cNvPicPr>
            <a:picLocks noChangeAspect="1" noChangeArrowheads="1"/>
          </p:cNvPicPr>
          <p:nvPr/>
        </p:nvPicPr>
        <p:blipFill>
          <a:blip r:embed="rId2"/>
          <a:srcRect l="65416" t="69333"/>
          <a:stretch>
            <a:fillRect/>
          </a:stretch>
        </p:blipFill>
        <p:spPr bwMode="auto">
          <a:xfrm>
            <a:off x="5062023" y="4501661"/>
            <a:ext cx="4216528" cy="2103120"/>
          </a:xfrm>
          <a:prstGeom prst="rect">
            <a:avLst/>
          </a:prstGeom>
          <a:noFill/>
        </p:spPr>
      </p:pic>
      <p:pic>
        <p:nvPicPr>
          <p:cNvPr id="5" name="Picture 2" descr="wsh11"/>
          <p:cNvPicPr>
            <a:picLocks noChangeAspect="1" noChangeArrowheads="1"/>
          </p:cNvPicPr>
          <p:nvPr/>
        </p:nvPicPr>
        <p:blipFill>
          <a:blip r:embed="rId2"/>
          <a:srcRect l="69108" b="60411"/>
          <a:stretch>
            <a:fillRect/>
          </a:stretch>
        </p:blipFill>
        <p:spPr bwMode="auto">
          <a:xfrm>
            <a:off x="689317" y="1997612"/>
            <a:ext cx="3766364" cy="2715065"/>
          </a:xfrm>
          <a:prstGeom prst="rect">
            <a:avLst/>
          </a:prstGeom>
          <a:noFill/>
        </p:spPr>
      </p:pic>
    </p:spTree>
    <p:extLst>
      <p:ext uri="{BB962C8B-B14F-4D97-AF65-F5344CB8AC3E}">
        <p14:creationId xmlns:p14="http://schemas.microsoft.com/office/powerpoint/2010/main" xmlns="" val="1599017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Taken Around the World</a:t>
            </a:r>
            <a:endParaRPr lang="ru-RU" b="1" dirty="0"/>
          </a:p>
        </p:txBody>
      </p:sp>
      <p:sp>
        <p:nvSpPr>
          <p:cNvPr id="3" name="Объект 2"/>
          <p:cNvSpPr>
            <a:spLocks noGrp="1"/>
          </p:cNvSpPr>
          <p:nvPr>
            <p:ph idx="1"/>
          </p:nvPr>
        </p:nvSpPr>
        <p:spPr>
          <a:xfrm>
            <a:off x="5618480" y="1930400"/>
            <a:ext cx="4008120" cy="3880773"/>
          </a:xfrm>
        </p:spPr>
        <p:txBody>
          <a:bodyPr>
            <a:normAutofit/>
          </a:bodyPr>
          <a:lstStyle/>
          <a:p>
            <a:pPr marL="0" indent="0">
              <a:buNone/>
            </a:pPr>
            <a:r>
              <a:rPr lang="en-US" sz="2000" dirty="0">
                <a:solidFill>
                  <a:srgbClr val="0070C0"/>
                </a:solidFill>
              </a:rPr>
              <a:t>After developing for almost a millennium on the British Isles, English was taken around the world by the sailors, soldiers, pilgrims, traders and missionaries of the British Empire. </a:t>
            </a:r>
            <a:endParaRPr lang="en-US" sz="2000" dirty="0" smtClean="0">
              <a:solidFill>
                <a:srgbClr val="0070C0"/>
              </a:solidFill>
            </a:endParaRPr>
          </a:p>
          <a:p>
            <a:pPr marL="0" indent="0">
              <a:buNone/>
            </a:pPr>
            <a:r>
              <a:rPr lang="en-US" sz="2000" dirty="0" smtClean="0">
                <a:solidFill>
                  <a:srgbClr val="0070C0"/>
                </a:solidFill>
              </a:rPr>
              <a:t>English </a:t>
            </a:r>
            <a:r>
              <a:rPr lang="en-US" sz="2000" dirty="0">
                <a:solidFill>
                  <a:srgbClr val="0070C0"/>
                </a:solidFill>
              </a:rPr>
              <a:t>is like many European languages and that's why people can learn it easily.</a:t>
            </a:r>
          </a:p>
          <a:p>
            <a:pPr marL="0" indent="0">
              <a:buNone/>
            </a:pPr>
            <a:endParaRPr lang="ru-RU" sz="2000" dirty="0">
              <a:solidFill>
                <a:srgbClr val="0070C0"/>
              </a:solidFill>
            </a:endParaRPr>
          </a:p>
        </p:txBody>
      </p:sp>
      <p:pic>
        <p:nvPicPr>
          <p:cNvPr id="4" name="Picture 5"/>
          <p:cNvPicPr>
            <a:picLocks noChangeAspect="1" noChangeArrowheads="1"/>
          </p:cNvPicPr>
          <p:nvPr/>
        </p:nvPicPr>
        <p:blipFill>
          <a:blip r:embed="rId2"/>
          <a:srcRect/>
          <a:stretch>
            <a:fillRect/>
          </a:stretch>
        </p:blipFill>
        <p:spPr bwMode="auto">
          <a:xfrm>
            <a:off x="457860" y="2195439"/>
            <a:ext cx="3923640" cy="2111375"/>
          </a:xfrm>
          <a:prstGeom prst="rect">
            <a:avLst/>
          </a:prstGeom>
          <a:noFill/>
          <a:ln w="9525">
            <a:noFill/>
            <a:miter lim="800000"/>
            <a:headEnd/>
            <a:tailEnd/>
          </a:ln>
        </p:spPr>
      </p:pic>
      <p:pic>
        <p:nvPicPr>
          <p:cNvPr id="6" name="Picture 7" descr="C:\Users\Uesr\Desktop\hello_html_m12ed1ccb.jpg"/>
          <p:cNvPicPr>
            <a:picLocks noChangeAspect="1" noChangeArrowheads="1"/>
          </p:cNvPicPr>
          <p:nvPr/>
        </p:nvPicPr>
        <p:blipFill>
          <a:blip r:embed="rId3"/>
          <a:srcRect/>
          <a:stretch>
            <a:fillRect/>
          </a:stretch>
        </p:blipFill>
        <p:spPr bwMode="auto">
          <a:xfrm>
            <a:off x="1435101" y="4306814"/>
            <a:ext cx="3540568" cy="2188846"/>
          </a:xfrm>
          <a:prstGeom prst="rect">
            <a:avLst/>
          </a:prstGeom>
          <a:noFill/>
          <a:ln w="9525">
            <a:noFill/>
            <a:miter lim="800000"/>
            <a:headEnd/>
            <a:tailEnd/>
          </a:ln>
        </p:spPr>
      </p:pic>
    </p:spTree>
    <p:extLst>
      <p:ext uri="{BB962C8B-B14F-4D97-AF65-F5344CB8AC3E}">
        <p14:creationId xmlns:p14="http://schemas.microsoft.com/office/powerpoint/2010/main" xmlns="" val="1060273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The World Language</a:t>
            </a:r>
            <a:endParaRPr lang="ru-RU" b="1" dirty="0"/>
          </a:p>
        </p:txBody>
      </p:sp>
      <p:sp>
        <p:nvSpPr>
          <p:cNvPr id="3" name="Содержимое 2"/>
          <p:cNvSpPr>
            <a:spLocks noGrp="1"/>
          </p:cNvSpPr>
          <p:nvPr>
            <p:ph idx="1"/>
          </p:nvPr>
        </p:nvSpPr>
        <p:spPr>
          <a:xfrm>
            <a:off x="4839286" y="2160589"/>
            <a:ext cx="4434716" cy="3880773"/>
          </a:xfrm>
        </p:spPr>
        <p:txBody>
          <a:bodyPr>
            <a:normAutofit/>
          </a:bodyPr>
          <a:lstStyle/>
          <a:p>
            <a:pPr>
              <a:buNone/>
            </a:pPr>
            <a:r>
              <a:rPr lang="en-US" sz="2000" dirty="0" smtClean="0">
                <a:solidFill>
                  <a:srgbClr val="0070C0"/>
                </a:solidFill>
              </a:rPr>
              <a:t>     In the 21st century English has become the language of the planet. It is the first truly global language. Three quarters of the world’s mail is in English. More than 50% of the scientific periodicals and 80% of the information in the world’s computers are also in English. </a:t>
            </a:r>
            <a:endParaRPr lang="ru-RU" sz="20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7334" y="1930400"/>
            <a:ext cx="3810000" cy="34480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r>
              <a:rPr lang="en-US" b="1" dirty="0" smtClean="0"/>
              <a:t>The Language of Colonies</a:t>
            </a:r>
            <a:endParaRPr lang="ru-RU" b="1" dirty="0"/>
          </a:p>
        </p:txBody>
      </p:sp>
      <p:sp>
        <p:nvSpPr>
          <p:cNvPr id="3" name="Содержимое 2"/>
          <p:cNvSpPr>
            <a:spLocks noGrp="1"/>
          </p:cNvSpPr>
          <p:nvPr>
            <p:ph idx="1"/>
          </p:nvPr>
        </p:nvSpPr>
        <p:spPr>
          <a:xfrm>
            <a:off x="4979962" y="2160589"/>
            <a:ext cx="4294039" cy="3880773"/>
          </a:xfrm>
        </p:spPr>
        <p:txBody>
          <a:bodyPr>
            <a:normAutofit/>
          </a:bodyPr>
          <a:lstStyle/>
          <a:p>
            <a:pPr>
              <a:buNone/>
            </a:pPr>
            <a:r>
              <a:rPr lang="ru-RU" dirty="0" smtClean="0"/>
              <a:t>     </a:t>
            </a:r>
            <a:r>
              <a:rPr lang="en-US" sz="2000" dirty="0" smtClean="0">
                <a:solidFill>
                  <a:srgbClr val="0070C0"/>
                </a:solidFill>
              </a:rPr>
              <a:t>During the 17th and 18th centuries, British navigators sailed across the seas with the aim of extending Britain’s power and prosperity. They colonized new territories around the world, taking their language with them. English was imposed as the official language of the new colonies.</a:t>
            </a:r>
            <a:endParaRPr lang="ru-RU" sz="2000" dirty="0" smtClean="0">
              <a:solidFill>
                <a:srgbClr val="0070C0"/>
              </a:solidFill>
            </a:endParaRPr>
          </a:p>
          <a:p>
            <a:pPr>
              <a:buNone/>
            </a:pPr>
            <a:endParaRPr lang="ru-RU" sz="2000" dirty="0">
              <a:solidFill>
                <a:srgbClr val="0070C0"/>
              </a:solidFill>
            </a:endParaRPr>
          </a:p>
        </p:txBody>
      </p:sp>
      <p:pic>
        <p:nvPicPr>
          <p:cNvPr id="1026" name="Picture 2" descr="https://mtdata.ru/u14/photo78C9/20206916695-0/original.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900" y="1536700"/>
            <a:ext cx="4637062" cy="450466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descr="World_map_percentage_english_speakers_by_country.png"/>
          <p:cNvPicPr>
            <a:picLocks noChangeAspect="1"/>
          </p:cNvPicPr>
          <p:nvPr/>
        </p:nvPicPr>
        <p:blipFill>
          <a:blip r:embed="rId2"/>
          <a:srcRect b="8652"/>
          <a:stretch>
            <a:fillRect/>
          </a:stretch>
        </p:blipFill>
        <p:spPr bwMode="auto">
          <a:xfrm>
            <a:off x="644771" y="985057"/>
            <a:ext cx="10820400" cy="5303202"/>
          </a:xfrm>
          <a:prstGeom prst="rect">
            <a:avLst/>
          </a:prstGeom>
          <a:noFill/>
          <a:ln w="9525">
            <a:noFill/>
            <a:miter lim="800000"/>
            <a:headEnd/>
            <a:tailEnd/>
          </a:ln>
        </p:spPr>
      </p:pic>
      <p:pic>
        <p:nvPicPr>
          <p:cNvPr id="6" name="Рисунок 2" descr="World_map_percentage_english_speakers_by_country.png"/>
          <p:cNvPicPr>
            <a:picLocks noChangeAspect="1"/>
          </p:cNvPicPr>
          <p:nvPr/>
        </p:nvPicPr>
        <p:blipFill>
          <a:blip r:embed="rId2"/>
          <a:srcRect l="58787" t="96679"/>
          <a:stretch>
            <a:fillRect/>
          </a:stretch>
        </p:blipFill>
        <p:spPr bwMode="auto">
          <a:xfrm>
            <a:off x="2996420" y="309489"/>
            <a:ext cx="4459458" cy="192796"/>
          </a:xfrm>
          <a:prstGeom prst="rect">
            <a:avLst/>
          </a:prstGeom>
          <a:noFill/>
          <a:ln w="9525">
            <a:noFill/>
            <a:miter lim="800000"/>
            <a:headEnd/>
            <a:tailEnd/>
          </a:ln>
        </p:spPr>
      </p:pic>
    </p:spTree>
    <p:extLst>
      <p:ext uri="{BB962C8B-B14F-4D97-AF65-F5344CB8AC3E}">
        <p14:creationId xmlns:p14="http://schemas.microsoft.com/office/powerpoint/2010/main" xmlns="" val="1974635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a:t>
            </a:r>
            <a:r>
              <a:rPr lang="en-US" b="1" dirty="0"/>
              <a:t>domination of English </a:t>
            </a:r>
            <a:endParaRPr lang="ru-RU" b="1" dirty="0"/>
          </a:p>
        </p:txBody>
      </p:sp>
      <p:sp>
        <p:nvSpPr>
          <p:cNvPr id="3" name="Содержимое 2"/>
          <p:cNvSpPr>
            <a:spLocks noGrp="1"/>
          </p:cNvSpPr>
          <p:nvPr>
            <p:ph idx="1"/>
          </p:nvPr>
        </p:nvSpPr>
        <p:spPr>
          <a:xfrm>
            <a:off x="5892800" y="2160589"/>
            <a:ext cx="3381201" cy="3880773"/>
          </a:xfrm>
        </p:spPr>
        <p:txBody>
          <a:bodyPr/>
          <a:lstStyle/>
          <a:p>
            <a:pPr>
              <a:buNone/>
            </a:pPr>
            <a:r>
              <a:rPr lang="en-US" dirty="0" smtClean="0"/>
              <a:t>     </a:t>
            </a:r>
            <a:r>
              <a:rPr lang="en-US" sz="2000" dirty="0" smtClean="0">
                <a:solidFill>
                  <a:srgbClr val="0070C0"/>
                </a:solidFill>
              </a:rPr>
              <a:t>Geographically, English is the most widespread language on Earth, second only to Mandarin Chinese in the number of people who speak it</a:t>
            </a:r>
            <a:r>
              <a:rPr lang="en-US" sz="2000" dirty="0">
                <a:solidFill>
                  <a:srgbClr val="0070C0"/>
                </a:solidFill>
              </a:rPr>
              <a:t>. English </a:t>
            </a:r>
            <a:r>
              <a:rPr lang="en-US" sz="2000" dirty="0" smtClean="0">
                <a:solidFill>
                  <a:srgbClr val="0070C0"/>
                </a:solidFill>
              </a:rPr>
              <a:t>is also more </a:t>
            </a:r>
            <a:r>
              <a:rPr lang="en-US" sz="2000" dirty="0">
                <a:solidFill>
                  <a:srgbClr val="0070C0"/>
                </a:solidFill>
              </a:rPr>
              <a:t>widely </a:t>
            </a:r>
            <a:r>
              <a:rPr lang="en-US" sz="2000" dirty="0" smtClean="0">
                <a:solidFill>
                  <a:srgbClr val="0070C0"/>
                </a:solidFill>
              </a:rPr>
              <a:t>written </a:t>
            </a:r>
            <a:r>
              <a:rPr lang="en-US" sz="2000" dirty="0">
                <a:solidFill>
                  <a:srgbClr val="0070C0"/>
                </a:solidFill>
              </a:rPr>
              <a:t>than any other language.  </a:t>
            </a:r>
            <a:endParaRPr lang="ru-RU" sz="2000" dirty="0" smtClean="0">
              <a:solidFill>
                <a:srgbClr val="0070C0"/>
              </a:solidFill>
            </a:endParaRPr>
          </a:p>
          <a:p>
            <a:pPr>
              <a:buNone/>
            </a:pPr>
            <a:endParaRPr lang="ru-RU" sz="20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0168" y="2625062"/>
            <a:ext cx="5705032" cy="34163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r>
              <a:rPr lang="en-US" b="1" dirty="0" smtClean="0"/>
              <a:t>The Official Language</a:t>
            </a:r>
            <a:endParaRPr lang="ru-RU" b="1" dirty="0"/>
          </a:p>
        </p:txBody>
      </p:sp>
      <p:sp>
        <p:nvSpPr>
          <p:cNvPr id="3" name="Объект 2"/>
          <p:cNvSpPr>
            <a:spLocks noGrp="1"/>
          </p:cNvSpPr>
          <p:nvPr>
            <p:ph idx="1"/>
          </p:nvPr>
        </p:nvSpPr>
        <p:spPr>
          <a:xfrm>
            <a:off x="5626100" y="1779589"/>
            <a:ext cx="3813002" cy="3880773"/>
          </a:xfrm>
        </p:spPr>
        <p:txBody>
          <a:bodyPr/>
          <a:lstStyle/>
          <a:p>
            <a:pPr marL="0" indent="0">
              <a:buNone/>
            </a:pPr>
            <a:r>
              <a:rPr lang="en-US" sz="2000" dirty="0" smtClean="0">
                <a:solidFill>
                  <a:srgbClr val="0070C0"/>
                </a:solidFill>
              </a:rPr>
              <a:t>English </a:t>
            </a:r>
            <a:r>
              <a:rPr lang="en-US" sz="2000" dirty="0">
                <a:solidFill>
                  <a:srgbClr val="0070C0"/>
                </a:solidFill>
              </a:rPr>
              <a:t>is the official language in some countries that means that it is </a:t>
            </a:r>
            <a:r>
              <a:rPr lang="en-US" sz="2000" dirty="0" smtClean="0">
                <a:solidFill>
                  <a:srgbClr val="0070C0"/>
                </a:solidFill>
              </a:rPr>
              <a:t>used </a:t>
            </a:r>
            <a:r>
              <a:rPr lang="en-US" sz="2000" dirty="0">
                <a:solidFill>
                  <a:srgbClr val="0070C0"/>
                </a:solidFill>
              </a:rPr>
              <a:t>in government, in </a:t>
            </a:r>
            <a:r>
              <a:rPr lang="en-US" sz="2000" dirty="0" smtClean="0">
                <a:solidFill>
                  <a:srgbClr val="0070C0"/>
                </a:solidFill>
              </a:rPr>
              <a:t>schools. </a:t>
            </a:r>
          </a:p>
          <a:p>
            <a:pPr marL="0" indent="0">
              <a:buNone/>
            </a:pPr>
            <a:r>
              <a:rPr lang="en-US" sz="2000" dirty="0" smtClean="0">
                <a:solidFill>
                  <a:srgbClr val="0070C0"/>
                </a:solidFill>
              </a:rPr>
              <a:t>English is the official language of the UK, the USA, Canada, Australia and New Zealand.</a:t>
            </a:r>
            <a:endParaRPr lang="ru-RU" sz="2000" dirty="0">
              <a:solidFill>
                <a:srgbClr val="0070C0"/>
              </a:solidFill>
            </a:endParaRPr>
          </a:p>
        </p:txBody>
      </p:sp>
      <p:pic>
        <p:nvPicPr>
          <p:cNvPr id="4" name="Рисунок 3"/>
          <p:cNvPicPr>
            <a:picLocks noChangeAspect="1"/>
          </p:cNvPicPr>
          <p:nvPr/>
        </p:nvPicPr>
        <p:blipFill>
          <a:blip r:embed="rId2"/>
          <a:stretch>
            <a:fillRect/>
          </a:stretch>
        </p:blipFill>
        <p:spPr>
          <a:xfrm>
            <a:off x="423334" y="1689101"/>
            <a:ext cx="3262401" cy="2981374"/>
          </a:xfrm>
          <a:prstGeom prst="rect">
            <a:avLst/>
          </a:prstGeom>
        </p:spPr>
      </p:pic>
      <p:pic>
        <p:nvPicPr>
          <p:cNvPr id="1026" name="Picture 2" descr="F:\ггг\картинки пресса\12517942_f1024.jpg"/>
          <p:cNvPicPr>
            <a:picLocks noChangeAspect="1" noChangeArrowheads="1"/>
          </p:cNvPicPr>
          <p:nvPr/>
        </p:nvPicPr>
        <p:blipFill>
          <a:blip r:embed="rId3"/>
          <a:srcRect/>
          <a:stretch>
            <a:fillRect/>
          </a:stretch>
        </p:blipFill>
        <p:spPr bwMode="auto">
          <a:xfrm>
            <a:off x="4207936" y="4361569"/>
            <a:ext cx="4346917" cy="2233247"/>
          </a:xfrm>
          <a:prstGeom prst="rect">
            <a:avLst/>
          </a:prstGeom>
          <a:noFill/>
        </p:spPr>
      </p:pic>
    </p:spTree>
    <p:extLst>
      <p:ext uri="{BB962C8B-B14F-4D97-AF65-F5344CB8AC3E}">
        <p14:creationId xmlns:p14="http://schemas.microsoft.com/office/powerpoint/2010/main" xmlns="" val="2858537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9537" y="595532"/>
            <a:ext cx="8596668" cy="1320800"/>
          </a:xfrm>
        </p:spPr>
        <p:txBody>
          <a:bodyPr/>
          <a:lstStyle/>
          <a:p>
            <a:r>
              <a:rPr lang="en-US" b="1" dirty="0" smtClean="0"/>
              <a:t>English as a Native Language</a:t>
            </a:r>
            <a:endParaRPr lang="ru-RU" b="1" dirty="0"/>
          </a:p>
        </p:txBody>
      </p:sp>
      <p:sp>
        <p:nvSpPr>
          <p:cNvPr id="3" name="Объект 2"/>
          <p:cNvSpPr>
            <a:spLocks noGrp="1"/>
          </p:cNvSpPr>
          <p:nvPr>
            <p:ph idx="1"/>
          </p:nvPr>
        </p:nvSpPr>
        <p:spPr>
          <a:xfrm>
            <a:off x="4835236" y="2160589"/>
            <a:ext cx="4438766" cy="3880773"/>
          </a:xfrm>
        </p:spPr>
        <p:txBody>
          <a:bodyPr>
            <a:normAutofit/>
          </a:bodyPr>
          <a:lstStyle/>
          <a:p>
            <a:pPr marL="0" indent="0">
              <a:buNone/>
            </a:pPr>
            <a:r>
              <a:rPr lang="en-US" sz="2000" dirty="0">
                <a:solidFill>
                  <a:srgbClr val="0070C0"/>
                </a:solidFill>
              </a:rPr>
              <a:t>More than 300 million people speak English as a native language. Most of them live in North </a:t>
            </a:r>
            <a:r>
              <a:rPr lang="en-US" sz="2000" dirty="0" smtClean="0">
                <a:solidFill>
                  <a:srgbClr val="0070C0"/>
                </a:solidFill>
              </a:rPr>
              <a:t>America,</a:t>
            </a:r>
            <a:r>
              <a:rPr lang="ru-RU" sz="2000" dirty="0" smtClean="0">
                <a:solidFill>
                  <a:srgbClr val="0070C0"/>
                </a:solidFill>
              </a:rPr>
              <a:t>С</a:t>
            </a:r>
            <a:r>
              <a:rPr lang="en-US" sz="2000" dirty="0" smtClean="0">
                <a:solidFill>
                  <a:srgbClr val="0070C0"/>
                </a:solidFill>
              </a:rPr>
              <a:t>anada </a:t>
            </a:r>
            <a:r>
              <a:rPr lang="en-US" sz="2000" dirty="0">
                <a:solidFill>
                  <a:srgbClr val="0070C0"/>
                </a:solidFill>
              </a:rPr>
              <a:t>the British Isles, Australia, New Zealand, the Caribbean, and South </a:t>
            </a:r>
            <a:r>
              <a:rPr lang="en-US" sz="2000" dirty="0" smtClean="0">
                <a:solidFill>
                  <a:srgbClr val="0070C0"/>
                </a:solidFill>
              </a:rPr>
              <a:t>Africa.</a:t>
            </a:r>
            <a:endParaRPr lang="ru-RU" sz="2000" dirty="0">
              <a:solidFill>
                <a:srgbClr val="0070C0"/>
              </a:solidFill>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xmlns="" val="0"/>
              </a:ext>
            </a:extLst>
          </a:blip>
          <a:srcRect r="81218"/>
          <a:stretch>
            <a:fillRect/>
          </a:stretch>
        </p:blipFill>
        <p:spPr>
          <a:xfrm>
            <a:off x="1032875" y="2345815"/>
            <a:ext cx="472369" cy="1733817"/>
          </a:xfrm>
          <a:prstGeom prst="rect">
            <a:avLst/>
          </a:prstGeom>
        </p:spPr>
      </p:pic>
      <p:pic>
        <p:nvPicPr>
          <p:cNvPr id="11" name="Рисунок 10"/>
          <p:cNvPicPr>
            <a:picLocks noChangeAspect="1"/>
          </p:cNvPicPr>
          <p:nvPr/>
        </p:nvPicPr>
        <p:blipFill>
          <a:blip r:embed="rId2" cstate="print">
            <a:extLst>
              <a:ext uri="{28A0092B-C50C-407E-A947-70E740481C1C}">
                <a14:useLocalDpi xmlns:a14="http://schemas.microsoft.com/office/drawing/2010/main" xmlns="" val="0"/>
              </a:ext>
            </a:extLst>
          </a:blip>
          <a:srcRect l="9646" r="80286"/>
          <a:stretch>
            <a:fillRect/>
          </a:stretch>
        </p:blipFill>
        <p:spPr>
          <a:xfrm rot="20003838" flipH="1">
            <a:off x="1550772" y="2173871"/>
            <a:ext cx="154605" cy="2120110"/>
          </a:xfrm>
          <a:prstGeom prst="rect">
            <a:avLst/>
          </a:prstGeom>
        </p:spPr>
      </p:pic>
      <p:pic>
        <p:nvPicPr>
          <p:cNvPr id="12" name="Рисунок 11"/>
          <p:cNvPicPr>
            <a:picLocks noChangeAspect="1"/>
          </p:cNvPicPr>
          <p:nvPr/>
        </p:nvPicPr>
        <p:blipFill>
          <a:blip r:embed="rId2" cstate="print">
            <a:extLst>
              <a:ext uri="{28A0092B-C50C-407E-A947-70E740481C1C}">
                <a14:useLocalDpi xmlns:a14="http://schemas.microsoft.com/office/drawing/2010/main" xmlns="" val="0"/>
              </a:ext>
            </a:extLst>
          </a:blip>
          <a:srcRect l="70068" r="18846"/>
          <a:stretch>
            <a:fillRect/>
          </a:stretch>
        </p:blipFill>
        <p:spPr>
          <a:xfrm>
            <a:off x="1760756" y="2278444"/>
            <a:ext cx="307195" cy="1832109"/>
          </a:xfrm>
          <a:prstGeom prst="rect">
            <a:avLst/>
          </a:prstGeom>
        </p:spPr>
      </p:pic>
      <p:pic>
        <p:nvPicPr>
          <p:cNvPr id="13" name="Рисунок 12"/>
          <p:cNvPicPr>
            <a:picLocks noChangeAspect="1"/>
          </p:cNvPicPr>
          <p:nvPr/>
        </p:nvPicPr>
        <p:blipFill>
          <a:blip r:embed="rId2" cstate="print">
            <a:extLst>
              <a:ext uri="{28A0092B-C50C-407E-A947-70E740481C1C}">
                <a14:useLocalDpi xmlns:a14="http://schemas.microsoft.com/office/drawing/2010/main" xmlns="" val="0"/>
              </a:ext>
            </a:extLst>
          </a:blip>
          <a:srcRect l="65301"/>
          <a:stretch>
            <a:fillRect/>
          </a:stretch>
        </p:blipFill>
        <p:spPr>
          <a:xfrm>
            <a:off x="2222696" y="2293034"/>
            <a:ext cx="872684" cy="1798759"/>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xmlns="" val="0"/>
              </a:ext>
            </a:extLst>
          </a:blip>
          <a:srcRect r="62387"/>
          <a:stretch>
            <a:fillRect/>
          </a:stretch>
        </p:blipFill>
        <p:spPr>
          <a:xfrm>
            <a:off x="253219" y="2293033"/>
            <a:ext cx="945981" cy="1847997"/>
          </a:xfrm>
          <a:prstGeom prst="rect">
            <a:avLst/>
          </a:prstGeom>
        </p:spPr>
      </p:pic>
    </p:spTree>
    <p:extLst>
      <p:ext uri="{BB962C8B-B14F-4D97-AF65-F5344CB8AC3E}">
        <p14:creationId xmlns:p14="http://schemas.microsoft.com/office/powerpoint/2010/main" xmlns="" val="2446222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ESL and EFL</a:t>
            </a:r>
            <a:endParaRPr lang="ru-RU" b="1" dirty="0"/>
          </a:p>
        </p:txBody>
      </p:sp>
      <p:sp>
        <p:nvSpPr>
          <p:cNvPr id="3" name="Объект 2"/>
          <p:cNvSpPr>
            <a:spLocks noGrp="1"/>
          </p:cNvSpPr>
          <p:nvPr>
            <p:ph idx="1"/>
          </p:nvPr>
        </p:nvSpPr>
        <p:spPr>
          <a:xfrm>
            <a:off x="5209309" y="1703389"/>
            <a:ext cx="4738255" cy="3880773"/>
          </a:xfrm>
        </p:spPr>
        <p:txBody>
          <a:bodyPr>
            <a:normAutofit fontScale="62500" lnSpcReduction="20000"/>
          </a:bodyPr>
          <a:lstStyle/>
          <a:p>
            <a:pPr marL="0" indent="0">
              <a:buNone/>
            </a:pPr>
            <a:endParaRPr lang="ru-RU" sz="2000" dirty="0" smtClean="0">
              <a:solidFill>
                <a:srgbClr val="0070C0"/>
              </a:solidFill>
            </a:endParaRPr>
          </a:p>
          <a:p>
            <a:pPr marL="0" indent="0">
              <a:buNone/>
            </a:pPr>
            <a:endParaRPr lang="ru-RU" sz="2000" dirty="0">
              <a:solidFill>
                <a:srgbClr val="0070C0"/>
              </a:solidFill>
            </a:endParaRPr>
          </a:p>
          <a:p>
            <a:pPr marL="0" indent="0">
              <a:buNone/>
            </a:pPr>
            <a:r>
              <a:rPr lang="en-US" sz="2000" dirty="0" smtClean="0">
                <a:solidFill>
                  <a:srgbClr val="0070C0"/>
                </a:solidFill>
              </a:rPr>
              <a:t> </a:t>
            </a:r>
            <a:r>
              <a:rPr lang="en-US" sz="2900" dirty="0">
                <a:solidFill>
                  <a:srgbClr val="0070C0"/>
                </a:solidFill>
              </a:rPr>
              <a:t>T</a:t>
            </a:r>
            <a:r>
              <a:rPr lang="en-US" sz="2900" dirty="0" smtClean="0">
                <a:solidFill>
                  <a:srgbClr val="0070C0"/>
                </a:solidFill>
              </a:rPr>
              <a:t>here </a:t>
            </a:r>
            <a:r>
              <a:rPr lang="en-US" sz="2900" dirty="0">
                <a:solidFill>
                  <a:srgbClr val="0070C0"/>
                </a:solidFill>
              </a:rPr>
              <a:t>are </a:t>
            </a:r>
            <a:r>
              <a:rPr lang="en-US" sz="2900" b="1" dirty="0">
                <a:solidFill>
                  <a:srgbClr val="0070C0"/>
                </a:solidFill>
              </a:rPr>
              <a:t>750 million </a:t>
            </a:r>
            <a:r>
              <a:rPr lang="en-US" sz="2900" dirty="0">
                <a:solidFill>
                  <a:srgbClr val="0070C0"/>
                </a:solidFill>
              </a:rPr>
              <a:t>English as a foreign language </a:t>
            </a:r>
            <a:r>
              <a:rPr lang="en-US" sz="2900" dirty="0" smtClean="0">
                <a:solidFill>
                  <a:srgbClr val="0070C0"/>
                </a:solidFill>
              </a:rPr>
              <a:t>speakers</a:t>
            </a:r>
            <a:r>
              <a:rPr lang="en-US" sz="2900" b="1" dirty="0" smtClean="0">
                <a:solidFill>
                  <a:srgbClr val="0070C0"/>
                </a:solidFill>
              </a:rPr>
              <a:t>(EFL</a:t>
            </a:r>
            <a:r>
              <a:rPr lang="en-US" sz="2900" dirty="0" smtClean="0">
                <a:solidFill>
                  <a:srgbClr val="0070C0"/>
                </a:solidFill>
              </a:rPr>
              <a:t>) </a:t>
            </a:r>
            <a:r>
              <a:rPr lang="en-US" sz="2900" dirty="0">
                <a:solidFill>
                  <a:srgbClr val="0070C0"/>
                </a:solidFill>
              </a:rPr>
              <a:t>and </a:t>
            </a:r>
            <a:r>
              <a:rPr lang="en-US" sz="2900" b="1" dirty="0">
                <a:solidFill>
                  <a:srgbClr val="0070C0"/>
                </a:solidFill>
              </a:rPr>
              <a:t>375 million </a:t>
            </a:r>
            <a:r>
              <a:rPr lang="en-US" sz="2900" dirty="0">
                <a:solidFill>
                  <a:srgbClr val="0070C0"/>
                </a:solidFill>
              </a:rPr>
              <a:t>English as second language </a:t>
            </a:r>
            <a:r>
              <a:rPr lang="en-US" sz="2900" dirty="0" smtClean="0">
                <a:solidFill>
                  <a:srgbClr val="0070C0"/>
                </a:solidFill>
              </a:rPr>
              <a:t>learners </a:t>
            </a:r>
            <a:r>
              <a:rPr lang="en-US" sz="2900" b="1" dirty="0" smtClean="0">
                <a:solidFill>
                  <a:srgbClr val="0070C0"/>
                </a:solidFill>
              </a:rPr>
              <a:t>(ESL). </a:t>
            </a:r>
            <a:r>
              <a:rPr lang="en-US" sz="2900" dirty="0">
                <a:solidFill>
                  <a:srgbClr val="0070C0"/>
                </a:solidFill>
              </a:rPr>
              <a:t>The difference between the two groups is that EFL speakers generally are those using English occasionally for business or pleasure, while ESL students use English on a daily basis.</a:t>
            </a:r>
            <a:endParaRPr lang="ru-RU" sz="2900" dirty="0" smtClean="0">
              <a:solidFill>
                <a:srgbClr val="0070C0"/>
              </a:solidFill>
            </a:endParaRPr>
          </a:p>
          <a:p>
            <a:pPr marL="0" indent="0">
              <a:buNone/>
            </a:pPr>
            <a:r>
              <a:rPr lang="en-US" sz="2900" dirty="0" smtClean="0">
                <a:solidFill>
                  <a:srgbClr val="0070C0"/>
                </a:solidFill>
              </a:rPr>
              <a:t>As </a:t>
            </a:r>
            <a:r>
              <a:rPr lang="en-US" sz="2900" dirty="0">
                <a:solidFill>
                  <a:srgbClr val="0070C0"/>
                </a:solidFill>
              </a:rPr>
              <a:t>a second language English is spoken in more than 60 countries. It is used by the government, businessmen and universities.</a:t>
            </a:r>
          </a:p>
          <a:p>
            <a:pPr marL="0" indent="0">
              <a:buNone/>
            </a:pPr>
            <a:endParaRPr lang="en-US" sz="2900" dirty="0"/>
          </a:p>
          <a:p>
            <a:pPr marL="0" indent="0">
              <a:buNone/>
            </a:pP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8302" y="1744395"/>
            <a:ext cx="2595976" cy="1890200"/>
          </a:xfrm>
          <a:prstGeom prst="rect">
            <a:avLst/>
          </a:prstGeom>
        </p:spPr>
      </p:pic>
      <p:pic>
        <p:nvPicPr>
          <p:cNvPr id="7" name="Рисунок 6"/>
          <p:cNvPicPr>
            <a:picLocks noChangeAspect="1"/>
          </p:cNvPicPr>
          <p:nvPr/>
        </p:nvPicPr>
        <p:blipFill>
          <a:blip r:embed="rId2" cstate="print">
            <a:extLst>
              <a:ext uri="{28A0092B-C50C-407E-A947-70E740481C1C}">
                <a14:useLocalDpi xmlns:a14="http://schemas.microsoft.com/office/drawing/2010/main" xmlns="" val="0"/>
              </a:ext>
            </a:extLst>
          </a:blip>
          <a:srcRect r="62747"/>
          <a:stretch>
            <a:fillRect/>
          </a:stretch>
        </p:blipFill>
        <p:spPr>
          <a:xfrm>
            <a:off x="492369" y="3559126"/>
            <a:ext cx="825304" cy="2011680"/>
          </a:xfrm>
          <a:prstGeom prst="rect">
            <a:avLst/>
          </a:prstGeom>
        </p:spPr>
      </p:pic>
      <p:pic>
        <p:nvPicPr>
          <p:cNvPr id="8" name="Рисунок 7"/>
          <p:cNvPicPr>
            <a:picLocks noChangeAspect="1"/>
          </p:cNvPicPr>
          <p:nvPr/>
        </p:nvPicPr>
        <p:blipFill>
          <a:blip r:embed="rId2" cstate="print">
            <a:extLst>
              <a:ext uri="{28A0092B-C50C-407E-A947-70E740481C1C}">
                <a14:useLocalDpi xmlns:a14="http://schemas.microsoft.com/office/drawing/2010/main" xmlns="" val="0"/>
              </a:ext>
            </a:extLst>
          </a:blip>
          <a:srcRect r="61268" b="43901"/>
          <a:stretch>
            <a:fillRect/>
          </a:stretch>
        </p:blipFill>
        <p:spPr>
          <a:xfrm>
            <a:off x="1237956" y="3601329"/>
            <a:ext cx="787790" cy="984739"/>
          </a:xfrm>
          <a:prstGeom prst="rect">
            <a:avLst/>
          </a:prstGeom>
        </p:spPr>
      </p:pic>
      <p:pic>
        <p:nvPicPr>
          <p:cNvPr id="10" name="Рисунок 9"/>
          <p:cNvPicPr>
            <a:picLocks noChangeAspect="1"/>
          </p:cNvPicPr>
          <p:nvPr/>
        </p:nvPicPr>
        <p:blipFill>
          <a:blip r:embed="rId2" cstate="print">
            <a:extLst>
              <a:ext uri="{28A0092B-C50C-407E-A947-70E740481C1C}">
                <a14:useLocalDpi xmlns:a14="http://schemas.microsoft.com/office/drawing/2010/main" xmlns="" val="0"/>
              </a:ext>
            </a:extLst>
          </a:blip>
          <a:srcRect r="86652" b="45246"/>
          <a:stretch>
            <a:fillRect/>
          </a:stretch>
        </p:blipFill>
        <p:spPr>
          <a:xfrm>
            <a:off x="1055076" y="4346915"/>
            <a:ext cx="661182" cy="45719"/>
          </a:xfrm>
          <a:prstGeom prst="rect">
            <a:avLst/>
          </a:prstGeom>
        </p:spPr>
      </p:pic>
      <p:pic>
        <p:nvPicPr>
          <p:cNvPr id="11" name="Содержимое 3"/>
          <p:cNvPicPr>
            <a:picLocks noChangeAspect="1"/>
          </p:cNvPicPr>
          <p:nvPr/>
        </p:nvPicPr>
        <p:blipFill>
          <a:blip r:embed="rId2" cstate="print">
            <a:extLst>
              <a:ext uri="{28A0092B-C50C-407E-A947-70E740481C1C}">
                <a14:useLocalDpi xmlns:a14="http://schemas.microsoft.com/office/drawing/2010/main" xmlns="" val="0"/>
              </a:ext>
            </a:extLst>
          </a:blip>
          <a:srcRect l="69897" r="4713"/>
          <a:stretch>
            <a:fillRect/>
          </a:stretch>
        </p:blipFill>
        <p:spPr>
          <a:xfrm>
            <a:off x="2067951" y="3530992"/>
            <a:ext cx="633047" cy="2011680"/>
          </a:xfrm>
          <a:prstGeom prst="rect">
            <a:avLst/>
          </a:prstGeom>
        </p:spPr>
      </p:pic>
      <p:pic>
        <p:nvPicPr>
          <p:cNvPr id="13" name="Рисунок 12"/>
          <p:cNvPicPr>
            <a:picLocks noChangeAspect="1"/>
          </p:cNvPicPr>
          <p:nvPr/>
        </p:nvPicPr>
        <p:blipFill>
          <a:blip r:embed="rId2" cstate="print">
            <a:extLst>
              <a:ext uri="{28A0092B-C50C-407E-A947-70E740481C1C}">
                <a14:useLocalDpi xmlns:a14="http://schemas.microsoft.com/office/drawing/2010/main" xmlns="" val="0"/>
              </a:ext>
            </a:extLst>
          </a:blip>
          <a:srcRect r="77911"/>
          <a:stretch>
            <a:fillRect/>
          </a:stretch>
        </p:blipFill>
        <p:spPr>
          <a:xfrm>
            <a:off x="1266092" y="4445391"/>
            <a:ext cx="450167" cy="886264"/>
          </a:xfrm>
          <a:prstGeom prst="rect">
            <a:avLst/>
          </a:prstGeom>
        </p:spPr>
      </p:pic>
    </p:spTree>
    <p:extLst>
      <p:ext uri="{BB962C8B-B14F-4D97-AF65-F5344CB8AC3E}">
        <p14:creationId xmlns:p14="http://schemas.microsoft.com/office/powerpoint/2010/main" xmlns="" val="2098704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2024" y="609600"/>
            <a:ext cx="8021977" cy="1320800"/>
          </a:xfrm>
        </p:spPr>
        <p:txBody>
          <a:bodyPr/>
          <a:lstStyle/>
          <a:p>
            <a:r>
              <a:rPr lang="en-US" dirty="0" smtClean="0"/>
              <a:t> </a:t>
            </a:r>
            <a:r>
              <a:rPr lang="en-US" b="1" dirty="0" smtClean="0"/>
              <a:t>The Language of Diplomacy</a:t>
            </a:r>
            <a:endParaRPr lang="ru-RU" b="1" dirty="0"/>
          </a:p>
        </p:txBody>
      </p:sp>
      <p:sp>
        <p:nvSpPr>
          <p:cNvPr id="3" name="Содержимое 2"/>
          <p:cNvSpPr>
            <a:spLocks noGrp="1"/>
          </p:cNvSpPr>
          <p:nvPr>
            <p:ph idx="1"/>
          </p:nvPr>
        </p:nvSpPr>
        <p:spPr>
          <a:xfrm>
            <a:off x="5992838" y="2039815"/>
            <a:ext cx="3633762" cy="3748329"/>
          </a:xfrm>
        </p:spPr>
        <p:txBody>
          <a:bodyPr>
            <a:normAutofit/>
          </a:bodyPr>
          <a:lstStyle/>
          <a:p>
            <a:pPr>
              <a:buNone/>
            </a:pPr>
            <a:r>
              <a:rPr lang="en-US" sz="2000" dirty="0">
                <a:solidFill>
                  <a:srgbClr val="0070C0"/>
                </a:solidFill>
              </a:rPr>
              <a:t>    The domination </a:t>
            </a:r>
            <a:r>
              <a:rPr lang="en-US" sz="2000" dirty="0" smtClean="0">
                <a:solidFill>
                  <a:srgbClr val="0070C0"/>
                </a:solidFill>
              </a:rPr>
              <a:t>of the </a:t>
            </a:r>
            <a:r>
              <a:rPr lang="en-US" sz="2000" dirty="0">
                <a:solidFill>
                  <a:srgbClr val="0070C0"/>
                </a:solidFill>
              </a:rPr>
              <a:t>English language globally is </a:t>
            </a:r>
            <a:r>
              <a:rPr lang="en-US" sz="2000" dirty="0" smtClean="0">
                <a:solidFill>
                  <a:srgbClr val="0070C0"/>
                </a:solidFill>
              </a:rPr>
              <a:t>undeniable.  </a:t>
            </a:r>
            <a:endParaRPr lang="en-US" sz="2000" dirty="0">
              <a:solidFill>
                <a:srgbClr val="0070C0"/>
              </a:solidFill>
            </a:endParaRPr>
          </a:p>
          <a:p>
            <a:pPr>
              <a:buNone/>
            </a:pPr>
            <a:r>
              <a:rPr lang="en-US" sz="2000" dirty="0" smtClean="0">
                <a:solidFill>
                  <a:srgbClr val="0070C0"/>
                </a:solidFill>
              </a:rPr>
              <a:t>     English </a:t>
            </a:r>
            <a:r>
              <a:rPr lang="en-US" sz="2000" dirty="0">
                <a:solidFill>
                  <a:srgbClr val="0070C0"/>
                </a:solidFill>
              </a:rPr>
              <a:t>is the language of politics and diplomacy and international </a:t>
            </a:r>
            <a:r>
              <a:rPr lang="en-US" sz="2000" dirty="0" smtClean="0">
                <a:solidFill>
                  <a:srgbClr val="0070C0"/>
                </a:solidFill>
              </a:rPr>
              <a:t>communications. </a:t>
            </a:r>
          </a:p>
          <a:p>
            <a:pPr>
              <a:buNone/>
            </a:pPr>
            <a:r>
              <a:rPr lang="en-US" sz="2000" dirty="0">
                <a:solidFill>
                  <a:srgbClr val="0070C0"/>
                </a:solidFill>
              </a:rPr>
              <a:t>    </a:t>
            </a:r>
            <a:r>
              <a:rPr lang="en-US" sz="2000" dirty="0" smtClean="0">
                <a:solidFill>
                  <a:srgbClr val="0070C0"/>
                </a:solidFill>
              </a:rPr>
              <a:t> English </a:t>
            </a:r>
            <a:r>
              <a:rPr lang="en-US" sz="2000" dirty="0">
                <a:solidFill>
                  <a:srgbClr val="0070C0"/>
                </a:solidFill>
              </a:rPr>
              <a:t>is used to solve different world </a:t>
            </a:r>
            <a:r>
              <a:rPr lang="en-US" sz="2000" dirty="0" smtClean="0">
                <a:solidFill>
                  <a:srgbClr val="0070C0"/>
                </a:solidFill>
              </a:rPr>
              <a:t>problems.</a:t>
            </a:r>
          </a:p>
          <a:p>
            <a:pPr>
              <a:buNone/>
            </a:pPr>
            <a:endParaRPr lang="en-US" sz="2000" dirty="0">
              <a:solidFill>
                <a:srgbClr val="0070C0"/>
              </a:solidFill>
            </a:endParaRPr>
          </a:p>
        </p:txBody>
      </p:sp>
      <p:pic>
        <p:nvPicPr>
          <p:cNvPr id="4" name="Рисунок 3" descr="290329.jpeg"/>
          <p:cNvPicPr>
            <a:picLocks noChangeAspect="1"/>
          </p:cNvPicPr>
          <p:nvPr/>
        </p:nvPicPr>
        <p:blipFill>
          <a:blip r:embed="rId2" cstate="print"/>
          <a:stretch>
            <a:fillRect/>
          </a:stretch>
        </p:blipFill>
        <p:spPr>
          <a:xfrm>
            <a:off x="393895" y="1842868"/>
            <a:ext cx="3629466" cy="2263725"/>
          </a:xfrm>
          <a:prstGeom prst="rect">
            <a:avLst/>
          </a:prstGeom>
          <a:ln>
            <a:noFill/>
          </a:ln>
          <a:effectLst>
            <a:softEdge rad="112500"/>
          </a:effectLst>
        </p:spPr>
      </p:pic>
      <p:pic>
        <p:nvPicPr>
          <p:cNvPr id="5" name="Рисунок 4" descr="original.jpg"/>
          <p:cNvPicPr>
            <a:picLocks noChangeAspect="1"/>
          </p:cNvPicPr>
          <p:nvPr/>
        </p:nvPicPr>
        <p:blipFill>
          <a:blip r:embed="rId3" cstate="print"/>
          <a:srcRect r="6815" b="1835"/>
          <a:stretch>
            <a:fillRect/>
          </a:stretch>
        </p:blipFill>
        <p:spPr>
          <a:xfrm>
            <a:off x="1195754" y="4107766"/>
            <a:ext cx="4248443" cy="27502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4" y="745589"/>
            <a:ext cx="8596668" cy="5295774"/>
          </a:xfrm>
        </p:spPr>
        <p:txBody>
          <a:bodyPr/>
          <a:lstStyle/>
          <a:p>
            <a:pPr>
              <a:buNone/>
            </a:pPr>
            <a:r>
              <a:rPr lang="en-US" b="1" dirty="0" smtClean="0">
                <a:solidFill>
                  <a:srgbClr val="FF0000"/>
                </a:solidFill>
                <a:latin typeface="Comic Sans MS" pitchFamily="66" charset="0"/>
              </a:rPr>
              <a:t>                    </a:t>
            </a:r>
            <a:r>
              <a:rPr lang="en-US" sz="3200" b="1" dirty="0" smtClean="0">
                <a:solidFill>
                  <a:srgbClr val="FF3399"/>
                </a:solidFill>
                <a:latin typeface="Comic Sans MS" pitchFamily="66" charset="0"/>
              </a:rPr>
              <a:t>OBJECT OF RESEARCH: </a:t>
            </a:r>
            <a:endParaRPr lang="ru-RU" sz="3200" dirty="0" smtClean="0">
              <a:solidFill>
                <a:srgbClr val="FF3399"/>
              </a:solidFill>
              <a:latin typeface="Comic Sans MS" pitchFamily="66" charset="0"/>
            </a:endParaRPr>
          </a:p>
          <a:p>
            <a:pPr>
              <a:buNone/>
            </a:pPr>
            <a:endParaRPr lang="ru-RU" dirty="0"/>
          </a:p>
        </p:txBody>
      </p:sp>
      <p:pic>
        <p:nvPicPr>
          <p:cNvPr id="4" name="Рисунок 3" descr="_50468287_english.464.jpg"/>
          <p:cNvPicPr>
            <a:picLocks noChangeAspect="1"/>
          </p:cNvPicPr>
          <p:nvPr/>
        </p:nvPicPr>
        <p:blipFill>
          <a:blip r:embed="rId2" cstate="print"/>
          <a:stretch>
            <a:fillRect/>
          </a:stretch>
        </p:blipFill>
        <p:spPr>
          <a:xfrm>
            <a:off x="3866944" y="2982352"/>
            <a:ext cx="4644008" cy="2623624"/>
          </a:xfrm>
          <a:prstGeom prst="rect">
            <a:avLst/>
          </a:prstGeom>
          <a:ln>
            <a:noFill/>
          </a:ln>
          <a:effectLst>
            <a:softEdge rad="112500"/>
          </a:effectLst>
        </p:spPr>
      </p:pic>
      <p:pic>
        <p:nvPicPr>
          <p:cNvPr id="5" name="Рисунок 4" descr="images (17).jpg"/>
          <p:cNvPicPr>
            <a:picLocks noChangeAspect="1"/>
          </p:cNvPicPr>
          <p:nvPr/>
        </p:nvPicPr>
        <p:blipFill>
          <a:blip r:embed="rId3" cstate="print"/>
          <a:stretch>
            <a:fillRect/>
          </a:stretch>
        </p:blipFill>
        <p:spPr>
          <a:xfrm>
            <a:off x="717452" y="1621657"/>
            <a:ext cx="2566417" cy="1733550"/>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881" y="404381"/>
            <a:ext cx="8596668" cy="1320800"/>
          </a:xfrm>
        </p:spPr>
        <p:txBody>
          <a:bodyPr/>
          <a:lstStyle/>
          <a:p>
            <a:r>
              <a:rPr lang="en-US" b="1" dirty="0" smtClean="0"/>
              <a:t>The Language of NATO and the United Nations</a:t>
            </a:r>
            <a:endParaRPr lang="ru-RU" b="1" dirty="0"/>
          </a:p>
        </p:txBody>
      </p:sp>
      <p:sp>
        <p:nvSpPr>
          <p:cNvPr id="3" name="Содержимое 2"/>
          <p:cNvSpPr>
            <a:spLocks noGrp="1"/>
          </p:cNvSpPr>
          <p:nvPr>
            <p:ph idx="1"/>
          </p:nvPr>
        </p:nvSpPr>
        <p:spPr>
          <a:xfrm>
            <a:off x="5570806" y="2160589"/>
            <a:ext cx="3703196" cy="3880773"/>
          </a:xfrm>
        </p:spPr>
        <p:txBody>
          <a:bodyPr/>
          <a:lstStyle/>
          <a:p>
            <a:pPr>
              <a:buNone/>
            </a:pPr>
            <a:r>
              <a:rPr lang="en-US" dirty="0" smtClean="0"/>
              <a:t>     </a:t>
            </a:r>
            <a:r>
              <a:rPr lang="en-US" sz="2000" dirty="0" smtClean="0">
                <a:solidFill>
                  <a:srgbClr val="0070C0"/>
                </a:solidFill>
              </a:rPr>
              <a:t>The working languages of the United Nations are English and French. All documents are written only in the working languages. </a:t>
            </a:r>
            <a:endParaRPr lang="ru-RU" sz="2000" dirty="0">
              <a:solidFill>
                <a:srgbClr val="0070C0"/>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2847" y="4390364"/>
            <a:ext cx="3022599" cy="2211387"/>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29187" t="20325" r="31788" b="22358"/>
          <a:stretch/>
        </p:blipFill>
        <p:spPr>
          <a:xfrm>
            <a:off x="642727" y="1971211"/>
            <a:ext cx="1812565" cy="2129764"/>
          </a:xfrm>
          <a:prstGeom prst="rect">
            <a:avLst/>
          </a:prstGeom>
        </p:spPr>
      </p:pic>
      <p:pic>
        <p:nvPicPr>
          <p:cNvPr id="7" name="Рисунок 6"/>
          <p:cNvPicPr>
            <a:picLocks noChangeAspect="1"/>
          </p:cNvPicPr>
          <p:nvPr/>
        </p:nvPicPr>
        <p:blipFill>
          <a:blip r:embed="rId4"/>
          <a:stretch>
            <a:fillRect/>
          </a:stretch>
        </p:blipFill>
        <p:spPr>
          <a:xfrm>
            <a:off x="5570806" y="4352205"/>
            <a:ext cx="3231940" cy="2249546"/>
          </a:xfrm>
          <a:prstGeom prst="rect">
            <a:avLst/>
          </a:prstGeom>
        </p:spPr>
      </p:pic>
      <p:pic>
        <p:nvPicPr>
          <p:cNvPr id="8" name="Рисунок 7"/>
          <p:cNvPicPr>
            <a:picLocks noChangeAspect="1"/>
          </p:cNvPicPr>
          <p:nvPr/>
        </p:nvPicPr>
        <p:blipFill>
          <a:blip r:embed="rId5"/>
          <a:stretch>
            <a:fillRect/>
          </a:stretch>
        </p:blipFill>
        <p:spPr>
          <a:xfrm>
            <a:off x="2968473" y="1971211"/>
            <a:ext cx="1794028" cy="212976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143000"/>
          </a:xfrm>
        </p:spPr>
        <p:txBody>
          <a:bodyPr>
            <a:normAutofit fontScale="90000"/>
          </a:bodyPr>
          <a:lstStyle/>
          <a:p>
            <a:r>
              <a:rPr lang="en-US" b="1" dirty="0" smtClean="0"/>
              <a:t>The Language </a:t>
            </a:r>
            <a:r>
              <a:rPr lang="en-US" b="1" dirty="0"/>
              <a:t>of Science </a:t>
            </a:r>
            <a:r>
              <a:rPr lang="en-US" b="1" dirty="0" smtClean="0"/>
              <a:t>and  Technology </a:t>
            </a:r>
            <a:endParaRPr lang="ru-RU" b="1" dirty="0"/>
          </a:p>
        </p:txBody>
      </p:sp>
      <p:sp>
        <p:nvSpPr>
          <p:cNvPr id="3" name="Содержимое 2"/>
          <p:cNvSpPr>
            <a:spLocks noGrp="1"/>
          </p:cNvSpPr>
          <p:nvPr>
            <p:ph idx="1"/>
          </p:nvPr>
        </p:nvSpPr>
        <p:spPr>
          <a:xfrm>
            <a:off x="4814765" y="1496668"/>
            <a:ext cx="4696070" cy="3739857"/>
          </a:xfrm>
        </p:spPr>
        <p:txBody>
          <a:bodyPr/>
          <a:lstStyle/>
          <a:p>
            <a:pPr>
              <a:buNone/>
            </a:pPr>
            <a:r>
              <a:rPr lang="en-US" dirty="0" smtClean="0"/>
              <a:t>     </a:t>
            </a:r>
            <a:r>
              <a:rPr lang="en-US" sz="2000" dirty="0" smtClean="0">
                <a:solidFill>
                  <a:srgbClr val="0070C0"/>
                </a:solidFill>
              </a:rPr>
              <a:t>For academicians , scientists  and doctors to know English is a must. </a:t>
            </a:r>
          </a:p>
          <a:p>
            <a:pPr>
              <a:buNone/>
            </a:pPr>
            <a:r>
              <a:rPr lang="en-US" sz="2000" dirty="0" smtClean="0">
                <a:solidFill>
                  <a:srgbClr val="0070C0"/>
                </a:solidFill>
              </a:rPr>
              <a:t>     All international and scientific conferences and summits are also in English.</a:t>
            </a:r>
            <a:endParaRPr lang="ru-RU" sz="2000" dirty="0" smtClean="0">
              <a:solidFill>
                <a:srgbClr val="0070C0"/>
              </a:solidFill>
            </a:endParaRPr>
          </a:p>
          <a:p>
            <a:pPr>
              <a:buNone/>
            </a:pPr>
            <a:r>
              <a:rPr lang="en-US" sz="2000" dirty="0">
                <a:solidFill>
                  <a:srgbClr val="0070C0"/>
                </a:solidFill>
              </a:rPr>
              <a:t> </a:t>
            </a:r>
            <a:r>
              <a:rPr lang="en-US" sz="2000" dirty="0" smtClean="0">
                <a:solidFill>
                  <a:srgbClr val="0070C0"/>
                </a:solidFill>
              </a:rPr>
              <a:t>    Nowadays </a:t>
            </a:r>
            <a:r>
              <a:rPr lang="en-US" sz="2000" dirty="0">
                <a:solidFill>
                  <a:srgbClr val="0070C0"/>
                </a:solidFill>
              </a:rPr>
              <a:t>when science and technology are progressing so fast all kind of specialists need English in their </a:t>
            </a:r>
            <a:r>
              <a:rPr lang="en-US" sz="2000" dirty="0" smtClean="0">
                <a:solidFill>
                  <a:srgbClr val="0070C0"/>
                </a:solidFill>
              </a:rPr>
              <a:t>work.</a:t>
            </a:r>
          </a:p>
          <a:p>
            <a:pPr>
              <a:buNone/>
            </a:pPr>
            <a:endParaRPr lang="en-US" sz="2000" dirty="0" smtClean="0">
              <a:solidFill>
                <a:srgbClr val="0070C0"/>
              </a:solidFill>
            </a:endParaRPr>
          </a:p>
        </p:txBody>
      </p:sp>
      <p:pic>
        <p:nvPicPr>
          <p:cNvPr id="4" name="Рисунок 3" descr="ORGANIZATSIYA-MEZHDUNARODNOY-KONFERENTSII-PO-VYISOKIM-STANDARTAM.jpg"/>
          <p:cNvPicPr>
            <a:picLocks noChangeAspect="1"/>
          </p:cNvPicPr>
          <p:nvPr/>
        </p:nvPicPr>
        <p:blipFill>
          <a:blip r:embed="rId2" cstate="print"/>
          <a:stretch>
            <a:fillRect/>
          </a:stretch>
        </p:blipFill>
        <p:spPr>
          <a:xfrm>
            <a:off x="429652" y="1983545"/>
            <a:ext cx="3579640" cy="2160562"/>
          </a:xfrm>
          <a:prstGeom prst="rect">
            <a:avLst/>
          </a:prstGeom>
          <a:ln>
            <a:noFill/>
          </a:ln>
          <a:effectLst>
            <a:softEdge rad="112500"/>
          </a:effectLst>
        </p:spPr>
      </p:pic>
      <p:pic>
        <p:nvPicPr>
          <p:cNvPr id="5" name="Рисунок 4" descr="i.jpg"/>
          <p:cNvPicPr>
            <a:picLocks noChangeAspect="1"/>
          </p:cNvPicPr>
          <p:nvPr/>
        </p:nvPicPr>
        <p:blipFill>
          <a:blip r:embed="rId3" cstate="print"/>
          <a:stretch>
            <a:fillRect/>
          </a:stretch>
        </p:blipFill>
        <p:spPr>
          <a:xfrm>
            <a:off x="448113" y="4184056"/>
            <a:ext cx="3687789" cy="2454721"/>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5435600" y="4749800"/>
            <a:ext cx="3454400" cy="172275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9822" y="609600"/>
            <a:ext cx="8064180" cy="1320800"/>
          </a:xfrm>
        </p:spPr>
        <p:txBody>
          <a:bodyPr/>
          <a:lstStyle/>
          <a:p>
            <a:r>
              <a:rPr lang="en-US" b="1" dirty="0" smtClean="0"/>
              <a:t>The Language of Computers and the Net</a:t>
            </a:r>
            <a:endParaRPr lang="ru-RU" b="1" dirty="0"/>
          </a:p>
        </p:txBody>
      </p:sp>
      <p:sp>
        <p:nvSpPr>
          <p:cNvPr id="3" name="Содержимое 2"/>
          <p:cNvSpPr>
            <a:spLocks noGrp="1"/>
          </p:cNvSpPr>
          <p:nvPr>
            <p:ph idx="1"/>
          </p:nvPr>
        </p:nvSpPr>
        <p:spPr>
          <a:xfrm>
            <a:off x="5401994" y="2160589"/>
            <a:ext cx="3872007" cy="3880773"/>
          </a:xfrm>
        </p:spPr>
        <p:txBody>
          <a:bodyPr>
            <a:normAutofit/>
          </a:bodyPr>
          <a:lstStyle/>
          <a:p>
            <a:pPr>
              <a:buNone/>
            </a:pPr>
            <a:r>
              <a:rPr lang="en-US" sz="2000" dirty="0" smtClean="0">
                <a:solidFill>
                  <a:srgbClr val="0070C0"/>
                </a:solidFill>
              </a:rPr>
              <a:t>     80% of all information in the world's computers is in English. 75% of the world's letters and faxes are in English</a:t>
            </a:r>
            <a:endParaRPr lang="ru-RU" sz="2000" dirty="0">
              <a:solidFill>
                <a:srgbClr val="0070C0"/>
              </a:solidFill>
            </a:endParaRPr>
          </a:p>
        </p:txBody>
      </p:sp>
      <p:pic>
        <p:nvPicPr>
          <p:cNvPr id="4" name="Picture 4"/>
          <p:cNvPicPr>
            <a:picLocks noChangeAspect="1" noChangeArrowheads="1"/>
          </p:cNvPicPr>
          <p:nvPr/>
        </p:nvPicPr>
        <p:blipFill>
          <a:blip r:embed="rId2" cstate="print"/>
          <a:srcRect/>
          <a:stretch>
            <a:fillRect/>
          </a:stretch>
        </p:blipFill>
        <p:spPr bwMode="auto">
          <a:xfrm>
            <a:off x="551260" y="2461848"/>
            <a:ext cx="3700688" cy="34325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language of Business</a:t>
            </a:r>
            <a:endParaRPr lang="ru-RU" b="1" dirty="0"/>
          </a:p>
        </p:txBody>
      </p:sp>
      <p:sp>
        <p:nvSpPr>
          <p:cNvPr id="3" name="Содержимое 2"/>
          <p:cNvSpPr>
            <a:spLocks noGrp="1"/>
          </p:cNvSpPr>
          <p:nvPr>
            <p:ph idx="1"/>
          </p:nvPr>
        </p:nvSpPr>
        <p:spPr>
          <a:xfrm>
            <a:off x="5317588" y="2160589"/>
            <a:ext cx="4505054" cy="3880773"/>
          </a:xfrm>
        </p:spPr>
        <p:txBody>
          <a:bodyPr/>
          <a:lstStyle/>
          <a:p>
            <a:pPr lvl="0">
              <a:buNone/>
            </a:pPr>
            <a:r>
              <a:rPr lang="en-US" dirty="0" smtClean="0"/>
              <a:t>     </a:t>
            </a:r>
          </a:p>
          <a:p>
            <a:pPr lvl="0">
              <a:buNone/>
            </a:pPr>
            <a:r>
              <a:rPr lang="en-US" dirty="0"/>
              <a:t> </a:t>
            </a:r>
            <a:r>
              <a:rPr lang="en-US" dirty="0" smtClean="0"/>
              <a:t>   </a:t>
            </a:r>
            <a:r>
              <a:rPr lang="en-US" dirty="0"/>
              <a:t> </a:t>
            </a:r>
            <a:r>
              <a:rPr lang="en-US" sz="2000" dirty="0" smtClean="0">
                <a:solidFill>
                  <a:srgbClr val="0070C0"/>
                </a:solidFill>
              </a:rPr>
              <a:t>English </a:t>
            </a:r>
            <a:r>
              <a:rPr lang="en-US" sz="2000" dirty="0">
                <a:solidFill>
                  <a:srgbClr val="0070C0"/>
                </a:solidFill>
              </a:rPr>
              <a:t>is the chief language of international </a:t>
            </a:r>
            <a:r>
              <a:rPr lang="en-US" sz="2000" dirty="0" smtClean="0">
                <a:solidFill>
                  <a:srgbClr val="0070C0"/>
                </a:solidFill>
              </a:rPr>
              <a:t>business. Almost all multi-national companies do business in English. When a German company director meets a customer from Greece to discuss a new project and to sign a contract, they talk to each other in English. </a:t>
            </a:r>
            <a:endParaRPr lang="ru-RU" sz="2000" dirty="0" smtClean="0">
              <a:solidFill>
                <a:srgbClr val="0070C0"/>
              </a:solidFill>
            </a:endParaRPr>
          </a:p>
          <a:p>
            <a:pPr>
              <a:buNone/>
            </a:pPr>
            <a:endParaRPr lang="ru-RU" sz="2000" dirty="0">
              <a:solidFill>
                <a:srgbClr val="0070C0"/>
              </a:solidFill>
            </a:endParaRPr>
          </a:p>
        </p:txBody>
      </p:sp>
      <p:pic>
        <p:nvPicPr>
          <p:cNvPr id="4" name="Рисунок 3" descr="img.jpg"/>
          <p:cNvPicPr>
            <a:picLocks noChangeAspect="1"/>
          </p:cNvPicPr>
          <p:nvPr/>
        </p:nvPicPr>
        <p:blipFill>
          <a:blip r:embed="rId2" cstate="print"/>
          <a:srcRect l="14505" t="-3436" r="10770"/>
          <a:stretch>
            <a:fillRect/>
          </a:stretch>
        </p:blipFill>
        <p:spPr bwMode="auto">
          <a:xfrm>
            <a:off x="377167" y="1912509"/>
            <a:ext cx="4757541" cy="414827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Language of Labels</a:t>
            </a:r>
            <a:endParaRPr lang="ru-RU" b="1" dirty="0"/>
          </a:p>
        </p:txBody>
      </p:sp>
      <p:sp>
        <p:nvSpPr>
          <p:cNvPr id="3" name="Содержимое 2"/>
          <p:cNvSpPr>
            <a:spLocks noGrp="1"/>
          </p:cNvSpPr>
          <p:nvPr>
            <p:ph idx="1"/>
          </p:nvPr>
        </p:nvSpPr>
        <p:spPr>
          <a:xfrm>
            <a:off x="4895556" y="2160589"/>
            <a:ext cx="4378445" cy="3880773"/>
          </a:xfrm>
        </p:spPr>
        <p:txBody>
          <a:bodyPr>
            <a:normAutofit fontScale="85000" lnSpcReduction="20000"/>
          </a:bodyPr>
          <a:lstStyle/>
          <a:p>
            <a:pPr>
              <a:buNone/>
            </a:pPr>
            <a:r>
              <a:rPr lang="en-US" dirty="0" smtClean="0"/>
              <a:t>      </a:t>
            </a:r>
            <a:r>
              <a:rPr lang="en-US" sz="2200" dirty="0" smtClean="0">
                <a:solidFill>
                  <a:srgbClr val="0070C0"/>
                </a:solidFill>
              </a:rPr>
              <a:t>Everywhere industrial companies label their products in English. It is not because Britain and the United States are the biggest export markets in the world, but because English has become an international language. </a:t>
            </a:r>
          </a:p>
          <a:p>
            <a:pPr>
              <a:buNone/>
            </a:pPr>
            <a:r>
              <a:rPr lang="en-US" sz="2200" dirty="0" smtClean="0">
                <a:solidFill>
                  <a:srgbClr val="0070C0"/>
                </a:solidFill>
              </a:rPr>
              <a:t>     Nowadays when science and technology are progressing so fast all kind of specialists need English in their work. </a:t>
            </a:r>
            <a:endParaRPr lang="ru-RU" sz="2200" dirty="0" smtClean="0">
              <a:solidFill>
                <a:srgbClr val="0070C0"/>
              </a:solidFill>
            </a:endParaRPr>
          </a:p>
          <a:p>
            <a:pPr lvl="0">
              <a:buNone/>
            </a:pPr>
            <a:endParaRPr lang="en-US" sz="2200" dirty="0" smtClean="0">
              <a:solidFill>
                <a:srgbClr val="0070C0"/>
              </a:solidFill>
            </a:endParaRPr>
          </a:p>
          <a:p>
            <a:pPr lvl="0">
              <a:buNone/>
            </a:pPr>
            <a:endParaRPr lang="ru-RU" sz="2200" dirty="0" smtClean="0">
              <a:solidFill>
                <a:srgbClr val="0070C0"/>
              </a:solidFill>
            </a:endParaRPr>
          </a:p>
          <a:p>
            <a:pPr>
              <a:buNone/>
            </a:pPr>
            <a:r>
              <a:rPr lang="en-US" sz="2200" dirty="0" smtClean="0">
                <a:solidFill>
                  <a:srgbClr val="0070C0"/>
                </a:solidFill>
              </a:rPr>
              <a:t> </a:t>
            </a:r>
            <a:endParaRPr lang="ru-RU" sz="2200" dirty="0" smtClean="0">
              <a:solidFill>
                <a:srgbClr val="0070C0"/>
              </a:solidFill>
            </a:endParaRPr>
          </a:p>
          <a:p>
            <a:pPr>
              <a:buNone/>
            </a:pP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6700" y="2002762"/>
            <a:ext cx="1828800" cy="241683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36724" y="2300224"/>
            <a:ext cx="2119376" cy="211937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62024" y="4491962"/>
            <a:ext cx="1549400" cy="1549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Language of “the Sky and the Sea”</a:t>
            </a:r>
            <a:endParaRPr lang="ru-RU" dirty="0"/>
          </a:p>
        </p:txBody>
      </p:sp>
      <p:sp>
        <p:nvSpPr>
          <p:cNvPr id="3" name="Содержимое 2"/>
          <p:cNvSpPr>
            <a:spLocks noGrp="1"/>
          </p:cNvSpPr>
          <p:nvPr>
            <p:ph idx="1"/>
          </p:nvPr>
        </p:nvSpPr>
        <p:spPr>
          <a:xfrm>
            <a:off x="4783014" y="2160589"/>
            <a:ext cx="4490987" cy="3880773"/>
          </a:xfrm>
        </p:spPr>
        <p:txBody>
          <a:bodyPr/>
          <a:lstStyle/>
          <a:p>
            <a:pPr>
              <a:buNone/>
            </a:pPr>
            <a:r>
              <a:rPr lang="ru-RU" b="1" dirty="0" smtClean="0"/>
              <a:t>  </a:t>
            </a:r>
            <a:r>
              <a:rPr lang="en-US" b="1" dirty="0" smtClean="0"/>
              <a:t> </a:t>
            </a:r>
            <a:r>
              <a:rPr lang="ru-RU" b="1" dirty="0" smtClean="0"/>
              <a:t>  </a:t>
            </a:r>
            <a:r>
              <a:rPr lang="en-US" sz="2000" b="1" dirty="0" smtClean="0">
                <a:solidFill>
                  <a:srgbClr val="0070C0"/>
                </a:solidFill>
              </a:rPr>
              <a:t>Certain “international” professions, such as airline pilots and air-traffic controllers require a working knowledge of English</a:t>
            </a:r>
            <a:r>
              <a:rPr lang="ru-RU" sz="2000" b="1" dirty="0" smtClean="0">
                <a:solidFill>
                  <a:srgbClr val="0070C0"/>
                </a:solidFill>
              </a:rPr>
              <a:t>.</a:t>
            </a:r>
            <a:r>
              <a:rPr lang="en-US" sz="2000" b="1" dirty="0">
                <a:solidFill>
                  <a:srgbClr val="0070C0"/>
                </a:solidFill>
              </a:rPr>
              <a:t> </a:t>
            </a:r>
            <a:r>
              <a:rPr lang="en-US" sz="2000" b="1" dirty="0" smtClean="0">
                <a:solidFill>
                  <a:srgbClr val="0070C0"/>
                </a:solidFill>
              </a:rPr>
              <a:t>Every </a:t>
            </a:r>
            <a:r>
              <a:rPr lang="en-US" sz="2000" b="1" dirty="0">
                <a:solidFill>
                  <a:srgbClr val="0070C0"/>
                </a:solidFill>
              </a:rPr>
              <a:t>pilot and ship captain must speak </a:t>
            </a:r>
            <a:r>
              <a:rPr lang="en-US" sz="2000" b="1" dirty="0" smtClean="0">
                <a:solidFill>
                  <a:srgbClr val="0070C0"/>
                </a:solidFill>
              </a:rPr>
              <a:t>English to communicate with each other.</a:t>
            </a:r>
            <a:endParaRPr lang="ru-RU" sz="2000" dirty="0" smtClean="0">
              <a:solidFill>
                <a:srgbClr val="0070C0"/>
              </a:solidFill>
            </a:endParaRPr>
          </a:p>
          <a:p>
            <a:pPr>
              <a:buNone/>
            </a:pPr>
            <a:endParaRPr lang="ru-RU" sz="20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7334" y="1778000"/>
            <a:ext cx="3901440" cy="426336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Language of Sport</a:t>
            </a:r>
            <a:endParaRPr lang="ru-RU" b="1" dirty="0"/>
          </a:p>
        </p:txBody>
      </p:sp>
      <p:sp>
        <p:nvSpPr>
          <p:cNvPr id="3" name="Объект 2"/>
          <p:cNvSpPr>
            <a:spLocks noGrp="1"/>
          </p:cNvSpPr>
          <p:nvPr>
            <p:ph idx="1"/>
          </p:nvPr>
        </p:nvSpPr>
        <p:spPr>
          <a:xfrm>
            <a:off x="5397500" y="2160589"/>
            <a:ext cx="3876502" cy="3880773"/>
          </a:xfrm>
        </p:spPr>
        <p:txBody>
          <a:bodyPr>
            <a:normAutofit/>
          </a:bodyPr>
          <a:lstStyle/>
          <a:p>
            <a:pPr marL="0" indent="0">
              <a:buNone/>
            </a:pPr>
            <a:r>
              <a:rPr lang="en-US" sz="2000" dirty="0" smtClean="0">
                <a:solidFill>
                  <a:srgbClr val="0070C0"/>
                </a:solidFill>
              </a:rPr>
              <a:t>English </a:t>
            </a:r>
            <a:r>
              <a:rPr lang="en-US" sz="2000" dirty="0">
                <a:solidFill>
                  <a:srgbClr val="0070C0"/>
                </a:solidFill>
              </a:rPr>
              <a:t>is the language of sports: the official language of the Olympics.</a:t>
            </a:r>
          </a:p>
          <a:p>
            <a:pPr marL="0" indent="0">
              <a:buNone/>
            </a:pPr>
            <a:r>
              <a:rPr lang="en-US" sz="2000" dirty="0">
                <a:solidFill>
                  <a:srgbClr val="0070C0"/>
                </a:solidFill>
              </a:rPr>
              <a:t> </a:t>
            </a:r>
            <a:endParaRPr lang="ru-RU" sz="2000" dirty="0">
              <a:solidFill>
                <a:srgbClr val="0070C0"/>
              </a:solidFill>
            </a:endParaRPr>
          </a:p>
        </p:txBody>
      </p:sp>
      <p:pic>
        <p:nvPicPr>
          <p:cNvPr id="4" name="Рисунок 3"/>
          <p:cNvPicPr>
            <a:picLocks noChangeAspect="1"/>
          </p:cNvPicPr>
          <p:nvPr/>
        </p:nvPicPr>
        <p:blipFill>
          <a:blip r:embed="rId2"/>
          <a:stretch>
            <a:fillRect/>
          </a:stretch>
        </p:blipFill>
        <p:spPr>
          <a:xfrm>
            <a:off x="483962" y="1705039"/>
            <a:ext cx="3731075" cy="2395936"/>
          </a:xfrm>
          <a:prstGeom prst="rect">
            <a:avLst/>
          </a:prstGeom>
        </p:spPr>
      </p:pic>
      <p:pic>
        <p:nvPicPr>
          <p:cNvPr id="5" name="Рисунок 4"/>
          <p:cNvPicPr>
            <a:picLocks noChangeAspect="1"/>
          </p:cNvPicPr>
          <p:nvPr/>
        </p:nvPicPr>
        <p:blipFill>
          <a:blip r:embed="rId3"/>
          <a:stretch>
            <a:fillRect/>
          </a:stretch>
        </p:blipFill>
        <p:spPr>
          <a:xfrm>
            <a:off x="5397500" y="4100974"/>
            <a:ext cx="3938357" cy="2543255"/>
          </a:xfrm>
          <a:prstGeom prst="rect">
            <a:avLst/>
          </a:prstGeom>
        </p:spPr>
      </p:pic>
      <p:pic>
        <p:nvPicPr>
          <p:cNvPr id="6" name="Рисунок 5"/>
          <p:cNvPicPr>
            <a:picLocks noChangeAspect="1"/>
          </p:cNvPicPr>
          <p:nvPr/>
        </p:nvPicPr>
        <p:blipFill>
          <a:blip r:embed="rId4"/>
          <a:stretch>
            <a:fillRect/>
          </a:stretch>
        </p:blipFill>
        <p:spPr>
          <a:xfrm>
            <a:off x="429093" y="4103089"/>
            <a:ext cx="3685708" cy="2541141"/>
          </a:xfrm>
          <a:prstGeom prst="rect">
            <a:avLst/>
          </a:prstGeom>
        </p:spPr>
      </p:pic>
    </p:spTree>
    <p:extLst>
      <p:ext uri="{BB962C8B-B14F-4D97-AF65-F5344CB8AC3E}">
        <p14:creationId xmlns:p14="http://schemas.microsoft.com/office/powerpoint/2010/main" xmlns="" val="2510747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The Language of </a:t>
            </a:r>
            <a:r>
              <a:rPr lang="en-US" b="1" dirty="0"/>
              <a:t>P</a:t>
            </a:r>
            <a:r>
              <a:rPr lang="en-US" b="1" dirty="0" smtClean="0"/>
              <a:t>op </a:t>
            </a:r>
            <a:r>
              <a:rPr lang="en-US" b="1" dirty="0"/>
              <a:t>M</a:t>
            </a:r>
            <a:r>
              <a:rPr lang="en-US" b="1" dirty="0" smtClean="0"/>
              <a:t>usic</a:t>
            </a:r>
            <a:endParaRPr lang="ru-RU" b="1" dirty="0"/>
          </a:p>
        </p:txBody>
      </p:sp>
      <p:sp>
        <p:nvSpPr>
          <p:cNvPr id="5" name="Содержимое 4"/>
          <p:cNvSpPr>
            <a:spLocks noGrp="1"/>
          </p:cNvSpPr>
          <p:nvPr>
            <p:ph idx="1"/>
          </p:nvPr>
        </p:nvSpPr>
        <p:spPr>
          <a:xfrm>
            <a:off x="5816600" y="2463800"/>
            <a:ext cx="3774901" cy="3447848"/>
          </a:xfrm>
        </p:spPr>
        <p:txBody>
          <a:bodyPr/>
          <a:lstStyle/>
          <a:p>
            <a:pPr lvl="0">
              <a:buNone/>
            </a:pPr>
            <a:r>
              <a:rPr lang="en-US" dirty="0" smtClean="0"/>
              <a:t>    </a:t>
            </a:r>
            <a:r>
              <a:rPr lang="en-US" sz="2000" dirty="0" smtClean="0">
                <a:solidFill>
                  <a:srgbClr val="0070C0"/>
                </a:solidFill>
              </a:rPr>
              <a:t> English is also the language of pop culture, advertising and entertainment. </a:t>
            </a:r>
          </a:p>
          <a:p>
            <a:pPr lvl="0">
              <a:buNone/>
            </a:pPr>
            <a:r>
              <a:rPr lang="en-US" sz="2000" dirty="0" smtClean="0">
                <a:solidFill>
                  <a:srgbClr val="0070C0"/>
                </a:solidFill>
              </a:rPr>
              <a:t>     Even </a:t>
            </a:r>
            <a:r>
              <a:rPr lang="en-US" sz="2000" dirty="0">
                <a:solidFill>
                  <a:srgbClr val="0070C0"/>
                </a:solidFill>
              </a:rPr>
              <a:t>non-native English speakers have at least a couple of songs in English.</a:t>
            </a:r>
          </a:p>
          <a:p>
            <a:pPr lvl="0">
              <a:buNone/>
            </a:pPr>
            <a:endParaRPr lang="ru-RU" sz="2000" dirty="0">
              <a:solidFill>
                <a:srgbClr val="0070C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8300" y="2030875"/>
            <a:ext cx="4315178" cy="4140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The Language of Communication</a:t>
            </a:r>
            <a:endParaRPr lang="ru-RU" dirty="0"/>
          </a:p>
        </p:txBody>
      </p:sp>
      <p:sp>
        <p:nvSpPr>
          <p:cNvPr id="3" name="Содержимое 2"/>
          <p:cNvSpPr>
            <a:spLocks noGrp="1"/>
          </p:cNvSpPr>
          <p:nvPr>
            <p:ph idx="1"/>
          </p:nvPr>
        </p:nvSpPr>
        <p:spPr>
          <a:xfrm>
            <a:off x="5938798" y="1642130"/>
            <a:ext cx="4350310" cy="3096330"/>
          </a:xfrm>
        </p:spPr>
        <p:txBody>
          <a:bodyPr>
            <a:normAutofit/>
          </a:bodyPr>
          <a:lstStyle/>
          <a:p>
            <a:pPr>
              <a:buNone/>
            </a:pPr>
            <a:r>
              <a:rPr lang="en-US" dirty="0" smtClean="0"/>
              <a:t>   </a:t>
            </a:r>
            <a:r>
              <a:rPr lang="en-US" dirty="0"/>
              <a:t> </a:t>
            </a:r>
            <a:r>
              <a:rPr lang="en-US" dirty="0" smtClean="0"/>
              <a:t> </a:t>
            </a:r>
            <a:r>
              <a:rPr lang="en-US" sz="2000" dirty="0" smtClean="0">
                <a:solidFill>
                  <a:srgbClr val="0070C0"/>
                </a:solidFill>
              </a:rPr>
              <a:t>English </a:t>
            </a:r>
            <a:r>
              <a:rPr lang="en-US" sz="2000" dirty="0">
                <a:solidFill>
                  <a:srgbClr val="0070C0"/>
                </a:solidFill>
              </a:rPr>
              <a:t>has become now the language of international communication.   </a:t>
            </a:r>
            <a:endParaRPr lang="en-US" sz="2000" dirty="0" smtClean="0">
              <a:solidFill>
                <a:srgbClr val="0070C0"/>
              </a:solidFill>
            </a:endParaRPr>
          </a:p>
          <a:p>
            <a:pPr>
              <a:buNone/>
            </a:pPr>
            <a:r>
              <a:rPr lang="en-US" sz="2000" dirty="0" smtClean="0">
                <a:solidFill>
                  <a:srgbClr val="0070C0"/>
                </a:solidFill>
              </a:rPr>
              <a:t>     Everyone will speak English soon — I'm sure of it. We all need to understand each other. To do that we need an international language, and that's English.</a:t>
            </a:r>
            <a:endParaRPr lang="ru-RU" sz="2000" dirty="0" smtClean="0">
              <a:solidFill>
                <a:srgbClr val="0070C0"/>
              </a:solidFill>
            </a:endParaRPr>
          </a:p>
          <a:p>
            <a:pPr>
              <a:buNone/>
            </a:pPr>
            <a:r>
              <a:rPr lang="en-US" sz="2000" dirty="0" smtClean="0">
                <a:solidFill>
                  <a:srgbClr val="0070C0"/>
                </a:solidFill>
              </a:rPr>
              <a:t> </a:t>
            </a:r>
            <a:endParaRPr lang="ru-RU" sz="2000" dirty="0" smtClean="0">
              <a:solidFill>
                <a:srgbClr val="0070C0"/>
              </a:solidFill>
            </a:endParaRPr>
          </a:p>
          <a:p>
            <a:pPr>
              <a:buNone/>
            </a:pPr>
            <a:endParaRPr lang="ru-RU" dirty="0"/>
          </a:p>
        </p:txBody>
      </p:sp>
      <p:pic>
        <p:nvPicPr>
          <p:cNvPr id="4" name="Содержимое 3" descr="3.jpg"/>
          <p:cNvPicPr>
            <a:picLocks noChangeAspect="1"/>
          </p:cNvPicPr>
          <p:nvPr/>
        </p:nvPicPr>
        <p:blipFill>
          <a:blip r:embed="rId2" cstate="print"/>
          <a:srcRect l="45386" t="42918"/>
          <a:stretch>
            <a:fillRect/>
          </a:stretch>
        </p:blipFill>
        <p:spPr>
          <a:xfrm>
            <a:off x="2600613" y="4216369"/>
            <a:ext cx="3622388" cy="2436182"/>
          </a:xfrm>
          <a:prstGeom prst="rect">
            <a:avLst/>
          </a:prstGeom>
          <a:ln>
            <a:noFill/>
          </a:ln>
          <a:effectLst>
            <a:softEdge rad="112500"/>
          </a:effectLst>
        </p:spPr>
      </p:pic>
      <p:pic>
        <p:nvPicPr>
          <p:cNvPr id="5" name="Содержимое 3" descr="Общение-или-суррогат.jpg"/>
          <p:cNvPicPr>
            <a:picLocks noChangeAspect="1"/>
          </p:cNvPicPr>
          <p:nvPr/>
        </p:nvPicPr>
        <p:blipFill>
          <a:blip r:embed="rId3" cstate="print"/>
          <a:srcRect l="69386"/>
          <a:stretch>
            <a:fillRect/>
          </a:stretch>
        </p:blipFill>
        <p:spPr>
          <a:xfrm>
            <a:off x="352936" y="2897834"/>
            <a:ext cx="1396268" cy="2895801"/>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1946440" y="1742370"/>
            <a:ext cx="1390008" cy="2895851"/>
          </a:xfrm>
          <a:prstGeom prst="rect">
            <a:avLst/>
          </a:prstGeom>
        </p:spPr>
      </p:pic>
    </p:spTree>
    <p:extLst>
      <p:ext uri="{BB962C8B-B14F-4D97-AF65-F5344CB8AC3E}">
        <p14:creationId xmlns:p14="http://schemas.microsoft.com/office/powerpoint/2010/main" xmlns="" val="450957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The Language of Media</a:t>
            </a:r>
            <a:endParaRPr lang="ru-RU" b="1" dirty="0"/>
          </a:p>
        </p:txBody>
      </p:sp>
      <p:sp>
        <p:nvSpPr>
          <p:cNvPr id="3" name="Содержимое 2"/>
          <p:cNvSpPr>
            <a:spLocks noGrp="1"/>
          </p:cNvSpPr>
          <p:nvPr>
            <p:ph idx="1"/>
          </p:nvPr>
        </p:nvSpPr>
        <p:spPr>
          <a:xfrm>
            <a:off x="5372100" y="2160589"/>
            <a:ext cx="3901902" cy="3880773"/>
          </a:xfrm>
        </p:spPr>
        <p:txBody>
          <a:bodyPr>
            <a:normAutofit lnSpcReduction="10000"/>
          </a:bodyPr>
          <a:lstStyle/>
          <a:p>
            <a:pPr>
              <a:buNone/>
            </a:pPr>
            <a:r>
              <a:rPr lang="en-US" dirty="0" smtClean="0"/>
              <a:t>     </a:t>
            </a:r>
            <a:r>
              <a:rPr lang="en-US" sz="2000" dirty="0" smtClean="0">
                <a:solidFill>
                  <a:srgbClr val="0070C0"/>
                </a:solidFill>
              </a:rPr>
              <a:t>English </a:t>
            </a:r>
            <a:r>
              <a:rPr lang="en-US" sz="2000" dirty="0">
                <a:solidFill>
                  <a:srgbClr val="0070C0"/>
                </a:solidFill>
              </a:rPr>
              <a:t>is the language of the media </a:t>
            </a:r>
            <a:r>
              <a:rPr lang="en-US" sz="2000" dirty="0" smtClean="0">
                <a:solidFill>
                  <a:srgbClr val="0070C0"/>
                </a:solidFill>
              </a:rPr>
              <a:t>industry.</a:t>
            </a:r>
          </a:p>
          <a:p>
            <a:pPr>
              <a:buNone/>
            </a:pPr>
            <a:r>
              <a:rPr lang="en-US" sz="2000" dirty="0" smtClean="0">
                <a:solidFill>
                  <a:srgbClr val="0070C0"/>
                </a:solidFill>
              </a:rPr>
              <a:t>     More </a:t>
            </a:r>
            <a:r>
              <a:rPr lang="en-US" sz="2000" dirty="0">
                <a:solidFill>
                  <a:srgbClr val="0070C0"/>
                </a:solidFill>
              </a:rPr>
              <a:t>than 60% of all scientific journals are written in English.</a:t>
            </a:r>
            <a:endParaRPr lang="en-US" sz="2000" dirty="0" smtClean="0">
              <a:solidFill>
                <a:srgbClr val="0070C0"/>
              </a:solidFill>
            </a:endParaRPr>
          </a:p>
          <a:p>
            <a:pPr>
              <a:buNone/>
            </a:pPr>
            <a:r>
              <a:rPr lang="en-US" sz="2000" dirty="0">
                <a:solidFill>
                  <a:srgbClr val="0070C0"/>
                </a:solidFill>
              </a:rPr>
              <a:t>     80% of all information in the world's computers is in English. 75% of the world's letters and faxes are in English. 60% of all international telephone calls are made in English.</a:t>
            </a:r>
            <a:endParaRPr lang="ru-RU" sz="2000" dirty="0">
              <a:solidFill>
                <a:srgbClr val="0070C0"/>
              </a:solidFill>
            </a:endParaRPr>
          </a:p>
        </p:txBody>
      </p:sp>
      <p:pic>
        <p:nvPicPr>
          <p:cNvPr id="1026" name="Picture 2" descr="F:\картинки пресса\img1.jpg"/>
          <p:cNvPicPr>
            <a:picLocks noChangeAspect="1" noChangeArrowheads="1"/>
          </p:cNvPicPr>
          <p:nvPr/>
        </p:nvPicPr>
        <p:blipFill>
          <a:blip r:embed="rId2"/>
          <a:srcRect/>
          <a:stretch>
            <a:fillRect/>
          </a:stretch>
        </p:blipFill>
        <p:spPr bwMode="auto">
          <a:xfrm>
            <a:off x="511127" y="1997612"/>
            <a:ext cx="4398498" cy="329887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4" y="562709"/>
            <a:ext cx="8596668" cy="5478654"/>
          </a:xfrm>
        </p:spPr>
        <p:txBody>
          <a:bodyPr/>
          <a:lstStyle/>
          <a:p>
            <a:pPr>
              <a:buNone/>
            </a:pPr>
            <a:endParaRPr lang="ru-RU" dirty="0" smtClean="0"/>
          </a:p>
          <a:p>
            <a:pPr>
              <a:buNone/>
            </a:pPr>
            <a:endParaRPr lang="ru-RU" dirty="0" smtClean="0"/>
          </a:p>
          <a:p>
            <a:pPr>
              <a:buNone/>
            </a:pPr>
            <a:endParaRPr lang="ru-RU" dirty="0" smtClean="0"/>
          </a:p>
          <a:p>
            <a:pPr>
              <a:buNone/>
            </a:pPr>
            <a:r>
              <a:rPr lang="en-US" sz="2400" b="1" dirty="0" smtClean="0">
                <a:solidFill>
                  <a:srgbClr val="FF3399"/>
                </a:solidFill>
                <a:latin typeface="Comic Sans MS" pitchFamily="66" charset="0"/>
              </a:rPr>
              <a:t>SUBJECT OF RESEARCH-</a:t>
            </a:r>
            <a:r>
              <a:rPr lang="en-US" sz="2400" b="1" dirty="0" smtClean="0">
                <a:solidFill>
                  <a:srgbClr val="0070C0"/>
                </a:solidFill>
                <a:latin typeface="Comic Sans MS" pitchFamily="66" charset="0"/>
              </a:rPr>
              <a:t>is to investigate the reasons how “a language that came from nowhere conquered the world”.</a:t>
            </a:r>
            <a:r>
              <a:rPr lang="ru-RU" sz="2400" b="1" dirty="0" smtClean="0">
                <a:solidFill>
                  <a:srgbClr val="FF0000"/>
                </a:solidFill>
              </a:rPr>
              <a:t/>
            </a:r>
            <a:br>
              <a:rPr lang="ru-RU" sz="2400" b="1" dirty="0" smtClean="0">
                <a:solidFill>
                  <a:srgbClr val="FF0000"/>
                </a:solidFill>
              </a:rPr>
            </a:br>
            <a:endParaRPr lang="ru-RU" sz="2400" dirty="0" smtClean="0">
              <a:latin typeface="Comic Sans MS" pitchFamily="66" charset="0"/>
            </a:endParaRPr>
          </a:p>
          <a:p>
            <a:pPr>
              <a:buNone/>
            </a:pPr>
            <a:endParaRPr lang="ru-RU" dirty="0" smtClean="0"/>
          </a:p>
          <a:p>
            <a:pPr>
              <a:buNone/>
            </a:pPr>
            <a:endParaRPr lang="ru-RU" dirty="0" smtClean="0"/>
          </a:p>
          <a:p>
            <a:pPr>
              <a:buNone/>
            </a:pPr>
            <a:endParaRPr lang="ru-RU" dirty="0"/>
          </a:p>
        </p:txBody>
      </p:sp>
      <p:pic>
        <p:nvPicPr>
          <p:cNvPr id="5" name="Рисунок 4" descr="images (18).jpg"/>
          <p:cNvPicPr>
            <a:picLocks noChangeAspect="1"/>
          </p:cNvPicPr>
          <p:nvPr/>
        </p:nvPicPr>
        <p:blipFill>
          <a:blip r:embed="rId2" cstate="print"/>
          <a:stretch>
            <a:fillRect/>
          </a:stretch>
        </p:blipFill>
        <p:spPr>
          <a:xfrm>
            <a:off x="5606084" y="3709642"/>
            <a:ext cx="3384376" cy="2664296"/>
          </a:xfrm>
          <a:prstGeom prst="ellipse">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r>
              <a:rPr lang="en-US" b="1" dirty="0" smtClean="0"/>
              <a:t>A Must For Travelling</a:t>
            </a:r>
            <a:endParaRPr lang="ru-RU" b="1" dirty="0"/>
          </a:p>
        </p:txBody>
      </p:sp>
      <p:sp>
        <p:nvSpPr>
          <p:cNvPr id="5" name="Содержимое 4"/>
          <p:cNvSpPr>
            <a:spLocks noGrp="1"/>
          </p:cNvSpPr>
          <p:nvPr>
            <p:ph idx="1"/>
          </p:nvPr>
        </p:nvSpPr>
        <p:spPr>
          <a:xfrm>
            <a:off x="6095999" y="1654830"/>
            <a:ext cx="4000499" cy="4838700"/>
          </a:xfrm>
        </p:spPr>
        <p:txBody>
          <a:bodyPr>
            <a:normAutofit fontScale="47500" lnSpcReduction="20000"/>
          </a:bodyPr>
          <a:lstStyle/>
          <a:p>
            <a:pPr>
              <a:buNone/>
            </a:pPr>
            <a:r>
              <a:rPr lang="en-US" sz="2100" dirty="0" smtClean="0"/>
              <a:t>    </a:t>
            </a:r>
          </a:p>
          <a:p>
            <a:pPr>
              <a:buNone/>
            </a:pPr>
            <a:endParaRPr lang="en-US" sz="2100" dirty="0"/>
          </a:p>
          <a:p>
            <a:pPr>
              <a:buNone/>
            </a:pPr>
            <a:r>
              <a:rPr lang="en-US" sz="4200" dirty="0" smtClean="0">
                <a:solidFill>
                  <a:srgbClr val="0070C0"/>
                </a:solidFill>
              </a:rPr>
              <a:t>     A </a:t>
            </a:r>
            <a:r>
              <a:rPr lang="en-US" sz="4200" dirty="0">
                <a:solidFill>
                  <a:srgbClr val="0070C0"/>
                </a:solidFill>
              </a:rPr>
              <a:t>person who has a good command of </a:t>
            </a:r>
            <a:r>
              <a:rPr lang="en-US" sz="4200" dirty="0" smtClean="0">
                <a:solidFill>
                  <a:srgbClr val="0070C0"/>
                </a:solidFill>
              </a:rPr>
              <a:t>English feels </a:t>
            </a:r>
            <a:r>
              <a:rPr lang="en-US" sz="4200" dirty="0">
                <a:solidFill>
                  <a:srgbClr val="0070C0"/>
                </a:solidFill>
              </a:rPr>
              <a:t>at ease not only in his native country but abroad </a:t>
            </a:r>
            <a:r>
              <a:rPr lang="en-US" sz="4200" dirty="0" smtClean="0">
                <a:solidFill>
                  <a:srgbClr val="0070C0"/>
                </a:solidFill>
              </a:rPr>
              <a:t>too.</a:t>
            </a:r>
          </a:p>
          <a:p>
            <a:pPr>
              <a:buNone/>
            </a:pPr>
            <a:r>
              <a:rPr lang="en-US" sz="4200" dirty="0" smtClean="0">
                <a:solidFill>
                  <a:srgbClr val="0070C0"/>
                </a:solidFill>
              </a:rPr>
              <a:t>     I firmly </a:t>
            </a:r>
            <a:r>
              <a:rPr lang="en-US" sz="4200" dirty="0">
                <a:solidFill>
                  <a:srgbClr val="0070C0"/>
                </a:solidFill>
              </a:rPr>
              <a:t>believe that travelling is a wonderful opportunity to see the world and to understand your own country deeper. Travelling broadens our mind and is a really exiting activity. And English helps greatly wherever we </a:t>
            </a:r>
            <a:r>
              <a:rPr lang="en-US" sz="4200" dirty="0" smtClean="0">
                <a:solidFill>
                  <a:srgbClr val="0070C0"/>
                </a:solidFill>
              </a:rPr>
              <a:t>go. </a:t>
            </a:r>
          </a:p>
          <a:p>
            <a:pPr>
              <a:buNone/>
            </a:pPr>
            <a:r>
              <a:rPr lang="en-US" sz="4200" dirty="0" smtClean="0">
                <a:solidFill>
                  <a:srgbClr val="0070C0"/>
                </a:solidFill>
              </a:rPr>
              <a:t>     </a:t>
            </a:r>
            <a:endParaRPr lang="ru-RU" sz="4200" dirty="0" smtClean="0">
              <a:solidFill>
                <a:srgbClr val="0070C0"/>
              </a:solidFill>
            </a:endParaRPr>
          </a:p>
          <a:p>
            <a:pPr>
              <a:buNone/>
            </a:pPr>
            <a:r>
              <a:rPr lang="en-US" sz="3800" dirty="0" smtClean="0"/>
              <a:t> </a:t>
            </a:r>
            <a:endParaRPr lang="ru-RU" sz="3800" dirty="0"/>
          </a:p>
        </p:txBody>
      </p:sp>
      <p:pic>
        <p:nvPicPr>
          <p:cNvPr id="7" name="Содержимое 3" descr="c6b550a317b2daf3d0704559df7c6ea0.jpg"/>
          <p:cNvPicPr>
            <a:picLocks noChangeAspect="1"/>
          </p:cNvPicPr>
          <p:nvPr/>
        </p:nvPicPr>
        <p:blipFill>
          <a:blip r:embed="rId2" cstate="print"/>
          <a:stretch>
            <a:fillRect/>
          </a:stretch>
        </p:blipFill>
        <p:spPr>
          <a:xfrm>
            <a:off x="110563" y="2057400"/>
            <a:ext cx="2927296" cy="2016780"/>
          </a:xfrm>
          <a:prstGeom prst="rect">
            <a:avLst/>
          </a:prstGeom>
          <a:ln>
            <a:noFill/>
          </a:ln>
          <a:effectLst>
            <a:softEdge rad="112500"/>
          </a:effectLst>
        </p:spPr>
      </p:pic>
      <p:pic>
        <p:nvPicPr>
          <p:cNvPr id="8" name="Рисунок 7" descr="pasport.jpg"/>
          <p:cNvPicPr>
            <a:picLocks noChangeAspect="1"/>
          </p:cNvPicPr>
          <p:nvPr/>
        </p:nvPicPr>
        <p:blipFill>
          <a:blip r:embed="rId3" cstate="print"/>
          <a:srcRect r="16130" b="-3492"/>
          <a:stretch>
            <a:fillRect/>
          </a:stretch>
        </p:blipFill>
        <p:spPr>
          <a:xfrm>
            <a:off x="197535" y="4312489"/>
            <a:ext cx="2863165" cy="2260209"/>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3037859" y="4370521"/>
            <a:ext cx="2857500" cy="2058805"/>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37859" y="2070688"/>
            <a:ext cx="2857500" cy="215954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Language to Get a Good Job</a:t>
            </a:r>
            <a:endParaRPr lang="ru-RU" dirty="0"/>
          </a:p>
        </p:txBody>
      </p:sp>
      <p:sp>
        <p:nvSpPr>
          <p:cNvPr id="3" name="Содержимое 2"/>
          <p:cNvSpPr>
            <a:spLocks noGrp="1"/>
          </p:cNvSpPr>
          <p:nvPr>
            <p:ph idx="1"/>
          </p:nvPr>
        </p:nvSpPr>
        <p:spPr>
          <a:xfrm>
            <a:off x="6032500" y="2146521"/>
            <a:ext cx="3733871" cy="3880773"/>
          </a:xfrm>
        </p:spPr>
        <p:txBody>
          <a:bodyPr/>
          <a:lstStyle/>
          <a:p>
            <a:pPr>
              <a:buNone/>
            </a:pPr>
            <a:r>
              <a:rPr lang="en-US" dirty="0" smtClean="0"/>
              <a:t>     </a:t>
            </a:r>
            <a:r>
              <a:rPr lang="en-US" sz="2000" dirty="0" smtClean="0">
                <a:solidFill>
                  <a:srgbClr val="0070C0"/>
                </a:solidFill>
              </a:rPr>
              <a:t>To know English today is absolutely necessary for every educated person, for every good specialist. Knowing English helps greatly to find a </a:t>
            </a:r>
            <a:r>
              <a:rPr lang="en-US" sz="2000" dirty="0">
                <a:solidFill>
                  <a:srgbClr val="0070C0"/>
                </a:solidFill>
              </a:rPr>
              <a:t>well-paid </a:t>
            </a:r>
            <a:r>
              <a:rPr lang="en-US" sz="2000" dirty="0" smtClean="0">
                <a:solidFill>
                  <a:srgbClr val="0070C0"/>
                </a:solidFill>
              </a:rPr>
              <a:t>job and move </a:t>
            </a:r>
            <a:r>
              <a:rPr lang="en-US" sz="2000" dirty="0">
                <a:solidFill>
                  <a:srgbClr val="0070C0"/>
                </a:solidFill>
              </a:rPr>
              <a:t>up the career </a:t>
            </a:r>
            <a:r>
              <a:rPr lang="en-US" sz="2000" dirty="0" smtClean="0">
                <a:solidFill>
                  <a:srgbClr val="0070C0"/>
                </a:solidFill>
              </a:rPr>
              <a:t>ladder.</a:t>
            </a:r>
            <a:endParaRPr lang="ru-RU" sz="2000" dirty="0">
              <a:solidFill>
                <a:srgbClr val="0070C0"/>
              </a:solidFill>
            </a:endParaRPr>
          </a:p>
        </p:txBody>
      </p:sp>
      <p:pic>
        <p:nvPicPr>
          <p:cNvPr id="5" name="Рисунок 4"/>
          <p:cNvPicPr>
            <a:picLocks noChangeAspect="1"/>
          </p:cNvPicPr>
          <p:nvPr/>
        </p:nvPicPr>
        <p:blipFill>
          <a:blip r:embed="rId2"/>
          <a:stretch>
            <a:fillRect/>
          </a:stretch>
        </p:blipFill>
        <p:spPr>
          <a:xfrm>
            <a:off x="368175" y="2154308"/>
            <a:ext cx="2629026" cy="218909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55950" y="3530599"/>
            <a:ext cx="2717800" cy="2667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srcRect/>
          <a:stretch>
            <a:fillRect/>
          </a:stretch>
        </p:blipFill>
        <p:spPr bwMode="auto">
          <a:xfrm>
            <a:off x="379828" y="168812"/>
            <a:ext cx="9917723" cy="6189784"/>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58687" y="880429"/>
            <a:ext cx="8596668" cy="3880773"/>
          </a:xfrm>
        </p:spPr>
        <p:txBody>
          <a:bodyPr/>
          <a:lstStyle/>
          <a:p>
            <a:pPr>
              <a:buNone/>
            </a:pPr>
            <a:endParaRPr lang="en-US" dirty="0" smtClean="0">
              <a:solidFill>
                <a:schemeClr val="tx1"/>
              </a:solidFill>
            </a:endParaRPr>
          </a:p>
          <a:p>
            <a:pPr>
              <a:buNone/>
            </a:pPr>
            <a:r>
              <a:rPr lang="en-US" sz="2800" dirty="0" smtClean="0">
                <a:solidFill>
                  <a:schemeClr val="tx1"/>
                </a:solidFill>
                <a:latin typeface="Comic Sans MS" pitchFamily="66" charset="0"/>
              </a:rPr>
              <a:t>   </a:t>
            </a:r>
            <a:r>
              <a:rPr lang="en-US" sz="2800" b="1" dirty="0" smtClean="0">
                <a:solidFill>
                  <a:srgbClr val="0070C0"/>
                </a:solidFill>
                <a:latin typeface="Comic Sans MS" pitchFamily="66" charset="0"/>
              </a:rPr>
              <a:t>According to the research Russia takes 31 position in the world. </a:t>
            </a:r>
          </a:p>
          <a:p>
            <a:pPr>
              <a:buNone/>
            </a:pPr>
            <a:r>
              <a:rPr lang="en-US" sz="2800" b="1" dirty="0" smtClean="0">
                <a:solidFill>
                  <a:srgbClr val="0070C0"/>
                </a:solidFill>
                <a:latin typeface="Comic Sans MS" pitchFamily="66" charset="0"/>
              </a:rPr>
              <a:t>   So we can state that  level of the English language in the Russian Federation is rather </a:t>
            </a:r>
            <a:r>
              <a:rPr lang="en-US" sz="2800" b="1" smtClean="0">
                <a:solidFill>
                  <a:srgbClr val="0070C0"/>
                </a:solidFill>
                <a:latin typeface="Comic Sans MS" pitchFamily="66" charset="0"/>
              </a:rPr>
              <a:t>low. </a:t>
            </a:r>
            <a:endParaRPr lang="ru-RU" sz="2800" b="1" dirty="0">
              <a:solidFill>
                <a:srgbClr val="0070C0"/>
              </a:solidFill>
              <a:latin typeface="Comic Sans MS" pitchFamily="66" charset="0"/>
            </a:endParaRPr>
          </a:p>
        </p:txBody>
      </p:sp>
      <p:pic>
        <p:nvPicPr>
          <p:cNvPr id="4" name="Рисунок 3"/>
          <p:cNvPicPr>
            <a:picLocks noChangeAspect="1"/>
          </p:cNvPicPr>
          <p:nvPr/>
        </p:nvPicPr>
        <p:blipFill>
          <a:blip r:embed="rId2"/>
          <a:stretch>
            <a:fillRect/>
          </a:stretch>
        </p:blipFill>
        <p:spPr>
          <a:xfrm>
            <a:off x="3327375" y="3544170"/>
            <a:ext cx="2554445" cy="231547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10363200" cy="7035800"/>
          </a:xfrm>
          <a:prstGeom prst="rect">
            <a:avLst/>
          </a:prstGeom>
        </p:spPr>
      </p:pic>
    </p:spTree>
    <p:extLst>
      <p:ext uri="{BB962C8B-B14F-4D97-AF65-F5344CB8AC3E}">
        <p14:creationId xmlns:p14="http://schemas.microsoft.com/office/powerpoint/2010/main" xmlns="" val="2951113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4732" y="609600"/>
            <a:ext cx="7459270" cy="1320800"/>
          </a:xfrm>
        </p:spPr>
        <p:txBody>
          <a:bodyPr/>
          <a:lstStyle/>
          <a:p>
            <a:r>
              <a:rPr lang="en-US" b="1" dirty="0" smtClean="0">
                <a:latin typeface="Comic Sans MS" pitchFamily="66" charset="0"/>
              </a:rPr>
              <a:t>Why did English become </a:t>
            </a:r>
            <a:br>
              <a:rPr lang="en-US" b="1" dirty="0" smtClean="0">
                <a:latin typeface="Comic Sans MS" pitchFamily="66" charset="0"/>
              </a:rPr>
            </a:br>
            <a:r>
              <a:rPr lang="en-US" b="1" dirty="0" smtClean="0">
                <a:latin typeface="Comic Sans MS" pitchFamily="66" charset="0"/>
              </a:rPr>
              <a:t>    a world language? </a:t>
            </a:r>
            <a:endParaRPr lang="ru-RU" b="1" dirty="0">
              <a:latin typeface="Comic Sans MS" pitchFamily="66" charset="0"/>
            </a:endParaRPr>
          </a:p>
        </p:txBody>
      </p:sp>
      <p:sp>
        <p:nvSpPr>
          <p:cNvPr id="3" name="Содержимое 2"/>
          <p:cNvSpPr>
            <a:spLocks noGrp="1"/>
          </p:cNvSpPr>
          <p:nvPr>
            <p:ph idx="1"/>
          </p:nvPr>
        </p:nvSpPr>
        <p:spPr/>
        <p:txBody>
          <a:bodyPr/>
          <a:lstStyle/>
          <a:p>
            <a:pPr>
              <a:buNone/>
            </a:pPr>
            <a:r>
              <a:rPr lang="en-US" sz="2400" dirty="0" smtClean="0">
                <a:solidFill>
                  <a:srgbClr val="0070C0"/>
                </a:solidFill>
                <a:latin typeface="Comic Sans MS" pitchFamily="66" charset="0"/>
              </a:rPr>
              <a:t>1.English is the easiest language to learn.</a:t>
            </a:r>
          </a:p>
          <a:p>
            <a:pPr>
              <a:buNone/>
            </a:pPr>
            <a:r>
              <a:rPr lang="en-US" sz="2400" dirty="0" smtClean="0">
                <a:solidFill>
                  <a:srgbClr val="0070C0"/>
                </a:solidFill>
                <a:latin typeface="Comic Sans MS" pitchFamily="66" charset="0"/>
              </a:rPr>
              <a:t>2.English is a mother tongue of about 400 million people.</a:t>
            </a:r>
          </a:p>
          <a:p>
            <a:pPr>
              <a:buNone/>
            </a:pPr>
            <a:r>
              <a:rPr lang="en-US" sz="2400" dirty="0" smtClean="0">
                <a:solidFill>
                  <a:srgbClr val="0070C0"/>
                </a:solidFill>
                <a:latin typeface="Comic Sans MS" pitchFamily="66" charset="0"/>
              </a:rPr>
              <a:t>3.English is the second language of 1 billion people.</a:t>
            </a:r>
          </a:p>
          <a:p>
            <a:pPr>
              <a:buNone/>
            </a:pPr>
            <a:r>
              <a:rPr lang="en-US" sz="2400" dirty="0" smtClean="0">
                <a:solidFill>
                  <a:srgbClr val="0070C0"/>
                </a:solidFill>
                <a:latin typeface="Comic Sans MS" pitchFamily="66" charset="0"/>
              </a:rPr>
              <a:t>4.English is a foreign language of                                                                           </a:t>
            </a:r>
          </a:p>
          <a:p>
            <a:pPr>
              <a:buNone/>
            </a:pPr>
            <a:r>
              <a:rPr lang="en-US" sz="2400" dirty="0" smtClean="0">
                <a:solidFill>
                  <a:srgbClr val="0070C0"/>
                </a:solidFill>
                <a:latin typeface="Comic Sans MS" pitchFamily="66" charset="0"/>
              </a:rPr>
              <a:t>5.English is the international language of many industries, including banking, business, diplomacy and even entertainment. </a:t>
            </a:r>
          </a:p>
          <a:p>
            <a:pPr>
              <a:buAutoNum type="arabicPeriod"/>
            </a:pPr>
            <a:endParaRPr lang="ru-R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esr\Desktop\материал об анг.языке\язык мира-английский\img22.jpg"/>
          <p:cNvPicPr>
            <a:picLocks noChangeAspect="1" noChangeArrowheads="1"/>
          </p:cNvPicPr>
          <p:nvPr/>
        </p:nvPicPr>
        <p:blipFill>
          <a:blip r:embed="rId2"/>
          <a:srcRect/>
          <a:stretch>
            <a:fillRect/>
          </a:stretch>
        </p:blipFill>
        <p:spPr bwMode="auto">
          <a:xfrm>
            <a:off x="0" y="0"/>
            <a:ext cx="10832123"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esr\Desktop\материал об анг.языке\язык мира-английский\1200-604939-27586128.jpg"/>
          <p:cNvPicPr>
            <a:picLocks noChangeAspect="1" noChangeArrowheads="1"/>
          </p:cNvPicPr>
          <p:nvPr/>
        </p:nvPicPr>
        <p:blipFill>
          <a:blip r:embed="rId2"/>
          <a:srcRect/>
          <a:stretch>
            <a:fillRect/>
          </a:stretch>
        </p:blipFill>
        <p:spPr bwMode="auto">
          <a:xfrm>
            <a:off x="1" y="0"/>
            <a:ext cx="10916528"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331742"/>
          </a:xfrm>
        </p:spPr>
        <p:txBody>
          <a:bodyPr>
            <a:normAutofit fontScale="90000"/>
          </a:bodyPr>
          <a:lstStyle/>
          <a:p>
            <a:r>
              <a:rPr lang="en-US" sz="4000" b="1" dirty="0" smtClean="0">
                <a:solidFill>
                  <a:srgbClr val="FF3399"/>
                </a:solidFill>
                <a:latin typeface="Comic Sans MS" pitchFamily="66" charset="0"/>
              </a:rPr>
              <a:t>Nothing is impossible. The word itself says “I’m possible!”</a:t>
            </a:r>
            <a:r>
              <a:rPr lang="ru-RU" b="1" dirty="0" smtClean="0">
                <a:solidFill>
                  <a:srgbClr val="FF3399"/>
                </a:solidFill>
              </a:rPr>
              <a:t/>
            </a:r>
            <a:br>
              <a:rPr lang="ru-RU" b="1" dirty="0" smtClean="0">
                <a:solidFill>
                  <a:srgbClr val="FF3399"/>
                </a:solidFill>
              </a:rPr>
            </a:br>
            <a:endParaRPr lang="ru-RU" b="1" dirty="0">
              <a:solidFill>
                <a:srgbClr val="FF3399"/>
              </a:solidFill>
            </a:endParaRPr>
          </a:p>
        </p:txBody>
      </p:sp>
      <p:pic>
        <p:nvPicPr>
          <p:cNvPr id="6" name="Picture 3" descr="G:\photo quotes\e37285dc034ebc197e10f1b912dd27bb--best-english-quotes-best-quotes.jpg"/>
          <p:cNvPicPr>
            <a:picLocks noChangeAspect="1" noChangeArrowheads="1"/>
          </p:cNvPicPr>
          <p:nvPr/>
        </p:nvPicPr>
        <p:blipFill>
          <a:blip r:embed="rId2"/>
          <a:srcRect b="25322"/>
          <a:stretch>
            <a:fillRect/>
          </a:stretch>
        </p:blipFill>
        <p:spPr bwMode="auto">
          <a:xfrm>
            <a:off x="0" y="1941342"/>
            <a:ext cx="10789920" cy="489555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photo quotes\0952c7f7ea10bcfd0b88c75afa999902.jpg"/>
          <p:cNvPicPr>
            <a:picLocks noGrp="1" noChangeAspect="1" noChangeArrowheads="1"/>
          </p:cNvPicPr>
          <p:nvPr>
            <p:ph sz="quarter" idx="4294967295"/>
          </p:nvPr>
        </p:nvPicPr>
        <p:blipFill>
          <a:blip r:embed="rId2"/>
          <a:srcRect t="6630" b="25772"/>
          <a:stretch>
            <a:fillRect/>
          </a:stretch>
        </p:blipFill>
        <p:spPr bwMode="auto">
          <a:xfrm>
            <a:off x="0" y="1"/>
            <a:ext cx="10747717"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95422"/>
            <a:ext cx="8596668" cy="928467"/>
          </a:xfrm>
        </p:spPr>
        <p:txBody>
          <a:bodyPr>
            <a:normAutofit/>
          </a:bodyPr>
          <a:lstStyle/>
          <a:p>
            <a:r>
              <a:rPr lang="en-US" b="1" dirty="0" smtClean="0">
                <a:solidFill>
                  <a:srgbClr val="FF0000"/>
                </a:solidFill>
              </a:rPr>
              <a:t>                      </a:t>
            </a:r>
            <a:r>
              <a:rPr lang="en-US" b="1" dirty="0" smtClean="0">
                <a:solidFill>
                  <a:srgbClr val="FF3399"/>
                </a:solidFill>
                <a:latin typeface="Comic Sans MS" pitchFamily="66" charset="0"/>
              </a:rPr>
              <a:t>TASKS:</a:t>
            </a:r>
            <a:endParaRPr lang="ru-RU" b="1" dirty="0">
              <a:solidFill>
                <a:srgbClr val="FF3399"/>
              </a:solidFill>
              <a:latin typeface="Comic Sans MS" pitchFamily="66" charset="0"/>
            </a:endParaRPr>
          </a:p>
        </p:txBody>
      </p:sp>
      <p:sp>
        <p:nvSpPr>
          <p:cNvPr id="3" name="Содержимое 2"/>
          <p:cNvSpPr>
            <a:spLocks noGrp="1"/>
          </p:cNvSpPr>
          <p:nvPr>
            <p:ph idx="1"/>
          </p:nvPr>
        </p:nvSpPr>
        <p:spPr>
          <a:xfrm>
            <a:off x="677334" y="1575582"/>
            <a:ext cx="8596668" cy="4465781"/>
          </a:xfrm>
        </p:spPr>
        <p:txBody>
          <a:bodyPr>
            <a:normAutofit fontScale="92500"/>
          </a:bodyPr>
          <a:lstStyle/>
          <a:p>
            <a:pPr>
              <a:buNone/>
            </a:pPr>
            <a:r>
              <a:rPr lang="en-US" sz="2400" dirty="0" smtClean="0">
                <a:solidFill>
                  <a:srgbClr val="0070C0"/>
                </a:solidFill>
              </a:rPr>
              <a:t>1.To find out the origin of the English language. Five invasions of Britain. Languages that contributed to English.</a:t>
            </a:r>
          </a:p>
          <a:p>
            <a:pPr>
              <a:buNone/>
            </a:pPr>
            <a:r>
              <a:rPr lang="en-US" sz="2400" dirty="0" smtClean="0">
                <a:solidFill>
                  <a:srgbClr val="0070C0"/>
                </a:solidFill>
              </a:rPr>
              <a:t>2.To discover why English was the language of commoners and French – the language of aristocrats and nobility during three centuries XI-XIV.</a:t>
            </a:r>
          </a:p>
          <a:p>
            <a:pPr>
              <a:buNone/>
            </a:pPr>
            <a:r>
              <a:rPr lang="en-US" sz="2400" dirty="0" smtClean="0">
                <a:solidFill>
                  <a:srgbClr val="0070C0"/>
                </a:solidFill>
              </a:rPr>
              <a:t>3.Still a provincial language in Shakespeare‘s time. </a:t>
            </a:r>
          </a:p>
          <a:p>
            <a:pPr>
              <a:buNone/>
            </a:pPr>
            <a:r>
              <a:rPr lang="en-US" sz="2400" dirty="0" smtClean="0">
                <a:solidFill>
                  <a:srgbClr val="0070C0"/>
                </a:solidFill>
              </a:rPr>
              <a:t>4.To find out reasons why English is becoming so popular.</a:t>
            </a:r>
          </a:p>
          <a:p>
            <a:pPr>
              <a:buNone/>
            </a:pPr>
            <a:r>
              <a:rPr lang="en-US" sz="2400" dirty="0" smtClean="0">
                <a:solidFill>
                  <a:srgbClr val="0070C0"/>
                </a:solidFill>
              </a:rPr>
              <a:t>5.To discover how many countries speak English.</a:t>
            </a:r>
          </a:p>
          <a:p>
            <a:pPr>
              <a:buNone/>
            </a:pPr>
            <a:r>
              <a:rPr lang="en-US" sz="2400" dirty="0" smtClean="0">
                <a:solidFill>
                  <a:srgbClr val="0070C0"/>
                </a:solidFill>
              </a:rPr>
              <a:t>6.The level of the English language in the Russian Federation.</a:t>
            </a:r>
          </a:p>
          <a:p>
            <a:pPr>
              <a:buNone/>
            </a:pPr>
            <a:r>
              <a:rPr lang="en-US" sz="2400" dirty="0" smtClean="0">
                <a:solidFill>
                  <a:srgbClr val="0070C0"/>
                </a:solidFill>
              </a:rPr>
              <a:t>7.The future of the world language.  </a:t>
            </a:r>
          </a:p>
          <a:p>
            <a:pPr>
              <a:buFont typeface="Wingdings 3" charset="2"/>
              <a:buAutoNum type="arabicPeriod"/>
            </a:pPr>
            <a:endParaRPr lang="en-US" sz="2400" dirty="0" smtClean="0">
              <a:solidFill>
                <a:srgbClr val="0070C0"/>
              </a:solidFill>
            </a:endParaRPr>
          </a:p>
          <a:p>
            <a:pPr>
              <a:buNone/>
            </a:pPr>
            <a:endParaRPr lang="en-US" sz="2400" dirty="0" smtClean="0">
              <a:solidFill>
                <a:srgbClr val="0070C0"/>
              </a:solidFill>
            </a:endParaRPr>
          </a:p>
          <a:p>
            <a:pPr>
              <a:buAutoNum type="arabicPeriod"/>
            </a:pPr>
            <a:endParaRPr lang="en-US" dirty="0" smtClean="0"/>
          </a:p>
          <a:p>
            <a:pPr>
              <a:buAutoNum type="arabicPeriod"/>
            </a:pPr>
            <a:endParaRPr lang="en-US" dirty="0" smtClean="0"/>
          </a:p>
          <a:p>
            <a:pPr>
              <a:buAutoNum type="arabicPeriod"/>
            </a:pPr>
            <a:endParaRPr lang="en-US" dirty="0" smtClean="0"/>
          </a:p>
          <a:p>
            <a:pPr>
              <a:buAutoNum type="arabicPeriod"/>
            </a:pPr>
            <a:endParaRPr lang="en-US" dirty="0" smtClean="0"/>
          </a:p>
          <a:p>
            <a:pPr>
              <a:buAutoNum type="arabicPeriod"/>
            </a:pPr>
            <a:endParaRPr lang="en-US" dirty="0" smtClean="0"/>
          </a:p>
          <a:p>
            <a:pPr>
              <a:buNone/>
            </a:pPr>
            <a:endParaRPr lang="en-US" dirty="0" smtClean="0"/>
          </a:p>
          <a:p>
            <a:pPr>
              <a:buNone/>
            </a:pPr>
            <a:endParaRPr lang="en-US" dirty="0" smtClean="0"/>
          </a:p>
          <a:p>
            <a:pPr>
              <a:buNone/>
            </a:pPr>
            <a:endParaRPr lang="en-US" dirty="0" smtClean="0"/>
          </a:p>
          <a:p>
            <a:pPr>
              <a:buNone/>
            </a:pP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2077329"/>
          </a:xfrm>
        </p:spPr>
        <p:txBody>
          <a:bodyPr>
            <a:normAutofit fontScale="90000"/>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smtClean="0">
                <a:ln w="10541" cmpd="sng">
                  <a:solidFill>
                    <a:schemeClr val="accent1">
                      <a:shade val="88000"/>
                      <a:satMod val="110000"/>
                    </a:schemeClr>
                  </a:solidFill>
                  <a:prstDash val="solid"/>
                </a:ln>
                <a:solidFill>
                  <a:srgbClr val="0070C0"/>
                </a:solidFill>
                <a:latin typeface="Comic Sans MS" pitchFamily="66" charset="0"/>
              </a:rPr>
              <a:t>The recent research has shown that the British Council predicts within five years about half of world’s population –over 3.5 billion people will speak English.</a:t>
            </a:r>
            <a:endParaRPr lang="ru-RU" dirty="0">
              <a:solidFill>
                <a:srgbClr val="0070C0"/>
              </a:solidFill>
              <a:latin typeface="Comic Sans MS" pitchFamily="66" charset="0"/>
            </a:endParaRPr>
          </a:p>
        </p:txBody>
      </p:sp>
      <p:pic>
        <p:nvPicPr>
          <p:cNvPr id="4" name="Содержимое 3" descr="images (20).jpg"/>
          <p:cNvPicPr>
            <a:picLocks noChangeAspect="1"/>
          </p:cNvPicPr>
          <p:nvPr/>
        </p:nvPicPr>
        <p:blipFill>
          <a:blip r:embed="rId2" cstate="print"/>
          <a:stretch>
            <a:fillRect/>
          </a:stretch>
        </p:blipFill>
        <p:spPr>
          <a:xfrm>
            <a:off x="1752667" y="3617595"/>
            <a:ext cx="2791197" cy="21431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Conclusion</a:t>
            </a:r>
            <a:endParaRPr lang="ru-RU" b="1" dirty="0"/>
          </a:p>
        </p:txBody>
      </p:sp>
      <p:sp>
        <p:nvSpPr>
          <p:cNvPr id="3" name="Объект 2"/>
          <p:cNvSpPr>
            <a:spLocks noGrp="1"/>
          </p:cNvSpPr>
          <p:nvPr>
            <p:ph idx="1"/>
          </p:nvPr>
        </p:nvSpPr>
        <p:spPr>
          <a:xfrm>
            <a:off x="4965895" y="2202792"/>
            <a:ext cx="4279971" cy="3880773"/>
          </a:xfrm>
        </p:spPr>
        <p:txBody>
          <a:bodyPr>
            <a:normAutofit/>
          </a:bodyPr>
          <a:lstStyle/>
          <a:p>
            <a:pPr marL="0" indent="0">
              <a:buNone/>
            </a:pPr>
            <a:r>
              <a:rPr lang="en-US" sz="2000" dirty="0">
                <a:solidFill>
                  <a:srgbClr val="0070C0"/>
                </a:solidFill>
              </a:rPr>
              <a:t>Languages and borders change over time, </a:t>
            </a:r>
            <a:r>
              <a:rPr lang="en-US" sz="2000" dirty="0" smtClean="0">
                <a:solidFill>
                  <a:srgbClr val="0070C0"/>
                </a:solidFill>
              </a:rPr>
              <a:t>but, to my mind, English </a:t>
            </a:r>
            <a:r>
              <a:rPr lang="en-US" sz="2000" dirty="0">
                <a:solidFill>
                  <a:srgbClr val="0070C0"/>
                </a:solidFill>
              </a:rPr>
              <a:t>is likely to remain the world’s number one language during our century</a:t>
            </a:r>
            <a:r>
              <a:rPr lang="en-US" sz="2000" dirty="0" smtClean="0">
                <a:solidFill>
                  <a:srgbClr val="0070C0"/>
                </a:solidFill>
              </a:rPr>
              <a:t>.</a:t>
            </a:r>
            <a:endParaRPr lang="ru-RU" sz="2000" dirty="0" smtClean="0">
              <a:solidFill>
                <a:srgbClr val="0070C0"/>
              </a:solidFill>
            </a:endParaRPr>
          </a:p>
          <a:p>
            <a:pPr marL="0" indent="0">
              <a:buNone/>
            </a:pPr>
            <a:endParaRPr lang="en-US" dirty="0"/>
          </a:p>
          <a:p>
            <a:pPr marL="0" indent="0">
              <a:buNone/>
            </a:pPr>
            <a:r>
              <a:rPr lang="en-US" dirty="0"/>
              <a:t> </a:t>
            </a:r>
            <a:endParaRPr lang="ru-RU" dirty="0"/>
          </a:p>
        </p:txBody>
      </p:sp>
      <p:pic>
        <p:nvPicPr>
          <p:cNvPr id="4" name="Рисунок 3" descr="comercio-electronico.jpg"/>
          <p:cNvPicPr>
            <a:picLocks noChangeAspect="1"/>
          </p:cNvPicPr>
          <p:nvPr/>
        </p:nvPicPr>
        <p:blipFill>
          <a:blip r:embed="rId2" cstate="print"/>
          <a:stretch>
            <a:fillRect/>
          </a:stretch>
        </p:blipFill>
        <p:spPr>
          <a:xfrm>
            <a:off x="6358598" y="485758"/>
            <a:ext cx="2932540" cy="1433980"/>
          </a:xfrm>
          <a:prstGeom prst="rect">
            <a:avLst/>
          </a:prstGeom>
        </p:spPr>
      </p:pic>
      <p:pic>
        <p:nvPicPr>
          <p:cNvPr id="6" name="Picture 2" descr="C:\Users\Uesr\Desktop\материал об анг.языке\язык мира-английский\english.png"/>
          <p:cNvPicPr>
            <a:picLocks noChangeAspect="1" noChangeArrowheads="1"/>
          </p:cNvPicPr>
          <p:nvPr/>
        </p:nvPicPr>
        <p:blipFill>
          <a:blip r:embed="rId3"/>
          <a:srcRect t="13251" r="60765"/>
          <a:stretch>
            <a:fillRect/>
          </a:stretch>
        </p:blipFill>
        <p:spPr bwMode="auto">
          <a:xfrm>
            <a:off x="562708" y="1533379"/>
            <a:ext cx="2602523" cy="3727938"/>
          </a:xfrm>
          <a:prstGeom prst="rect">
            <a:avLst/>
          </a:prstGeom>
          <a:noFill/>
        </p:spPr>
      </p:pic>
      <p:pic>
        <p:nvPicPr>
          <p:cNvPr id="7" name="Рисунок 6"/>
          <p:cNvPicPr>
            <a:picLocks noChangeAspect="1"/>
          </p:cNvPicPr>
          <p:nvPr/>
        </p:nvPicPr>
        <p:blipFill>
          <a:blip r:embed="rId4"/>
          <a:stretch>
            <a:fillRect/>
          </a:stretch>
        </p:blipFill>
        <p:spPr>
          <a:xfrm>
            <a:off x="5933405" y="3798277"/>
            <a:ext cx="2688569" cy="2475914"/>
          </a:xfrm>
          <a:prstGeom prst="rect">
            <a:avLst/>
          </a:prstGeom>
        </p:spPr>
      </p:pic>
    </p:spTree>
    <p:extLst>
      <p:ext uri="{BB962C8B-B14F-4D97-AF65-F5344CB8AC3E}">
        <p14:creationId xmlns:p14="http://schemas.microsoft.com/office/powerpoint/2010/main" xmlns="" val="6986525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spcBef>
                <a:spcPct val="50000"/>
              </a:spcBef>
            </a:pPr>
            <a:r>
              <a:rPr lang="ru-RU" dirty="0" smtClean="0"/>
              <a:t>Используемый интернет –ресурс:</a:t>
            </a:r>
          </a:p>
          <a:p>
            <a:pPr>
              <a:spcBef>
                <a:spcPct val="50000"/>
              </a:spcBef>
            </a:pPr>
            <a:r>
              <a:rPr lang="ru-RU" dirty="0" smtClean="0">
                <a:solidFill>
                  <a:schemeClr val="hlink"/>
                </a:solidFill>
                <a:hlinkClick r:id="rId2"/>
              </a:rPr>
              <a:t>http://englishschool12.ru/load/english_as_a_world_language_countries_languages/6-1-0-208</a:t>
            </a:r>
            <a:endParaRPr lang="en-US" dirty="0" smtClean="0">
              <a:solidFill>
                <a:schemeClr val="hlink"/>
              </a:solidFill>
            </a:endParaRPr>
          </a:p>
          <a:p>
            <a:pPr>
              <a:spcBef>
                <a:spcPct val="50000"/>
              </a:spcBef>
            </a:pPr>
            <a:r>
              <a:rPr lang="ru-RU" dirty="0" smtClean="0">
                <a:hlinkClick r:id="rId3"/>
              </a:rPr>
              <a:t>http://www.youtube.com/watch?v=OwQNFaID1Iw</a:t>
            </a:r>
            <a:r>
              <a:rPr lang="en-US" dirty="0" smtClean="0"/>
              <a:t> </a:t>
            </a:r>
            <a:r>
              <a:rPr lang="ru-RU" dirty="0" smtClean="0"/>
              <a:t>(Видео стран где говорят на английском)</a:t>
            </a:r>
          </a:p>
          <a:p>
            <a:pPr>
              <a:buNone/>
            </a:pP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A Source of Communication </a:t>
            </a:r>
            <a:endParaRPr lang="ru-RU" b="1" dirty="0"/>
          </a:p>
        </p:txBody>
      </p:sp>
      <p:sp>
        <p:nvSpPr>
          <p:cNvPr id="3" name="Объект 2"/>
          <p:cNvSpPr>
            <a:spLocks noGrp="1"/>
          </p:cNvSpPr>
          <p:nvPr>
            <p:ph idx="1"/>
          </p:nvPr>
        </p:nvSpPr>
        <p:spPr>
          <a:xfrm>
            <a:off x="5689600" y="1930400"/>
            <a:ext cx="3698702" cy="3880773"/>
          </a:xfrm>
        </p:spPr>
        <p:txBody>
          <a:bodyPr>
            <a:normAutofit/>
          </a:bodyPr>
          <a:lstStyle/>
          <a:p>
            <a:pPr marL="0" indent="0">
              <a:buNone/>
            </a:pPr>
            <a:r>
              <a:rPr lang="en-US" sz="2400" dirty="0">
                <a:solidFill>
                  <a:srgbClr val="0070C0"/>
                </a:solidFill>
              </a:rPr>
              <a:t>Language is our primary source of communication. It's the method through which we share our ideas and thoughts with others.</a:t>
            </a:r>
          </a:p>
          <a:p>
            <a:pPr marL="0" indent="0">
              <a:buNone/>
            </a:pPr>
            <a:endParaRPr lang="ru-RU" sz="24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7334" y="2082800"/>
            <a:ext cx="3966273" cy="3327400"/>
          </a:xfrm>
          <a:prstGeom prst="rect">
            <a:avLst/>
          </a:prstGeom>
        </p:spPr>
      </p:pic>
    </p:spTree>
    <p:extLst>
      <p:ext uri="{BB962C8B-B14F-4D97-AF65-F5344CB8AC3E}">
        <p14:creationId xmlns:p14="http://schemas.microsoft.com/office/powerpoint/2010/main" xmlns="" val="387247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A Variety of Languages  </a:t>
            </a:r>
            <a:endParaRPr lang="ru-RU" b="1" dirty="0"/>
          </a:p>
        </p:txBody>
      </p:sp>
      <p:sp>
        <p:nvSpPr>
          <p:cNvPr id="3" name="Объект 2"/>
          <p:cNvSpPr>
            <a:spLocks noGrp="1"/>
          </p:cNvSpPr>
          <p:nvPr>
            <p:ph idx="1"/>
          </p:nvPr>
        </p:nvSpPr>
        <p:spPr>
          <a:xfrm>
            <a:off x="5724918" y="1784610"/>
            <a:ext cx="4023360" cy="4280555"/>
          </a:xfrm>
        </p:spPr>
        <p:txBody>
          <a:bodyPr>
            <a:noAutofit/>
          </a:bodyPr>
          <a:lstStyle/>
          <a:p>
            <a:pPr marL="0" indent="0">
              <a:buNone/>
            </a:pPr>
            <a:r>
              <a:rPr lang="en-US" sz="2400" dirty="0" smtClean="0">
                <a:solidFill>
                  <a:srgbClr val="0070C0"/>
                </a:solidFill>
              </a:rPr>
              <a:t>There are</a:t>
            </a:r>
            <a:r>
              <a:rPr lang="ru-RU" sz="2400" dirty="0" smtClean="0">
                <a:solidFill>
                  <a:srgbClr val="0070C0"/>
                </a:solidFill>
              </a:rPr>
              <a:t> </a:t>
            </a:r>
            <a:r>
              <a:rPr lang="en-US" sz="2400" dirty="0" smtClean="0">
                <a:solidFill>
                  <a:srgbClr val="0070C0"/>
                </a:solidFill>
              </a:rPr>
              <a:t>about </a:t>
            </a:r>
            <a:r>
              <a:rPr lang="ru-RU" sz="2400" dirty="0" smtClean="0">
                <a:solidFill>
                  <a:srgbClr val="0070C0"/>
                </a:solidFill>
              </a:rPr>
              <a:t>3</a:t>
            </a:r>
            <a:r>
              <a:rPr lang="en-US" sz="2400" smtClean="0">
                <a:solidFill>
                  <a:srgbClr val="0070C0"/>
                </a:solidFill>
              </a:rPr>
              <a:t>000 </a:t>
            </a:r>
            <a:r>
              <a:rPr lang="en-US" sz="2400" dirty="0">
                <a:solidFill>
                  <a:srgbClr val="0070C0"/>
                </a:solidFill>
              </a:rPr>
              <a:t>languages </a:t>
            </a:r>
            <a:r>
              <a:rPr lang="en-US" sz="2400" dirty="0" smtClean="0">
                <a:solidFill>
                  <a:srgbClr val="0070C0"/>
                </a:solidFill>
              </a:rPr>
              <a:t>in the world. English is the richest among them. English has a vocabulary of about 500 000 words, German- 185 000, French-100 000.</a:t>
            </a:r>
          </a:p>
          <a:p>
            <a:pPr marL="0" indent="0">
              <a:buNone/>
            </a:pPr>
            <a:r>
              <a:rPr lang="en-US" sz="2400" dirty="0" smtClean="0">
                <a:solidFill>
                  <a:srgbClr val="0070C0"/>
                </a:solidFill>
              </a:rPr>
              <a:t> </a:t>
            </a:r>
            <a:r>
              <a:rPr lang="en-US" sz="2400" dirty="0">
                <a:solidFill>
                  <a:srgbClr val="0070C0"/>
                </a:solidFill>
              </a:rPr>
              <a:t>Some languages are spoken by millions of people, others by only a few thousand.</a:t>
            </a:r>
            <a:endParaRPr lang="ru-RU" sz="2400" dirty="0">
              <a:solidFill>
                <a:srgbClr val="0070C0"/>
              </a:solidFill>
            </a:endParaRPr>
          </a:p>
        </p:txBody>
      </p:sp>
      <p:pic>
        <p:nvPicPr>
          <p:cNvPr id="5" name="Содержимое 3" descr="reWalls.com-56142.jpg"/>
          <p:cNvPicPr>
            <a:picLocks noChangeAspect="1"/>
          </p:cNvPicPr>
          <p:nvPr/>
        </p:nvPicPr>
        <p:blipFill>
          <a:blip r:embed="rId2" cstate="print"/>
          <a:stretch>
            <a:fillRect/>
          </a:stretch>
        </p:blipFill>
        <p:spPr>
          <a:xfrm>
            <a:off x="479502" y="1930400"/>
            <a:ext cx="2475572" cy="1994488"/>
          </a:xfrm>
          <a:prstGeom prst="rect">
            <a:avLst/>
          </a:prstGeom>
        </p:spPr>
      </p:pic>
      <p:pic>
        <p:nvPicPr>
          <p:cNvPr id="6" name="Содержимое 3" descr="996c2f82a79a.png"/>
          <p:cNvPicPr>
            <a:picLocks noChangeAspect="1"/>
          </p:cNvPicPr>
          <p:nvPr/>
        </p:nvPicPr>
        <p:blipFill>
          <a:blip r:embed="rId3" cstate="print"/>
          <a:stretch>
            <a:fillRect/>
          </a:stretch>
        </p:blipFill>
        <p:spPr>
          <a:xfrm>
            <a:off x="607368" y="4114114"/>
            <a:ext cx="4951828" cy="244777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20796" y="1930400"/>
            <a:ext cx="2438400" cy="1994488"/>
          </a:xfrm>
          <a:prstGeom prst="rect">
            <a:avLst/>
          </a:prstGeom>
        </p:spPr>
      </p:pic>
    </p:spTree>
    <p:extLst>
      <p:ext uri="{BB962C8B-B14F-4D97-AF65-F5344CB8AC3E}">
        <p14:creationId xmlns:p14="http://schemas.microsoft.com/office/powerpoint/2010/main" xmlns="" val="3720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        The Rise of English</a:t>
            </a:r>
            <a:endParaRPr lang="ru-RU" b="1" dirty="0"/>
          </a:p>
        </p:txBody>
      </p:sp>
      <p:sp>
        <p:nvSpPr>
          <p:cNvPr id="3" name="Объект 2"/>
          <p:cNvSpPr>
            <a:spLocks noGrp="1"/>
          </p:cNvSpPr>
          <p:nvPr>
            <p:ph idx="1"/>
          </p:nvPr>
        </p:nvSpPr>
        <p:spPr>
          <a:xfrm>
            <a:off x="6377550" y="1007429"/>
            <a:ext cx="3573194" cy="3880773"/>
          </a:xfrm>
        </p:spPr>
        <p:txBody>
          <a:bodyPr/>
          <a:lstStyle/>
          <a:p>
            <a:pPr marL="0" indent="0">
              <a:buNone/>
            </a:pPr>
            <a:r>
              <a:rPr lang="en-US" sz="2400" dirty="0">
                <a:solidFill>
                  <a:srgbClr val="0070C0"/>
                </a:solidFill>
              </a:rPr>
              <a:t>The rise of English is a remarkable success story. When Julius Caesar landed in Britain nearly two thousand years ago, English did not exist.</a:t>
            </a:r>
          </a:p>
          <a:p>
            <a:endParaRPr lang="en-US" dirty="0"/>
          </a:p>
          <a:p>
            <a:endParaRPr lang="ru-RU" dirty="0"/>
          </a:p>
        </p:txBody>
      </p:sp>
      <p:pic>
        <p:nvPicPr>
          <p:cNvPr id="1026" name="Picture 2" descr="C:\Users\Uesr\Desktop\ггг\картинки о старой британии\i_002.jpg"/>
          <p:cNvPicPr>
            <a:picLocks noChangeAspect="1" noChangeArrowheads="1"/>
          </p:cNvPicPr>
          <p:nvPr/>
        </p:nvPicPr>
        <p:blipFill>
          <a:blip r:embed="rId2"/>
          <a:srcRect/>
          <a:stretch>
            <a:fillRect/>
          </a:stretch>
        </p:blipFill>
        <p:spPr bwMode="auto">
          <a:xfrm>
            <a:off x="5092505" y="3742007"/>
            <a:ext cx="4628270" cy="2785402"/>
          </a:xfrm>
          <a:prstGeom prst="rect">
            <a:avLst/>
          </a:prstGeom>
          <a:noFill/>
        </p:spPr>
      </p:pic>
      <p:pic>
        <p:nvPicPr>
          <p:cNvPr id="1027" name="Picture 3" descr="C:\Users\Uesr\Desktop\ггг\картинки о старой британии\600px-End.of.Roman.rule.in.Britain.383.410.jpg"/>
          <p:cNvPicPr>
            <a:picLocks noChangeAspect="1" noChangeArrowheads="1"/>
          </p:cNvPicPr>
          <p:nvPr/>
        </p:nvPicPr>
        <p:blipFill>
          <a:blip r:embed="rId3"/>
          <a:srcRect/>
          <a:stretch>
            <a:fillRect/>
          </a:stretch>
        </p:blipFill>
        <p:spPr bwMode="auto">
          <a:xfrm>
            <a:off x="548639" y="1603718"/>
            <a:ext cx="4135902" cy="3376245"/>
          </a:xfrm>
          <a:prstGeom prst="rect">
            <a:avLst/>
          </a:prstGeom>
          <a:noFill/>
        </p:spPr>
      </p:pic>
    </p:spTree>
    <p:extLst>
      <p:ext uri="{BB962C8B-B14F-4D97-AF65-F5344CB8AC3E}">
        <p14:creationId xmlns:p14="http://schemas.microsoft.com/office/powerpoint/2010/main" xmlns="" val="1132305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Five </a:t>
            </a:r>
            <a:r>
              <a:rPr lang="en-US" b="1" dirty="0"/>
              <a:t>Invasions of the British Isles </a:t>
            </a:r>
            <a:endParaRPr lang="ru-RU" b="1" dirty="0"/>
          </a:p>
        </p:txBody>
      </p:sp>
      <p:sp>
        <p:nvSpPr>
          <p:cNvPr id="3" name="Объект 2"/>
          <p:cNvSpPr>
            <a:spLocks noGrp="1"/>
          </p:cNvSpPr>
          <p:nvPr>
            <p:ph idx="1"/>
          </p:nvPr>
        </p:nvSpPr>
        <p:spPr>
          <a:xfrm>
            <a:off x="5167745" y="1951211"/>
            <a:ext cx="4674293" cy="3880773"/>
          </a:xfrm>
        </p:spPr>
        <p:txBody>
          <a:bodyPr>
            <a:normAutofit/>
          </a:bodyPr>
          <a:lstStyle/>
          <a:p>
            <a:pPr marL="0" indent="0">
              <a:buNone/>
            </a:pPr>
            <a:r>
              <a:rPr lang="en-US" sz="2000" dirty="0">
                <a:solidFill>
                  <a:srgbClr val="0070C0"/>
                </a:solidFill>
              </a:rPr>
              <a:t>I</a:t>
            </a:r>
            <a:r>
              <a:rPr lang="en-US" sz="2000" dirty="0" smtClean="0">
                <a:solidFill>
                  <a:srgbClr val="0070C0"/>
                </a:solidFill>
              </a:rPr>
              <a:t>nvasions </a:t>
            </a:r>
            <a:r>
              <a:rPr lang="en-US" sz="2000" dirty="0">
                <a:solidFill>
                  <a:srgbClr val="0070C0"/>
                </a:solidFill>
              </a:rPr>
              <a:t>of the British Isles have occurred throughout history. Various sovereign states within </a:t>
            </a:r>
            <a:r>
              <a:rPr lang="en-US" sz="2000" dirty="0" smtClean="0">
                <a:solidFill>
                  <a:srgbClr val="0070C0"/>
                </a:solidFill>
              </a:rPr>
              <a:t>the British </a:t>
            </a:r>
            <a:r>
              <a:rPr lang="en-US" sz="2000" dirty="0">
                <a:solidFill>
                  <a:srgbClr val="0070C0"/>
                </a:solidFill>
              </a:rPr>
              <a:t>Isles were invaded several </a:t>
            </a:r>
            <a:r>
              <a:rPr lang="en-US" sz="2000" dirty="0" smtClean="0">
                <a:solidFill>
                  <a:srgbClr val="0070C0"/>
                </a:solidFill>
              </a:rPr>
              <a:t>times</a:t>
            </a:r>
            <a:r>
              <a:rPr lang="en-US" sz="2000" dirty="0">
                <a:solidFill>
                  <a:srgbClr val="0070C0"/>
                </a:solidFill>
              </a:rPr>
              <a:t>; by the Romans, Germanic peoples, Vikings and Norsemen who came from Sweden, Denmark and Norway, the French and the Dutch.</a:t>
            </a:r>
            <a:endParaRPr lang="ru-RU" sz="2000" dirty="0">
              <a:solidFill>
                <a:srgbClr val="0070C0"/>
              </a:solidFill>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xmlns="" val="0"/>
              </a:ext>
            </a:extLst>
          </a:blip>
          <a:srcRect l="9189" t="5822" r="32486"/>
          <a:stretch/>
        </p:blipFill>
        <p:spPr>
          <a:xfrm>
            <a:off x="845126" y="2092036"/>
            <a:ext cx="3920838" cy="3913939"/>
          </a:xfrm>
          <a:prstGeom prst="rect">
            <a:avLst/>
          </a:prstGeom>
        </p:spPr>
      </p:pic>
    </p:spTree>
    <p:extLst>
      <p:ext uri="{BB962C8B-B14F-4D97-AF65-F5344CB8AC3E}">
        <p14:creationId xmlns:p14="http://schemas.microsoft.com/office/powerpoint/2010/main" xmlns="" val="191634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1200</TotalTime>
  <Words>2308</Words>
  <Application>Microsoft Office PowerPoint</Application>
  <PresentationFormat>Произвольный</PresentationFormat>
  <Paragraphs>159</Paragraphs>
  <Slides>52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Аспект</vt:lpstr>
      <vt:lpstr>  How English Became a Global Language</vt:lpstr>
      <vt:lpstr>             INTRODUCTION</vt:lpstr>
      <vt:lpstr>Слайд 3</vt:lpstr>
      <vt:lpstr>Слайд 4</vt:lpstr>
      <vt:lpstr>                      TASKS:</vt:lpstr>
      <vt:lpstr>     A Source of Communication </vt:lpstr>
      <vt:lpstr>         A Variety of Languages  </vt:lpstr>
      <vt:lpstr>        The Rise of English</vt:lpstr>
      <vt:lpstr>Five Invasions of the British Isles </vt:lpstr>
      <vt:lpstr>The First Invasion of Britain</vt:lpstr>
      <vt:lpstr>Contribution of the Celtic Language</vt:lpstr>
      <vt:lpstr>The Second Invasion of Britain</vt:lpstr>
      <vt:lpstr>The Anglo-Saxons contributed to the formation of English most of all</vt:lpstr>
      <vt:lpstr>The Fourth Invasion of Britain by the Vikings</vt:lpstr>
      <vt:lpstr>The Vikings  contribution to the formation of English </vt:lpstr>
      <vt:lpstr>The Fifth Invasion of Britain-Norman’s Conquest of Britain</vt:lpstr>
      <vt:lpstr>Words of Anglo-Saxon Origin</vt:lpstr>
      <vt:lpstr>English- the Language of Commoners</vt:lpstr>
      <vt:lpstr>             The English Alphabet</vt:lpstr>
      <vt:lpstr>         A “provincial language”  </vt:lpstr>
      <vt:lpstr>       Taken Around the World</vt:lpstr>
      <vt:lpstr>The World Language</vt:lpstr>
      <vt:lpstr>    The Language of Colonies</vt:lpstr>
      <vt:lpstr>Слайд 24</vt:lpstr>
      <vt:lpstr>        The domination of English </vt:lpstr>
      <vt:lpstr>          The Official Language</vt:lpstr>
      <vt:lpstr>English as a Native Language</vt:lpstr>
      <vt:lpstr>                    ESL and EFL</vt:lpstr>
      <vt:lpstr> The Language of Diplomacy</vt:lpstr>
      <vt:lpstr>The Language of NATO and the United Nations</vt:lpstr>
      <vt:lpstr>The Language of Science and  Technology </vt:lpstr>
      <vt:lpstr>The Language of Computers and the Net</vt:lpstr>
      <vt:lpstr>      The language of Business</vt:lpstr>
      <vt:lpstr>         The Language of Labels</vt:lpstr>
      <vt:lpstr>The Language of “the Sky and the Sea”</vt:lpstr>
      <vt:lpstr>     The Language of Sport</vt:lpstr>
      <vt:lpstr>The Language of Pop Music</vt:lpstr>
      <vt:lpstr>The Language of Communication</vt:lpstr>
      <vt:lpstr>The Language of Media</vt:lpstr>
      <vt:lpstr>       A Must For Travelling</vt:lpstr>
      <vt:lpstr>The Language to Get a Good Job</vt:lpstr>
      <vt:lpstr>Слайд 42</vt:lpstr>
      <vt:lpstr>Слайд 43</vt:lpstr>
      <vt:lpstr>Слайд 44</vt:lpstr>
      <vt:lpstr>Why did English become      a world language? </vt:lpstr>
      <vt:lpstr>Слайд 46</vt:lpstr>
      <vt:lpstr>Слайд 47</vt:lpstr>
      <vt:lpstr>Nothing is impossible. The word itself says “I’m possible!” </vt:lpstr>
      <vt:lpstr>Слайд 49</vt:lpstr>
      <vt:lpstr> The recent research has shown that the British Council predicts within five years about half of world’s population –over 3.5 billion people will speak English.</vt:lpstr>
      <vt:lpstr>                    Conclusion</vt:lpstr>
      <vt:lpstr>Слайд 52</vt:lpstr>
    </vt:vector>
  </TitlesOfParts>
  <Company>haus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dc:creator>
  <cp:lastModifiedBy>Uesr</cp:lastModifiedBy>
  <cp:revision>149</cp:revision>
  <dcterms:created xsi:type="dcterms:W3CDTF">2019-11-22T10:51:17Z</dcterms:created>
  <dcterms:modified xsi:type="dcterms:W3CDTF">2019-12-28T08:49:45Z</dcterms:modified>
</cp:coreProperties>
</file>