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308" r:id="rId3"/>
    <p:sldId id="310" r:id="rId4"/>
    <p:sldId id="311" r:id="rId5"/>
    <p:sldId id="31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79FA0"/>
    <a:srgbClr val="367F86"/>
    <a:srgbClr val="194371"/>
    <a:srgbClr val="E7EAEF"/>
    <a:srgbClr val="33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271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736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765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05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174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490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046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422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238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110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145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160A2-6ABE-452D-B196-6CA0EED8B965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1896-8C19-466B-B02E-ACB59693E3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015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31B718-3B7E-4F97-A946-69F35BC886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7C4F3B2F-D61F-4631-BBCD-C8A218A362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8556"/>
          <a:stretch/>
        </p:blipFill>
        <p:spPr>
          <a:xfrm flipV="1">
            <a:off x="-3" y="4266997"/>
            <a:ext cx="9143999" cy="386933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84EFA54-377F-49A4-BC7A-CD4ED8C4C8A3}"/>
              </a:ext>
            </a:extLst>
          </p:cNvPr>
          <p:cNvSpPr/>
          <p:nvPr/>
        </p:nvSpPr>
        <p:spPr>
          <a:xfrm>
            <a:off x="-4" y="2178997"/>
            <a:ext cx="914399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spc="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3200" spc="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«Проблемы адаптации детей-мигрантов и пути их решения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ctr"/>
            <a:endParaRPr lang="ru-RU" sz="3600" spc="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spc="3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r"/>
            <a:r>
              <a:rPr lang="ru-RU" sz="2400" spc="300" dirty="0">
                <a:solidFill>
                  <a:schemeClr val="bg1"/>
                </a:solidFill>
                <a:latin typeface="Times New Roman" panose="02020603050405020304" pitchFamily="18" charset="0"/>
              </a:rPr>
              <a:t>Социальный педагог:</a:t>
            </a:r>
          </a:p>
          <a:p>
            <a:r>
              <a:rPr lang="ru-RU" sz="2400" b="1" spc="3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    </a:t>
            </a:r>
            <a:r>
              <a:rPr lang="ru-RU" sz="2400" spc="300" dirty="0">
                <a:solidFill>
                  <a:schemeClr val="bg1"/>
                </a:solidFill>
                <a:latin typeface="Times New Roman" panose="02020603050405020304" pitchFamily="18" charset="0"/>
              </a:rPr>
              <a:t>Донских Юлия Владимировна</a:t>
            </a:r>
          </a:p>
          <a:p>
            <a:pPr algn="ctr"/>
            <a:endParaRPr lang="ru-RU" sz="3600" b="1" spc="3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36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110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E32D7F00-1280-4D66-B8F5-3282B891DA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367F86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186" y="5870195"/>
            <a:ext cx="935924" cy="90189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55260D7-11CD-4B64-93A4-0AD453FEB5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367F86">
                <a:tint val="45000"/>
                <a:satMod val="400000"/>
              </a:srgbClr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1" y="74801"/>
            <a:ext cx="935924" cy="901890"/>
          </a:xfrm>
          <a:prstGeom prst="rect">
            <a:avLst/>
          </a:prstGeom>
          <a:effectLst>
            <a:glow>
              <a:schemeClr val="accent1">
                <a:lumMod val="50000"/>
              </a:schemeClr>
            </a:glow>
          </a:effectLst>
        </p:spPr>
      </p:pic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E30DD929-D085-4AD8-81B7-05CAC0E76007}"/>
              </a:ext>
            </a:extLst>
          </p:cNvPr>
          <p:cNvSpPr/>
          <p:nvPr/>
        </p:nvSpPr>
        <p:spPr>
          <a:xfrm>
            <a:off x="705173" y="488197"/>
            <a:ext cx="7981627" cy="420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– инофоны испытывают следующие трудности в стране проживания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психологические стрессы и нарушение структуры привычных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культурно-коммуникативных,родственно-семейных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природнотерриториальных и других связей;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кризис идентичности, рассогласование в системе ценностей и социальных потребностей;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общая неудовлетворенность различными сторонами жизнедеятельности и самим собой;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трудности вживания в новую для ребенка среду общения.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291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69000">
              <a:schemeClr val="accent1">
                <a:lumMod val="45000"/>
                <a:lumOff val="55000"/>
              </a:schemeClr>
            </a:gs>
            <a:gs pos="7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E32D7F00-1280-4D66-B8F5-3282B891DA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367F86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186" y="5870195"/>
            <a:ext cx="935924" cy="90189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55260D7-11CD-4B64-93A4-0AD453FEB5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367F86">
                <a:tint val="45000"/>
                <a:satMod val="400000"/>
              </a:srgbClr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1" y="74801"/>
            <a:ext cx="935924" cy="901890"/>
          </a:xfrm>
          <a:prstGeom prst="rect">
            <a:avLst/>
          </a:prstGeom>
          <a:effectLst>
            <a:glow>
              <a:schemeClr val="accent1">
                <a:lumMod val="50000"/>
              </a:schemeClr>
            </a:glow>
          </a:effectLst>
        </p:spPr>
      </p:pic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DF14484D-1867-4803-A256-FACE50BC1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931" y="147234"/>
            <a:ext cx="8020373" cy="1224366"/>
          </a:xfrm>
        </p:spPr>
        <p:txBody>
          <a:bodyPr>
            <a:normAutofit fontScale="90000"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Проблемы, с которыми сталкиваются педагоги в работе с детьми - ионофонами:</a:t>
            </a:r>
            <a:r>
              <a:rPr lang="ru-RU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200" b="1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="" xmlns:a16="http://schemas.microsoft.com/office/drawing/2014/main" id="{A8C562BC-7BBE-4E1D-9D85-E743DCFB5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695" y="1115878"/>
            <a:ext cx="8020373" cy="4141922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дети мигрантов часто испытывают трудности в общении с одноклассниками;</a:t>
            </a: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дети мигрантов сталкиваются с проявлениями мигрантофобии   как со стороны сверстников, так и со стороны взрослых;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детям мигрантов зачастую тяжело дается школьная программа, что снижает их самооценку; 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 частая смена местожительства семьи мигрантов, даже в пределах одного региона, вызывает трудности социального и медицинского обслуживания. 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30315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7000">
              <a:schemeClr val="accent1">
                <a:lumMod val="5000"/>
                <a:lumOff val="95000"/>
              </a:schemeClr>
            </a:gs>
            <a:gs pos="43000">
              <a:schemeClr val="accent1">
                <a:lumMod val="45000"/>
                <a:lumOff val="55000"/>
              </a:schemeClr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E32D7F00-1280-4D66-B8F5-3282B891DA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367F86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186" y="5870195"/>
            <a:ext cx="935924" cy="90189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55260D7-11CD-4B64-93A4-0AD453FEB5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367F86">
                <a:tint val="45000"/>
                <a:satMod val="400000"/>
              </a:srgbClr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1" y="74801"/>
            <a:ext cx="935924" cy="901890"/>
          </a:xfrm>
          <a:prstGeom prst="rect">
            <a:avLst/>
          </a:prstGeom>
          <a:effectLst>
            <a:glow>
              <a:schemeClr val="accent1">
                <a:lumMod val="50000"/>
              </a:schemeClr>
            </a:glow>
          </a:effectLst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739783-C4B0-4C9C-9043-06D77240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0619"/>
            <a:ext cx="7886700" cy="1256977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	Механизм взаимодействия семьи и образовательного учреждения, направленного на успешную адаптацию детей-мигрантов: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9B394D-6B30-4147-B956-7254A4112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12563"/>
            <a:ext cx="7886700" cy="4464400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-</a:t>
            </a:r>
            <a:r>
              <a:rPr lang="ru-RU" sz="2000" dirty="0">
                <a:latin typeface="Times New Roman" panose="02020603050405020304" pitchFamily="18" charset="0"/>
              </a:rPr>
              <a:t>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ервоначальное обследование поступающих в образовательное учреждение детей мигрантов;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при необходимости всестороннее обучение языку при использовании традиционных методов и интерактивных методик. Организация работы межвозрастных языковых классов и групп;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разъяснение родителям необходимости обязательного участия их детей в дополнительных занятиях и культурных мероприятиях второй половины дня;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создание оптимальной «принимающей среды» для включения детей мигрантов в жизнь социума;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проведение совместными силами педагогических коллективов, учащихся и их семей семинаров, конференций, тематических уроков, посвященных истории и культуре России.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712181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000">
              <a:schemeClr val="accent1">
                <a:lumMod val="5000"/>
                <a:lumOff val="95000"/>
              </a:schemeClr>
            </a:gs>
            <a:gs pos="70933">
              <a:srgbClr val="ABC0E4"/>
            </a:gs>
            <a:gs pos="89865">
              <a:schemeClr val="accent1">
                <a:lumMod val="45000"/>
                <a:lumOff val="55000"/>
              </a:schemeClr>
            </a:gs>
            <a:gs pos="52000">
              <a:schemeClr val="accent1">
                <a:lumMod val="45000"/>
                <a:lumOff val="55000"/>
              </a:schemeClr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E32D7F00-1280-4D66-B8F5-3282B891DA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367F86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186" y="5870195"/>
            <a:ext cx="935924" cy="90189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55260D7-11CD-4B64-93A4-0AD453FEB5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367F86">
                <a:tint val="45000"/>
                <a:satMod val="400000"/>
              </a:srgbClr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1" y="74801"/>
            <a:ext cx="935924" cy="901890"/>
          </a:xfrm>
          <a:prstGeom prst="rect">
            <a:avLst/>
          </a:prstGeom>
          <a:effectLst>
            <a:glow>
              <a:schemeClr val="accent1">
                <a:lumMod val="50000"/>
              </a:schemeClr>
            </a:glow>
          </a:effectLst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E8AEF2-AFFE-46C4-A2AE-ED666A5DC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11445"/>
            <a:ext cx="7772400" cy="1088756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Методы, с помощью которых реализуется адаптация детей-мигрантов в образовательном процессе:</a:t>
            </a:r>
            <a:endParaRPr lang="ru-RU" sz="20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5D4B05C-1DB3-4696-A0D1-AAA542BA5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949" y="1600201"/>
            <a:ext cx="8167607" cy="440539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 проектов 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 диалога;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 ролевых и дидактических игр;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 театрализации и инсценировки;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 эмпатии, понимания.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31247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1396</TotalTime>
  <Words>259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      Проблемы, с которыми сталкиваются педагоги в работе с детьми - ионофонами: </vt:lpstr>
      <vt:lpstr> Механизм взаимодействия семьи и образовательного учреждения, направленного на успешную адаптацию детей-мигрантов:</vt:lpstr>
      <vt:lpstr>Методы, с помощью которых реализуется адаптация детей-мигрантов в образовательном процессе: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Викторович</dc:creator>
  <cp:lastModifiedBy>Юлия</cp:lastModifiedBy>
  <cp:revision>336</cp:revision>
  <dcterms:created xsi:type="dcterms:W3CDTF">2019-06-22T14:33:26Z</dcterms:created>
  <dcterms:modified xsi:type="dcterms:W3CDTF">2021-12-05T17:25:01Z</dcterms:modified>
</cp:coreProperties>
</file>