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6" r:id="rId9"/>
    <p:sldId id="270" r:id="rId10"/>
    <p:sldId id="271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52;&#1091;&#1079;&#1099;&#1082;&#1072;%20&#1082;%20&#1087;&#1088;&#1077;&#1079;&#1077;&#1085;&#1090;&#1072;&#1094;&#1080;&#1080;/&#1055;.%20&#1063;&#1072;&#1081;&#1082;&#1086;&#1074;&#1089;&#1082;&#1080;&#1081;%20&#8212;%20&#1057;&#1080;&#1084;&#1092;&#1086;&#1085;&#1080;&#1103;%20&#8470;4%20&#1092;&#1072;%20&#1084;&#1080;&#1085;&#1086;&#1088;,%20&#1095;.%20IV.%20&#1057;&#1080;&#1084;&#1092;&#1086;&#1085;&#1080;&#1095;&#1077;&#1089;&#1082;&#1080;&#1081;%20&#1086;&#1088;&#1082;&#1077;&#1089;&#1090;&#1088;%20&#1052;&#1072;&#1088;&#1080;&#1080;&#1085;&#1089;&#1082;&#1086;&#1075;&#1086;%20&#1090;&#1077;&#1072;&#1090;&#1088;&#1072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2;&#1091;&#1079;&#1099;&#1082;&#1072;%20&#1082;%20&#1087;&#1088;&#1077;&#1079;&#1077;&#1085;&#1090;&#1072;&#1094;&#1080;&#1080;/&#1041;&#1072;&#1093;%20&#1060;&#1091;&#1075;&#1072;%20&#1083;&#1103;%20&#1084;&#1080;&#1085;&#1086;&#1088;.mp4" TargetMode="External"/><Relationship Id="rId2" Type="http://schemas.openxmlformats.org/officeDocument/2006/relationships/hyperlink" Target="&#1052;&#1091;&#1079;&#1099;&#1082;&#1072;%20&#1082;%20&#1087;&#1088;&#1077;&#1079;&#1077;&#1085;&#1090;&#1072;&#1094;&#1080;&#1080;/&#1055;.&#1063;&#1072;&#1081;&#1082;&#1086;&#1074;&#1089;&#1082;&#1080;&#1081;%20&#1074;&#1089;&#1090;&#1091;&#1087;&#1083;&#1077;&#1085;&#1080;&#1077;%20&#1082;%20&#1086;&#1087;&#1077;&#1088;&#1077;%20'&#1045;&#1074;&#1075;&#1077;&#1085;&#1080;&#1081;%20O&#1085;&#1077;&#1075;&#1080;&#1085;'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Музыкальная драматургия – развитие музыки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Music Haii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858180" cy="3643338"/>
          </a:xfrm>
        </p:spPr>
        <p:txBody>
          <a:bodyPr>
            <a:noAutofit/>
          </a:bodyPr>
          <a:lstStyle/>
          <a:p>
            <a:pPr indent="457200" algn="ctr"/>
            <a:r>
              <a:rPr lang="ru-RU" sz="2400" dirty="0" smtClean="0"/>
              <a:t>Форма </a:t>
            </a:r>
            <a:r>
              <a:rPr lang="ru-RU" sz="2400" dirty="0" smtClean="0">
                <a:solidFill>
                  <a:srgbClr val="FF0000"/>
                </a:solidFill>
              </a:rPr>
              <a:t>Сонатное аллегро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действенна </a:t>
            </a:r>
            <a:r>
              <a:rPr lang="ru-RU" sz="2400" dirty="0" smtClean="0"/>
              <a:t>и динамична.</a:t>
            </a:r>
            <a:br>
              <a:rPr lang="ru-RU" sz="2400" dirty="0" smtClean="0"/>
            </a:br>
            <a:r>
              <a:rPr lang="ru-RU" sz="2400" dirty="0" smtClean="0"/>
              <a:t>она создает широкие возможности для реалистического отображения явлений объективной действительности </a:t>
            </a:r>
            <a:r>
              <a:rPr lang="ru-RU" sz="2400" dirty="0" smtClean="0"/>
              <a:t> и </a:t>
            </a:r>
            <a:br>
              <a:rPr lang="ru-RU" sz="2400" dirty="0" smtClean="0"/>
            </a:br>
            <a:r>
              <a:rPr lang="ru-RU" sz="2400" dirty="0" smtClean="0"/>
              <a:t>душевной </a:t>
            </a:r>
            <a:r>
              <a:rPr lang="ru-RU" sz="2400" dirty="0" smtClean="0"/>
              <a:t>жизни человека в </a:t>
            </a:r>
            <a:br>
              <a:rPr lang="ru-RU" sz="2400" dirty="0" smtClean="0"/>
            </a:br>
            <a:r>
              <a:rPr lang="ru-RU" sz="2400" dirty="0" smtClean="0"/>
              <a:t>их внутренней противоречивости </a:t>
            </a:r>
            <a:br>
              <a:rPr lang="ru-RU" sz="2400" dirty="0" smtClean="0"/>
            </a:br>
            <a:r>
              <a:rPr lang="ru-RU" sz="2400" dirty="0" smtClean="0"/>
              <a:t>и непрекращающемся развитии. </a:t>
            </a:r>
            <a:br>
              <a:rPr lang="ru-RU" sz="2400" dirty="0" smtClean="0"/>
            </a:br>
            <a:r>
              <a:rPr lang="ru-RU" sz="2400" dirty="0" smtClean="0"/>
              <a:t>Форма </a:t>
            </a:r>
            <a:r>
              <a:rPr lang="ru-RU" sz="2400" dirty="0" smtClean="0">
                <a:solidFill>
                  <a:srgbClr val="FF0000"/>
                </a:solidFill>
              </a:rPr>
              <a:t>Сонатное аллегро </a:t>
            </a:r>
            <a:r>
              <a:rPr lang="ru-RU" sz="2400" dirty="0" smtClean="0"/>
              <a:t>сложилась к середине </a:t>
            </a:r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века</a:t>
            </a:r>
            <a:endParaRPr lang="ru-RU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Olga\Desktop\ee3c2f25270291af6126228759b1a7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187" y="4071942"/>
            <a:ext cx="793669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571612"/>
            <a:ext cx="4000528" cy="30003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Йозеф Гайдн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Соната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минор</a:t>
            </a:r>
            <a:endParaRPr lang="ru-RU" dirty="0"/>
          </a:p>
        </p:txBody>
      </p:sp>
      <p:pic>
        <p:nvPicPr>
          <p:cNvPr id="2050" name="Picture 2" descr="https://i.scdn.co/image/e9a9521ffd11cf06717c699acc48c32ec6ac7d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577891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84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7772400" cy="6019800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3200" dirty="0" smtClean="0"/>
              <a:t>                    Термин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200" b="1" dirty="0" smtClean="0"/>
              <a:t>МУЗЫКАЛЬНАЯ ДРАМАТУРГИЯ</a:t>
            </a:r>
            <a:r>
              <a:rPr lang="ru-RU" sz="3200" dirty="0" smtClean="0"/>
              <a:t> связан с раскрытием музыкальных образов, его используют для характеристики вокальной и инструментально – симфонической музыки </a:t>
            </a:r>
          </a:p>
          <a:p>
            <a:pPr marL="0" algn="just">
              <a:spcBef>
                <a:spcPts val="0"/>
              </a:spcBef>
            </a:pPr>
            <a:r>
              <a:rPr lang="ru-RU" sz="3200" dirty="0" smtClean="0"/>
              <a:t> О </a:t>
            </a:r>
            <a:r>
              <a:rPr lang="ru-RU" sz="3200" b="1" i="1" dirty="0" smtClean="0"/>
              <a:t>музыкальной драматургии </a:t>
            </a:r>
            <a:r>
              <a:rPr lang="ru-RU" sz="3200" dirty="0" smtClean="0"/>
              <a:t>говорят применительно к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200" dirty="0" smtClean="0"/>
              <a:t> музыкально-сценическим, театральным произведениям: </a:t>
            </a:r>
          </a:p>
          <a:p>
            <a:pPr marL="0" algn="just">
              <a:spcBef>
                <a:spcPts val="0"/>
              </a:spcBef>
            </a:pPr>
            <a:r>
              <a:rPr lang="ru-RU" sz="3200" b="1" u="sng" dirty="0" smtClean="0"/>
              <a:t>опере, балету, оратории</a:t>
            </a:r>
            <a:r>
              <a:rPr lang="ru-RU" sz="3200" b="1" dirty="0" smtClean="0"/>
              <a:t> </a:t>
            </a:r>
            <a:r>
              <a:rPr lang="ru-RU" sz="3200" dirty="0" smtClean="0"/>
              <a:t>и т.д.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786742" cy="15716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Главное в музыке, </a:t>
            </a:r>
            <a:r>
              <a:rPr lang="ru-RU" sz="2000" dirty="0" smtClean="0">
                <a:solidFill>
                  <a:srgbClr val="FF0000"/>
                </a:solidFill>
              </a:rPr>
              <a:t>как и в жизни</a:t>
            </a:r>
            <a:r>
              <a:rPr lang="ru-RU" sz="2000" dirty="0"/>
              <a:t>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7858180" cy="4572032"/>
          </a:xfrm>
        </p:spPr>
        <p:txBody>
          <a:bodyPr>
            <a:normAutofit fontScale="77500" lnSpcReduction="20000"/>
          </a:bodyPr>
          <a:lstStyle/>
          <a:p>
            <a:pPr marL="0" algn="just">
              <a:spcBef>
                <a:spcPts val="0"/>
              </a:spcBef>
            </a:pPr>
            <a:r>
              <a:rPr lang="ru-RU" sz="3600" dirty="0" smtClean="0"/>
              <a:t>    </a:t>
            </a:r>
            <a:r>
              <a:rPr lang="ru-RU" sz="4000" dirty="0" smtClean="0"/>
              <a:t>Подобно тому, как год от года </a:t>
            </a:r>
            <a:r>
              <a:rPr lang="ru-RU" sz="4000" b="1" dirty="0" smtClean="0"/>
              <a:t>меняется</a:t>
            </a:r>
            <a:r>
              <a:rPr lang="ru-RU" sz="4000" dirty="0" smtClean="0"/>
              <a:t> внутренний мио человека, так же </a:t>
            </a:r>
            <a:r>
              <a:rPr lang="ru-RU" sz="4000" b="1" dirty="0" smtClean="0"/>
              <a:t>меняются</a:t>
            </a:r>
            <a:r>
              <a:rPr lang="ru-RU" sz="4000" dirty="0" smtClean="0"/>
              <a:t> внутри одного произведения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4000" b="1" i="1" dirty="0" smtClean="0"/>
              <a:t>   музыкальные интонации, темы, мелодии</a:t>
            </a:r>
            <a:endParaRPr lang="ru-RU" sz="4000" dirty="0" smtClean="0"/>
          </a:p>
          <a:p>
            <a:pPr marL="0" algn="just">
              <a:spcBef>
                <a:spcPts val="0"/>
              </a:spcBef>
            </a:pPr>
            <a:r>
              <a:rPr lang="ru-RU" sz="4000" dirty="0" smtClean="0"/>
              <a:t>   Эти </a:t>
            </a:r>
            <a:r>
              <a:rPr lang="ru-RU" sz="4000" dirty="0"/>
              <a:t>изменения отражаются </a:t>
            </a:r>
            <a:endParaRPr lang="ru-RU" sz="40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ru-RU" sz="4000" dirty="0" smtClean="0"/>
              <a:t>    в </a:t>
            </a:r>
            <a:r>
              <a:rPr lang="ru-RU" sz="4000" b="1" dirty="0"/>
              <a:t>форме</a:t>
            </a:r>
            <a:r>
              <a:rPr lang="ru-RU" sz="4000" dirty="0"/>
              <a:t> музыкального произведения, </a:t>
            </a:r>
            <a:endParaRPr lang="ru-RU" sz="40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ru-RU" sz="4000" b="1" dirty="0" smtClean="0"/>
              <a:t>    способах </a:t>
            </a:r>
            <a:r>
              <a:rPr lang="ru-RU" sz="4000" b="1" dirty="0"/>
              <a:t>развития</a:t>
            </a:r>
            <a:r>
              <a:rPr lang="ru-RU" sz="4000" dirty="0"/>
              <a:t> музыкального </a:t>
            </a:r>
            <a:r>
              <a:rPr lang="ru-RU" sz="4000" dirty="0" smtClean="0"/>
              <a:t>  материала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7010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Способы развития музыки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7858180" cy="535785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800" dirty="0" smtClean="0"/>
              <a:t>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</a:t>
            </a:r>
            <a:r>
              <a:rPr lang="ru-RU" sz="2800" dirty="0" smtClean="0"/>
              <a:t> (повтор) –</a:t>
            </a:r>
            <a:r>
              <a:rPr lang="en-US" sz="2800" dirty="0" smtClean="0"/>
              <a:t> </a:t>
            </a:r>
            <a:r>
              <a:rPr lang="ru-RU" sz="2800" dirty="0" smtClean="0"/>
              <a:t>развитие образного строя произведения</a:t>
            </a:r>
            <a:r>
              <a:rPr lang="ru-RU" sz="2800" dirty="0"/>
              <a:t>, </a:t>
            </a:r>
            <a:r>
              <a:rPr lang="ru-RU" sz="2800" dirty="0" smtClean="0"/>
              <a:t>повторение </a:t>
            </a:r>
            <a:r>
              <a:rPr lang="ru-RU" sz="2800" dirty="0"/>
              <a:t>одинаковых звуков или их сочетаний в известной </a:t>
            </a:r>
            <a:r>
              <a:rPr lang="ru-RU" sz="2800" dirty="0" smtClean="0"/>
              <a:t>последовательности 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en-US" sz="2800" dirty="0" smtClean="0"/>
              <a:t>(</a:t>
            </a:r>
            <a:r>
              <a:rPr lang="ru-RU" sz="2800" b="1" i="1" dirty="0" smtClean="0"/>
              <a:t>трехчастная </a:t>
            </a:r>
            <a:r>
              <a:rPr lang="ru-RU" sz="2800" b="1" i="1" dirty="0"/>
              <a:t>форма </a:t>
            </a:r>
            <a:r>
              <a:rPr lang="en-US" sz="2800" b="1" i="1" dirty="0" smtClean="0"/>
              <a:t>- </a:t>
            </a:r>
            <a:r>
              <a:rPr lang="ru-RU" sz="2800" b="1" i="1" dirty="0" smtClean="0"/>
              <a:t>АВА, </a:t>
            </a:r>
            <a:r>
              <a:rPr lang="ru-RU" sz="2800" b="1" i="1" dirty="0"/>
              <a:t>форма </a:t>
            </a:r>
            <a:r>
              <a:rPr lang="ru-RU" sz="2800" b="1" i="1" dirty="0" smtClean="0"/>
              <a:t>рондо - АВАСАДА, </a:t>
            </a:r>
            <a:r>
              <a:rPr lang="ru-RU" sz="2800" b="1" i="1" dirty="0"/>
              <a:t>куплетная </a:t>
            </a:r>
            <a:r>
              <a:rPr lang="ru-RU" sz="2800" b="1" i="1" dirty="0" smtClean="0"/>
              <a:t>форма в песне</a:t>
            </a:r>
            <a:r>
              <a:rPr lang="ru-RU" sz="2800" dirty="0" smtClean="0"/>
              <a:t>)</a:t>
            </a:r>
          </a:p>
          <a:p>
            <a:pPr marL="0" algn="just">
              <a:spcBef>
                <a:spcPts val="0"/>
              </a:spcBef>
            </a:pPr>
            <a:r>
              <a:rPr lang="ru-RU" sz="2800" dirty="0" smtClean="0"/>
              <a:t>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Контраст</a:t>
            </a:r>
            <a:r>
              <a:rPr lang="ru-RU" sz="2800" dirty="0" smtClean="0"/>
              <a:t> – сопоставление </a:t>
            </a:r>
            <a:r>
              <a:rPr lang="ru-RU" sz="2800" dirty="0"/>
              <a:t>в музыке двух разнохарактерных приемов. </a:t>
            </a:r>
            <a:endParaRPr lang="ru-RU" sz="28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ru-RU" sz="2800" dirty="0" smtClean="0"/>
              <a:t>      Контрасты </a:t>
            </a:r>
            <a:r>
              <a:rPr lang="ru-RU" sz="2800" dirty="0"/>
              <a:t>встречаются всюду: в </a:t>
            </a:r>
            <a:r>
              <a:rPr lang="ru-RU" sz="2800" i="1" dirty="0"/>
              <a:t>гармонии, мелодии, ритме, </a:t>
            </a:r>
            <a:r>
              <a:rPr lang="ru-RU" sz="2800" i="1" dirty="0" smtClean="0"/>
              <a:t>темпе, </a:t>
            </a:r>
            <a:r>
              <a:rPr lang="ru-RU" sz="2800" i="1" dirty="0"/>
              <a:t>оркестровке, </a:t>
            </a:r>
            <a:r>
              <a:rPr lang="ru-RU" sz="2800" i="1" dirty="0" smtClean="0"/>
              <a:t>динамике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7848600" cy="62484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sz="3600" b="1" dirty="0"/>
              <a:t>Варьирование </a:t>
            </a:r>
            <a:r>
              <a:rPr lang="ru-RU" sz="3600" dirty="0"/>
              <a:t>– повторение с изменением главной музыкальной темы, древнейший способ развития музыки, встречается в народных песенно-танцевальных жанрах, основанных на импровизации. </a:t>
            </a:r>
          </a:p>
          <a:p>
            <a:pPr algn="just"/>
            <a:r>
              <a:rPr lang="ru-RU" sz="3600" dirty="0"/>
              <a:t>     Широко применяется в симфонической, оперной, камерной инструментальной музыке.</a:t>
            </a:r>
          </a:p>
        </p:txBody>
      </p:sp>
    </p:spTree>
    <p:extLst>
      <p:ext uri="{BB962C8B-B14F-4D97-AF65-F5344CB8AC3E}">
        <p14:creationId xmlns:p14="http://schemas.microsoft.com/office/powerpoint/2010/main" xmlns="" val="270172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5334036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П.и. Чайковский «Симфония» № 4 - финал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072462" cy="1057584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/>
              <a:t>Это пример </a:t>
            </a:r>
            <a:r>
              <a:rPr lang="ru-RU" sz="3200" b="1" dirty="0" smtClean="0">
                <a:solidFill>
                  <a:srgbClr val="00B050"/>
                </a:solidFill>
              </a:rPr>
              <a:t>вариационного</a:t>
            </a:r>
            <a:r>
              <a:rPr lang="ru-RU" sz="3200" dirty="0" smtClean="0"/>
              <a:t> развития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3643314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Ассоциируется с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праздничным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весельем,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гуляньем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Разработка</a:t>
            </a:r>
            <a:r>
              <a:rPr lang="ru-RU" dirty="0" smtClean="0"/>
              <a:t> музыкального материала – более значительные изменения, при которых вместо целой мелодии излагаются целые фразы, интонации.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Секвенция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(следование) - </a:t>
            </a:r>
            <a:r>
              <a:rPr lang="ru-RU" b="1" i="1" dirty="0" smtClean="0"/>
              <a:t>перемещение мотива</a:t>
            </a:r>
            <a:r>
              <a:rPr lang="ru-RU" dirty="0" smtClean="0"/>
              <a:t>, </a:t>
            </a:r>
            <a:r>
              <a:rPr lang="ru-RU" b="1" dirty="0" smtClean="0">
                <a:hlinkClick r:id="rId2" action="ppaction://hlinkfile"/>
              </a:rPr>
              <a:t>повторение</a:t>
            </a:r>
            <a:r>
              <a:rPr lang="ru-RU" dirty="0" smtClean="0"/>
              <a:t> последовательности звуков на разной высоте, в восходящем или нисходящем движении. Создает ощущение движения.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Имитация </a:t>
            </a:r>
            <a:r>
              <a:rPr lang="ru-RU" dirty="0" smtClean="0"/>
              <a:t>– (подражание) - </a:t>
            </a:r>
            <a:r>
              <a:rPr lang="ru-RU" b="1" i="1" dirty="0" smtClean="0"/>
              <a:t>повторение темы </a:t>
            </a:r>
            <a:r>
              <a:rPr lang="ru-RU" b="1" i="1" dirty="0" smtClean="0">
                <a:hlinkClick r:id="rId3" action="ppaction://hlinkfile"/>
              </a:rPr>
              <a:t>или</a:t>
            </a:r>
            <a:r>
              <a:rPr lang="ru-RU" b="1" i="1" dirty="0" smtClean="0"/>
              <a:t> мотива в другом голосе </a:t>
            </a:r>
            <a:r>
              <a:rPr lang="ru-RU" dirty="0" smtClean="0"/>
              <a:t>музыкального произведения.</a:t>
            </a:r>
          </a:p>
          <a:p>
            <a:pPr algn="just">
              <a:buNone/>
            </a:pPr>
            <a:r>
              <a:rPr lang="ru-RU" sz="2800" dirty="0" smtClean="0"/>
              <a:t>Благодаря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имитации</a:t>
            </a:r>
            <a:r>
              <a:rPr lang="ru-RU" sz="2800" dirty="0" smtClean="0"/>
              <a:t> подчеркивается общность настроения, создается видимость диалога, «дружеской беседы»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94" y="2143116"/>
            <a:ext cx="3071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Иоганн Себастьян Бах Фуга ля минор</a:t>
            </a: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имитации 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s://fb.ru/misc/i/gallery/92182/2732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5105684" cy="5887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30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390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Сонатное аллегро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480"/>
            <a:ext cx="77153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/>
              <a:t>Это форма, в которой пишутся первые части сонаты и симфонии,  выдержанные в быстром (</a:t>
            </a:r>
            <a:r>
              <a:rPr lang="ru-RU" sz="2400" b="1" dirty="0" err="1" smtClean="0"/>
              <a:t>allegro</a:t>
            </a:r>
            <a:r>
              <a:rPr lang="ru-RU" sz="2400" b="1" dirty="0" smtClean="0"/>
              <a:t>) темпе. </a:t>
            </a:r>
          </a:p>
          <a:p>
            <a:pPr indent="457200" algn="just"/>
            <a:r>
              <a:rPr lang="ru-RU" sz="2400" b="1" dirty="0" smtClean="0"/>
              <a:t>Она складывается из трех больших разделов: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экспозиции, разработки и репризы. </a:t>
            </a:r>
          </a:p>
          <a:p>
            <a:pPr indent="457200" algn="just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Экспозиция</a:t>
            </a:r>
            <a:r>
              <a:rPr lang="ru-RU" sz="2800" b="1" dirty="0" smtClean="0"/>
              <a:t> </a:t>
            </a:r>
            <a:r>
              <a:rPr lang="ru-RU" sz="2400" b="1" dirty="0" smtClean="0"/>
              <a:t>- изложение двух центральных, контрастирующих друг другу музыкальных образов, создаваемых в </a:t>
            </a:r>
            <a:r>
              <a:rPr lang="ru-RU" sz="2400" b="1" i="1" dirty="0" smtClean="0">
                <a:solidFill>
                  <a:srgbClr val="0070C0"/>
                </a:solidFill>
              </a:rPr>
              <a:t>главной</a:t>
            </a:r>
            <a:r>
              <a:rPr lang="ru-RU" sz="2400" b="1" dirty="0" smtClean="0"/>
              <a:t> и </a:t>
            </a:r>
            <a:r>
              <a:rPr lang="ru-RU" sz="2400" b="1" i="1" dirty="0" smtClean="0">
                <a:solidFill>
                  <a:srgbClr val="00B050"/>
                </a:solidFill>
              </a:rPr>
              <a:t>побочной</a:t>
            </a:r>
            <a:r>
              <a:rPr lang="ru-RU" sz="2400" b="1" dirty="0" smtClean="0"/>
              <a:t> партиях.</a:t>
            </a:r>
          </a:p>
          <a:p>
            <a:pPr indent="457200" algn="just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Разработка</a:t>
            </a:r>
            <a:r>
              <a:rPr lang="ru-RU" sz="2400" b="1" dirty="0" smtClean="0"/>
              <a:t> - развитие тем </a:t>
            </a:r>
            <a:r>
              <a:rPr lang="ru-RU" sz="2400" b="1" i="1" dirty="0" smtClean="0">
                <a:solidFill>
                  <a:srgbClr val="0070C0"/>
                </a:solidFill>
              </a:rPr>
              <a:t>главной</a:t>
            </a:r>
            <a:r>
              <a:rPr lang="ru-RU" sz="2400" b="1" dirty="0" smtClean="0"/>
              <a:t> и </a:t>
            </a:r>
            <a:r>
              <a:rPr lang="ru-RU" sz="2400" b="1" i="1" dirty="0" smtClean="0">
                <a:solidFill>
                  <a:srgbClr val="00B050"/>
                </a:solidFill>
              </a:rPr>
              <a:t>побочной</a:t>
            </a:r>
            <a:r>
              <a:rPr lang="ru-RU" sz="2400" b="1" dirty="0" smtClean="0"/>
              <a:t> партий, столкновение и борьба их образов. </a:t>
            </a:r>
          </a:p>
          <a:p>
            <a:pPr indent="457200" algn="just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Реприза</a:t>
            </a:r>
            <a:r>
              <a:rPr lang="ru-RU" sz="2800" b="1" dirty="0" smtClean="0"/>
              <a:t> </a:t>
            </a:r>
            <a:r>
              <a:rPr lang="ru-RU" sz="2400" b="1" dirty="0" smtClean="0"/>
              <a:t>- повторение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экспозиции</a:t>
            </a:r>
            <a:r>
              <a:rPr lang="ru-RU" sz="2400" b="1" dirty="0" smtClean="0"/>
              <a:t> с новым соотношением образов </a:t>
            </a:r>
            <a:r>
              <a:rPr lang="ru-RU" sz="2400" b="1" i="1" dirty="0" smtClean="0">
                <a:solidFill>
                  <a:srgbClr val="0070C0"/>
                </a:solidFill>
              </a:rPr>
              <a:t>главной</a:t>
            </a:r>
            <a:r>
              <a:rPr lang="ru-RU" sz="2400" b="1" dirty="0" smtClean="0"/>
              <a:t> и </a:t>
            </a:r>
            <a:r>
              <a:rPr lang="ru-RU" sz="2400" b="1" i="1" dirty="0" smtClean="0">
                <a:solidFill>
                  <a:srgbClr val="00B050"/>
                </a:solidFill>
              </a:rPr>
              <a:t>побочной</a:t>
            </a:r>
            <a:r>
              <a:rPr lang="ru-RU" sz="2400" b="1" dirty="0" smtClean="0"/>
              <a:t> партий, достигнутым в результате их борьбы в </a:t>
            </a:r>
            <a:r>
              <a:rPr lang="ru-RU" sz="2400" b="1" i="1" dirty="0" smtClean="0">
                <a:solidFill>
                  <a:srgbClr val="7030A0"/>
                </a:solidFill>
              </a:rPr>
              <a:t>разработке. 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</TotalTime>
  <Words>398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Музыкальная драматургия – развитие музыки</vt:lpstr>
      <vt:lpstr>Слайд 2</vt:lpstr>
      <vt:lpstr>Главное в музыке, как и в жизни Развитие </vt:lpstr>
      <vt:lpstr>Способы развития музыки</vt:lpstr>
      <vt:lpstr>Слайд 5</vt:lpstr>
      <vt:lpstr>П.и. Чайковский «Симфония» № 4 - финал</vt:lpstr>
      <vt:lpstr>Слайд 7</vt:lpstr>
      <vt:lpstr>Слайд 8</vt:lpstr>
      <vt:lpstr>Сонатное аллегро </vt:lpstr>
      <vt:lpstr>Форма Сонатное аллегро  действенна и динамична. она создает широкие возможности для реалистического отображения явлений объективной действительности  и  душевной жизни человека в  их внутренней противоречивости  и непрекращающемся развитии.  Форма Сонатное аллегро сложилась к середине XVIII века</vt:lpstr>
      <vt:lpstr>Йозеф Гайдн  Соната  ми минор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драматургия – развитие музыки</dc:title>
  <dc:creator>Fizik</dc:creator>
  <cp:lastModifiedBy>Olga</cp:lastModifiedBy>
  <cp:revision>37</cp:revision>
  <dcterms:created xsi:type="dcterms:W3CDTF">2006-08-16T00:00:00Z</dcterms:created>
  <dcterms:modified xsi:type="dcterms:W3CDTF">2020-04-10T07:23:13Z</dcterms:modified>
</cp:coreProperties>
</file>