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1" r:id="rId8"/>
    <p:sldId id="262" r:id="rId9"/>
    <p:sldId id="264" r:id="rId1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ый треугольник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grpSp>
        <p:nvGrpSpPr>
          <p:cNvPr id="5" name="Группа 15"/>
          <p:cNvGrpSpPr>
            <a:grpSpLocks/>
          </p:cNvGrpSpPr>
          <p:nvPr/>
        </p:nvGrpSpPr>
        <p:grpSpPr bwMode="auto">
          <a:xfrm>
            <a:off x="-3175" y="4953000"/>
            <a:ext cx="9147175" cy="1911350"/>
            <a:chOff x="-3765" y="4832896"/>
            <a:chExt cx="9147765" cy="2032192"/>
          </a:xfrm>
        </p:grpSpPr>
        <p:sp>
          <p:nvSpPr>
            <p:cNvPr id="6" name="Полилиния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7" name="Полилиния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8" name="Полилиния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0" name="Прямая соединительная линия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Заголовок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ru-RU" smtClean="0"/>
              <a:t>Образец заголовка</a:t>
            </a:r>
            <a:endParaRPr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11" name="Дата 29"/>
          <p:cNvSpPr>
            <a:spLocks noGrp="1"/>
          </p:cNvSpPr>
          <p:nvPr>
            <p:ph type="dt" sz="half" idx="10"/>
          </p:nvPr>
        </p:nvSpPr>
        <p:spPr/>
        <p:txBody>
          <a:bodyPr/>
          <a:lstStyle>
            <a:lvl1pPr>
              <a:defRPr>
                <a:solidFill>
                  <a:srgbClr val="FFFFFF"/>
                </a:solidFill>
              </a:defRPr>
            </a:lvl1pPr>
            <a:extLst/>
          </a:lstStyle>
          <a:p>
            <a:pPr>
              <a:defRPr/>
            </a:pPr>
            <a:fld id="{957DA0DB-F572-4CFB-9689-443F4645A61A}" type="datetimeFigureOut">
              <a:rPr lang="ru-RU"/>
              <a:pPr>
                <a:defRPr/>
              </a:pPr>
              <a:t>29.04.2016</a:t>
            </a:fld>
            <a:endParaRPr lang="ru-RU" dirty="0"/>
          </a:p>
        </p:txBody>
      </p:sp>
      <p:sp>
        <p:nvSpPr>
          <p:cNvPr id="12"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pPr>
              <a:defRPr/>
            </a:pPr>
            <a:endParaRPr lang="ru-RU"/>
          </a:p>
        </p:txBody>
      </p:sp>
      <p:sp>
        <p:nvSpPr>
          <p:cNvPr id="13" name="Номер слайда 26"/>
          <p:cNvSpPr>
            <a:spLocks noGrp="1"/>
          </p:cNvSpPr>
          <p:nvPr>
            <p:ph type="sldNum" sz="quarter" idx="12"/>
          </p:nvPr>
        </p:nvSpPr>
        <p:spPr/>
        <p:txBody>
          <a:bodyPr/>
          <a:lstStyle>
            <a:lvl1pPr>
              <a:defRPr>
                <a:solidFill>
                  <a:srgbClr val="FFFFFF"/>
                </a:solidFill>
              </a:defRPr>
            </a:lvl1pPr>
            <a:extLst/>
          </a:lstStyle>
          <a:p>
            <a:pPr>
              <a:defRPr/>
            </a:pPr>
            <a:fld id="{10C958C4-4EAC-4332-A946-5503EE9162D7}" type="slidenum">
              <a:rPr lang="ru-RU"/>
              <a:pPr>
                <a:defRPr/>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3B409310-2391-45C5-98B7-7796C676C16A}" type="datetimeFigureOut">
              <a:rPr lang="ru-RU"/>
              <a:pPr>
                <a:defRPr/>
              </a:pPr>
              <a:t>29.04.2016</a:t>
            </a:fld>
            <a:endParaRPr lang="ru-RU" dirty="0"/>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ECDE101F-49D2-481C-BDB6-522AAFF5DD1B}" type="slidenum">
              <a:rPr lang="ru-RU"/>
              <a:pPr>
                <a:defRPr/>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16F1DB66-30E0-479D-834E-C68208277C18}" type="datetimeFigureOut">
              <a:rPr lang="ru-RU"/>
              <a:pPr>
                <a:defRPr/>
              </a:pPr>
              <a:t>29.04.2016</a:t>
            </a:fld>
            <a:endParaRPr lang="ru-RU" dirty="0"/>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ECC6EC51-F9EB-4222-AEA3-7898B699709B}" type="slidenum">
              <a:rPr lang="ru-RU"/>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Заголовок 6"/>
          <p:cNvSpPr>
            <a:spLocks noGrp="1"/>
          </p:cNvSpPr>
          <p:nvPr>
            <p:ph type="title"/>
          </p:nvPr>
        </p:nvSpPr>
        <p:spPr/>
        <p:txBody>
          <a:bodyPr rtlCol="0"/>
          <a:lstStyle>
            <a:extLst/>
          </a:lstStyle>
          <a:p>
            <a:r>
              <a:rPr lang="ru-RU" smtClean="0"/>
              <a:t>Образец заголовка</a:t>
            </a:r>
            <a:endParaRPr lang="en-US"/>
          </a:p>
        </p:txBody>
      </p:sp>
      <p:sp>
        <p:nvSpPr>
          <p:cNvPr id="4" name="Дата 9"/>
          <p:cNvSpPr>
            <a:spLocks noGrp="1"/>
          </p:cNvSpPr>
          <p:nvPr>
            <p:ph type="dt" sz="half" idx="10"/>
          </p:nvPr>
        </p:nvSpPr>
        <p:spPr/>
        <p:txBody>
          <a:bodyPr/>
          <a:lstStyle>
            <a:lvl1pPr>
              <a:defRPr/>
            </a:lvl1pPr>
          </a:lstStyle>
          <a:p>
            <a:pPr>
              <a:defRPr/>
            </a:pPr>
            <a:fld id="{CE0DA3AE-C0D7-4E32-AC1C-9CC35F25252A}" type="datetimeFigureOut">
              <a:rPr lang="ru-RU"/>
              <a:pPr>
                <a:defRPr/>
              </a:pPr>
              <a:t>29.04.2016</a:t>
            </a:fld>
            <a:endParaRPr lang="ru-RU" dirty="0"/>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26047515-0382-4EE1-9FA3-93BF698810AE}" type="slidenum">
              <a:rPr lang="ru-RU"/>
              <a:pPr>
                <a:defRPr/>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Нашивка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5" name="Нашивка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2" name="Заголовок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ru-RU" smtClean="0"/>
              <a:t>Образец заголовка</a:t>
            </a:r>
            <a:endParaRPr lang="en-US"/>
          </a:p>
        </p:txBody>
      </p:sp>
      <p:sp>
        <p:nvSpPr>
          <p:cNvPr id="3" name="Текст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6" name="Дата 3"/>
          <p:cNvSpPr>
            <a:spLocks noGrp="1"/>
          </p:cNvSpPr>
          <p:nvPr>
            <p:ph type="dt" sz="half" idx="10"/>
          </p:nvPr>
        </p:nvSpPr>
        <p:spPr/>
        <p:txBody>
          <a:bodyPr/>
          <a:lstStyle>
            <a:lvl1pPr>
              <a:defRPr/>
            </a:lvl1pPr>
            <a:extLst/>
          </a:lstStyle>
          <a:p>
            <a:pPr>
              <a:defRPr/>
            </a:pPr>
            <a:fld id="{132B1FDA-0599-4CA5-A69B-330B95010403}" type="datetimeFigureOut">
              <a:rPr lang="ru-RU"/>
              <a:pPr>
                <a:defRPr/>
              </a:pPr>
              <a:t>29.04.2016</a:t>
            </a:fld>
            <a:endParaRPr lang="ru-RU" dirty="0"/>
          </a:p>
        </p:txBody>
      </p:sp>
      <p:sp>
        <p:nvSpPr>
          <p:cNvPr id="7" name="Нижний колонтитул 4"/>
          <p:cNvSpPr>
            <a:spLocks noGrp="1"/>
          </p:cNvSpPr>
          <p:nvPr>
            <p:ph type="ftr" sz="quarter" idx="11"/>
          </p:nvPr>
        </p:nvSpPr>
        <p:spPr/>
        <p:txBody>
          <a:bodyPr/>
          <a:lstStyle>
            <a:lvl1pPr>
              <a:defRPr/>
            </a:lvl1pPr>
            <a:extLst/>
          </a:lstStyle>
          <a:p>
            <a:pPr>
              <a:defRPr/>
            </a:pPr>
            <a:endParaRPr lang="ru-RU"/>
          </a:p>
        </p:txBody>
      </p:sp>
      <p:sp>
        <p:nvSpPr>
          <p:cNvPr id="8" name="Номер слайда 5"/>
          <p:cNvSpPr>
            <a:spLocks noGrp="1"/>
          </p:cNvSpPr>
          <p:nvPr>
            <p:ph type="sldNum" sz="quarter" idx="12"/>
          </p:nvPr>
        </p:nvSpPr>
        <p:spPr/>
        <p:txBody>
          <a:bodyPr/>
          <a:lstStyle>
            <a:lvl1pPr>
              <a:defRPr/>
            </a:lvl1pPr>
            <a:extLst/>
          </a:lstStyle>
          <a:p>
            <a:pPr>
              <a:defRPr/>
            </a:pPr>
            <a:fld id="{657384AF-F1D2-44D2-A480-52297F51EFE4}" type="slidenum">
              <a:rPr lang="ru-RU"/>
              <a:pPr>
                <a:defRPr/>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8" name="Заголовок 7"/>
          <p:cNvSpPr>
            <a:spLocks noGrp="1"/>
          </p:cNvSpPr>
          <p:nvPr>
            <p:ph type="title"/>
          </p:nvPr>
        </p:nvSpPr>
        <p:spPr/>
        <p:txBody>
          <a:bodyPr rtlCol="0"/>
          <a:lstStyle>
            <a:extLst/>
          </a:lstStyle>
          <a:p>
            <a:r>
              <a:rPr lang="ru-RU" smtClean="0"/>
              <a:t>Образец заголовка</a:t>
            </a:r>
            <a:endParaRPr lang="en-US"/>
          </a:p>
        </p:txBody>
      </p:sp>
      <p:sp>
        <p:nvSpPr>
          <p:cNvPr id="5" name="Дата 4"/>
          <p:cNvSpPr>
            <a:spLocks noGrp="1"/>
          </p:cNvSpPr>
          <p:nvPr>
            <p:ph type="dt" sz="half" idx="10"/>
          </p:nvPr>
        </p:nvSpPr>
        <p:spPr/>
        <p:txBody>
          <a:bodyPr/>
          <a:lstStyle>
            <a:lvl1pPr>
              <a:defRPr/>
            </a:lvl1pPr>
            <a:extLst/>
          </a:lstStyle>
          <a:p>
            <a:pPr>
              <a:defRPr/>
            </a:pPr>
            <a:fld id="{EAFCA1A1-5686-4C96-BC9D-C6B68128271E}" type="datetimeFigureOut">
              <a:rPr lang="ru-RU"/>
              <a:pPr>
                <a:defRPr/>
              </a:pPr>
              <a:t>29.04.2016</a:t>
            </a:fld>
            <a:endParaRPr lang="ru-RU" dirty="0"/>
          </a:p>
        </p:txBody>
      </p:sp>
      <p:sp>
        <p:nvSpPr>
          <p:cNvPr id="6" name="Нижний колонтитул 5"/>
          <p:cNvSpPr>
            <a:spLocks noGrp="1"/>
          </p:cNvSpPr>
          <p:nvPr>
            <p:ph type="ftr" sz="quarter" idx="11"/>
          </p:nvPr>
        </p:nvSpPr>
        <p:spPr/>
        <p:txBody>
          <a:bodyPr/>
          <a:lstStyle>
            <a:lvl1pPr>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lvl1pPr>
            <a:extLst/>
          </a:lstStyle>
          <a:p>
            <a:pPr>
              <a:defRPr/>
            </a:pPr>
            <a:fld id="{2C2BD5A4-A666-431E-9AE5-B7AD39044ACD}" type="slidenum">
              <a:rPr lang="ru-RU"/>
              <a:pPr>
                <a:defRPr/>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lstStyle>
            <a:lvl1pPr>
              <a:defRPr/>
            </a:lvl1pPr>
            <a:extLst/>
          </a:lstStyle>
          <a:p>
            <a:r>
              <a:rPr lang="ru-RU" smtClean="0"/>
              <a:t>Образец заголовка</a:t>
            </a:r>
            <a:endParaRPr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lvl1pPr>
              <a:defRPr/>
            </a:lvl1pPr>
            <a:extLst/>
          </a:lstStyle>
          <a:p>
            <a:pPr>
              <a:defRPr/>
            </a:pPr>
            <a:fld id="{E87F9E8F-AA50-4B7E-98DD-B3CCFB5E06BE}" type="datetimeFigureOut">
              <a:rPr lang="ru-RU"/>
              <a:pPr>
                <a:defRPr/>
              </a:pPr>
              <a:t>29.04.2016</a:t>
            </a:fld>
            <a:endParaRPr lang="ru-RU" dirty="0"/>
          </a:p>
        </p:txBody>
      </p:sp>
      <p:sp>
        <p:nvSpPr>
          <p:cNvPr id="8" name="Нижний колонтитул 7"/>
          <p:cNvSpPr>
            <a:spLocks noGrp="1"/>
          </p:cNvSpPr>
          <p:nvPr>
            <p:ph type="ftr" sz="quarter" idx="11"/>
          </p:nvPr>
        </p:nvSpPr>
        <p:spPr/>
        <p:txBody>
          <a:bodyPr/>
          <a:lstStyle>
            <a:lvl1pPr>
              <a:defRPr/>
            </a:lvl1pPr>
            <a:extLst/>
          </a:lstStyle>
          <a:p>
            <a:pPr>
              <a:defRPr/>
            </a:pPr>
            <a:endParaRPr lang="ru-RU"/>
          </a:p>
        </p:txBody>
      </p:sp>
      <p:sp>
        <p:nvSpPr>
          <p:cNvPr id="9" name="Номер слайда 8"/>
          <p:cNvSpPr>
            <a:spLocks noGrp="1"/>
          </p:cNvSpPr>
          <p:nvPr>
            <p:ph type="sldNum" sz="quarter" idx="12"/>
          </p:nvPr>
        </p:nvSpPr>
        <p:spPr/>
        <p:txBody>
          <a:bodyPr/>
          <a:lstStyle>
            <a:lvl1pPr>
              <a:defRPr/>
            </a:lvl1pPr>
            <a:extLst/>
          </a:lstStyle>
          <a:p>
            <a:pPr>
              <a:defRPr/>
            </a:pPr>
            <a:fld id="{E842D3A1-884A-45C6-8C69-A321D9C191E9}" type="slidenum">
              <a:rPr lang="ru-RU"/>
              <a:pPr>
                <a:defRPr/>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rtlCol="0"/>
          <a:lstStyle>
            <a:extLst/>
          </a:lstStyle>
          <a:p>
            <a:r>
              <a:rPr lang="ru-RU" smtClean="0"/>
              <a:t>Образец заголовка</a:t>
            </a:r>
            <a:endParaRPr lang="en-US"/>
          </a:p>
        </p:txBody>
      </p:sp>
      <p:sp>
        <p:nvSpPr>
          <p:cNvPr id="3" name="Дата 2"/>
          <p:cNvSpPr>
            <a:spLocks noGrp="1"/>
          </p:cNvSpPr>
          <p:nvPr>
            <p:ph type="dt" sz="half" idx="10"/>
          </p:nvPr>
        </p:nvSpPr>
        <p:spPr/>
        <p:txBody>
          <a:bodyPr/>
          <a:lstStyle>
            <a:lvl1pPr>
              <a:defRPr/>
            </a:lvl1pPr>
            <a:extLst/>
          </a:lstStyle>
          <a:p>
            <a:pPr>
              <a:defRPr/>
            </a:pPr>
            <a:fld id="{7F2A9830-6AFF-48D9-9D59-A5E40D753AEB}" type="datetimeFigureOut">
              <a:rPr lang="ru-RU"/>
              <a:pPr>
                <a:defRPr/>
              </a:pPr>
              <a:t>29.04.2016</a:t>
            </a:fld>
            <a:endParaRPr lang="ru-RU" dirty="0"/>
          </a:p>
        </p:txBody>
      </p:sp>
      <p:sp>
        <p:nvSpPr>
          <p:cNvPr id="4" name="Нижний колонтитул 3"/>
          <p:cNvSpPr>
            <a:spLocks noGrp="1"/>
          </p:cNvSpPr>
          <p:nvPr>
            <p:ph type="ftr" sz="quarter" idx="11"/>
          </p:nvPr>
        </p:nvSpPr>
        <p:spPr/>
        <p:txBody>
          <a:bodyPr/>
          <a:lstStyle>
            <a:lvl1pPr>
              <a:defRPr/>
            </a:lvl1pPr>
            <a:extLst/>
          </a:lstStyle>
          <a:p>
            <a:pPr>
              <a:defRPr/>
            </a:pPr>
            <a:endParaRPr lang="ru-RU"/>
          </a:p>
        </p:txBody>
      </p:sp>
      <p:sp>
        <p:nvSpPr>
          <p:cNvPr id="5" name="Номер слайда 4"/>
          <p:cNvSpPr>
            <a:spLocks noGrp="1"/>
          </p:cNvSpPr>
          <p:nvPr>
            <p:ph type="sldNum" sz="quarter" idx="12"/>
          </p:nvPr>
        </p:nvSpPr>
        <p:spPr/>
        <p:txBody>
          <a:bodyPr/>
          <a:lstStyle>
            <a:lvl1pPr>
              <a:defRPr/>
            </a:lvl1pPr>
            <a:extLst/>
          </a:lstStyle>
          <a:p>
            <a:pPr>
              <a:defRPr/>
            </a:pPr>
            <a:fld id="{D5241DF9-4266-47B3-84D1-ED040DEF34E5}" type="slidenum">
              <a:rPr lang="ru-RU"/>
              <a:pPr>
                <a:defRPr/>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fld id="{F0BEAC32-0687-4413-8484-2C8D13BA51B5}" type="datetimeFigureOut">
              <a:rPr lang="ru-RU"/>
              <a:pPr>
                <a:defRPr/>
              </a:pPr>
              <a:t>29.04.2016</a:t>
            </a:fld>
            <a:endParaRPr lang="ru-RU" dirty="0"/>
          </a:p>
        </p:txBody>
      </p:sp>
      <p:sp>
        <p:nvSpPr>
          <p:cNvPr id="3" name="Нижний колонтитул 21"/>
          <p:cNvSpPr>
            <a:spLocks noGrp="1"/>
          </p:cNvSpPr>
          <p:nvPr>
            <p:ph type="ftr" sz="quarter" idx="11"/>
          </p:nvPr>
        </p:nvSpPr>
        <p:spPr/>
        <p:txBody>
          <a:bodyPr/>
          <a:lstStyle>
            <a:lvl1pPr>
              <a:defRPr/>
            </a:lvl1pPr>
          </a:lstStyle>
          <a:p>
            <a:pPr>
              <a:defRPr/>
            </a:pPr>
            <a:endParaRPr lang="ru-RU"/>
          </a:p>
        </p:txBody>
      </p:sp>
      <p:sp>
        <p:nvSpPr>
          <p:cNvPr id="4" name="Номер слайда 17"/>
          <p:cNvSpPr>
            <a:spLocks noGrp="1"/>
          </p:cNvSpPr>
          <p:nvPr>
            <p:ph type="sldNum" sz="quarter" idx="12"/>
          </p:nvPr>
        </p:nvSpPr>
        <p:spPr/>
        <p:txBody>
          <a:bodyPr/>
          <a:lstStyle>
            <a:lvl1pPr>
              <a:defRPr/>
            </a:lvl1pPr>
          </a:lstStyle>
          <a:p>
            <a:pPr>
              <a:defRPr/>
            </a:pPr>
            <a:fld id="{7CA5C361-52D5-4F1C-BCEF-66088BE2CBCC}" type="slidenum">
              <a:rPr lang="ru-RU"/>
              <a:pPr>
                <a:defRPr/>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ru-RU" smtClean="0"/>
              <a:t>Образец заголовка</a:t>
            </a:r>
            <a:endParaRPr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lvl1pPr>
              <a:defRPr/>
            </a:lvl1pPr>
            <a:extLst/>
          </a:lstStyle>
          <a:p>
            <a:pPr>
              <a:defRPr/>
            </a:pPr>
            <a:fld id="{894D7F95-E074-4480-86DD-683B6B9C7A47}" type="datetimeFigureOut">
              <a:rPr lang="ru-RU"/>
              <a:pPr>
                <a:defRPr/>
              </a:pPr>
              <a:t>29.04.2016</a:t>
            </a:fld>
            <a:endParaRPr lang="ru-RU" dirty="0"/>
          </a:p>
        </p:txBody>
      </p:sp>
      <p:sp>
        <p:nvSpPr>
          <p:cNvPr id="6" name="Нижний колонтитул 5"/>
          <p:cNvSpPr>
            <a:spLocks noGrp="1"/>
          </p:cNvSpPr>
          <p:nvPr>
            <p:ph type="ftr" sz="quarter" idx="11"/>
          </p:nvPr>
        </p:nvSpPr>
        <p:spPr/>
        <p:txBody>
          <a:bodyPr/>
          <a:lstStyle>
            <a:lvl1pPr>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lvl1pPr>
            <a:extLst/>
          </a:lstStyle>
          <a:p>
            <a:pPr>
              <a:defRPr/>
            </a:pPr>
            <a:fld id="{804AC4E1-24D3-4880-9450-52BDE36239E8}" type="slidenum">
              <a:rPr lang="ru-RU"/>
              <a:pPr>
                <a:defRPr/>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 name="Полилиния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6" name="Полилиния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7" name="Прямоугольный треугольник 6"/>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8" name="Прямая соединительная линия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Нашивка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10" name="Нашивка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4" name="Текст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ru-RU" noProof="0" dirty="0" smtClean="0"/>
              <a:t>Вставка рисунка</a:t>
            </a:r>
            <a:endParaRPr lang="en-US" noProof="0" dirty="0"/>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ru-RU" smtClean="0"/>
              <a:t>Образец заголовка</a:t>
            </a:r>
            <a:endParaRPr lang="en-US"/>
          </a:p>
        </p:txBody>
      </p:sp>
      <p:sp>
        <p:nvSpPr>
          <p:cNvPr id="11" name="Дата 4"/>
          <p:cNvSpPr>
            <a:spLocks noGrp="1"/>
          </p:cNvSpPr>
          <p:nvPr>
            <p:ph type="dt" sz="half" idx="10"/>
          </p:nvPr>
        </p:nvSpPr>
        <p:spPr/>
        <p:txBody>
          <a:bodyPr/>
          <a:lstStyle>
            <a:lvl1pPr>
              <a:defRPr>
                <a:solidFill>
                  <a:schemeClr val="tx1"/>
                </a:solidFill>
              </a:defRPr>
            </a:lvl1pPr>
            <a:extLst/>
          </a:lstStyle>
          <a:p>
            <a:pPr>
              <a:defRPr/>
            </a:pPr>
            <a:fld id="{1DA015C4-36A4-4F0C-8749-707796CD9AAC}" type="datetimeFigureOut">
              <a:rPr lang="ru-RU"/>
              <a:pPr>
                <a:defRPr/>
              </a:pPr>
              <a:t>29.04.2016</a:t>
            </a:fld>
            <a:endParaRPr lang="ru-RU" dirty="0"/>
          </a:p>
        </p:txBody>
      </p:sp>
      <p:sp>
        <p:nvSpPr>
          <p:cNvPr id="12" name="Нижний колонтитул 5"/>
          <p:cNvSpPr>
            <a:spLocks noGrp="1"/>
          </p:cNvSpPr>
          <p:nvPr>
            <p:ph type="ftr" sz="quarter" idx="11"/>
          </p:nvPr>
        </p:nvSpPr>
        <p:spPr/>
        <p:txBody>
          <a:bodyPr/>
          <a:lstStyle>
            <a:lvl1pPr>
              <a:defRPr>
                <a:solidFill>
                  <a:schemeClr val="tx1"/>
                </a:solidFill>
              </a:defRPr>
            </a:lvl1pPr>
            <a:extLst/>
          </a:lstStyle>
          <a:p>
            <a:pPr>
              <a:defRPr/>
            </a:pPr>
            <a:endParaRPr lang="ru-RU"/>
          </a:p>
        </p:txBody>
      </p:sp>
      <p:sp>
        <p:nvSpPr>
          <p:cNvPr id="13" name="Номер слайда 6"/>
          <p:cNvSpPr>
            <a:spLocks noGrp="1"/>
          </p:cNvSpPr>
          <p:nvPr>
            <p:ph type="sldNum" sz="quarter" idx="12"/>
          </p:nvPr>
        </p:nvSpPr>
        <p:spPr/>
        <p:txBody>
          <a:bodyPr/>
          <a:lstStyle>
            <a:lvl1pPr>
              <a:defRPr>
                <a:solidFill>
                  <a:schemeClr val="tx1"/>
                </a:solidFill>
              </a:defRPr>
            </a:lvl1pPr>
            <a:extLst/>
          </a:lstStyle>
          <a:p>
            <a:pPr>
              <a:defRPr/>
            </a:pPr>
            <a:fld id="{C6EA846E-2863-4B8F-91E2-02E6B99A834E}" type="slidenum">
              <a:rPr lang="ru-RU"/>
              <a:pPr>
                <a:defRPr/>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Полилиния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12" name="Полилиния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ru-RU" smtClean="0"/>
              <a:t>Образец заголовка</a:t>
            </a:r>
            <a:endParaRPr lang="en-US"/>
          </a:p>
        </p:txBody>
      </p:sp>
      <p:sp>
        <p:nvSpPr>
          <p:cNvPr id="1033" name="Текст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 name="Дата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defRPr>
            </a:lvl1pPr>
            <a:extLst/>
          </a:lstStyle>
          <a:p>
            <a:pPr>
              <a:defRPr/>
            </a:pPr>
            <a:fld id="{9FF5D74B-7B04-4542-8093-BA2514D5E942}" type="datetimeFigureOut">
              <a:rPr lang="ru-RU"/>
              <a:pPr>
                <a:defRPr/>
              </a:pPr>
              <a:t>29.04.2016</a:t>
            </a:fld>
            <a:endParaRPr lang="ru-RU" dirty="0"/>
          </a:p>
        </p:txBody>
      </p:sp>
      <p:sp>
        <p:nvSpPr>
          <p:cNvPr id="22" name="Нижний колонтитул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ru-RU"/>
          </a:p>
        </p:txBody>
      </p:sp>
      <p:sp>
        <p:nvSpPr>
          <p:cNvPr id="18" name="Номер слайда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defRPr>
            </a:lvl1pPr>
            <a:extLst/>
          </a:lstStyle>
          <a:p>
            <a:pPr>
              <a:defRPr/>
            </a:pPr>
            <a:fld id="{5AEA24C4-3C68-4882-A125-052927440C6C}"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701" r:id="rId1"/>
    <p:sldLayoutId id="2147483697" r:id="rId2"/>
    <p:sldLayoutId id="2147483702" r:id="rId3"/>
    <p:sldLayoutId id="2147483703" r:id="rId4"/>
    <p:sldLayoutId id="2147483704" r:id="rId5"/>
    <p:sldLayoutId id="2147483705" r:id="rId6"/>
    <p:sldLayoutId id="2147483698" r:id="rId7"/>
    <p:sldLayoutId id="2147483706" r:id="rId8"/>
    <p:sldLayoutId id="2147483707" r:id="rId9"/>
    <p:sldLayoutId id="2147483699" r:id="rId10"/>
    <p:sldLayoutId id="2147483700"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gif"/><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764705"/>
            <a:ext cx="7772400" cy="2817658"/>
          </a:xfrm>
        </p:spPr>
        <p:txBody>
          <a:bodyPr>
            <a:noAutofit/>
          </a:bodyPr>
          <a:lstStyle/>
          <a:p>
            <a:pPr algn="l" eaLnBrk="1" fontAlgn="auto" hangingPunct="1">
              <a:spcAft>
                <a:spcPts val="0"/>
              </a:spcAft>
              <a:defRPr/>
            </a:pPr>
            <a:r>
              <a:rPr lang="ru-RU" sz="3200" i="1" dirty="0" smtClean="0">
                <a:solidFill>
                  <a:srgbClr val="002060"/>
                </a:solidFill>
              </a:rPr>
              <a:t>«</a:t>
            </a:r>
            <a:r>
              <a:rPr lang="ru-RU" sz="3200" dirty="0" smtClean="0">
                <a:solidFill>
                  <a:srgbClr val="002060"/>
                </a:solidFill>
              </a:rPr>
              <a:t>ПРИМЕНЕНИЕ ИКТ НА УРОКАХ ТЕХНОЛОГИИ – ФАКТОР ПОВЫШЕНИЯ АКТИВИЗАЦИИ ПОЗНАВАТЕЛЬНОЙ </a:t>
            </a:r>
            <a:r>
              <a:rPr lang="ru-RU" sz="3200" dirty="0" smtClean="0">
                <a:solidFill>
                  <a:srgbClr val="002060"/>
                </a:solidFill>
              </a:rPr>
              <a:t>ДЕЯТЕЛЬНОСТИ</a:t>
            </a:r>
            <a:r>
              <a:rPr lang="ru-RU" sz="3200" i="1" dirty="0" smtClean="0">
                <a:solidFill>
                  <a:srgbClr val="002060"/>
                </a:solidFill>
              </a:rPr>
              <a:t>»</a:t>
            </a:r>
            <a:endParaRPr lang="ru-RU" sz="3200" i="1" dirty="0">
              <a:solidFill>
                <a:srgbClr val="002060"/>
              </a:solidFill>
            </a:endParaRPr>
          </a:p>
        </p:txBody>
      </p:sp>
      <p:sp>
        <p:nvSpPr>
          <p:cNvPr id="9219" name="Подзаголовок 2"/>
          <p:cNvSpPr>
            <a:spLocks noGrp="1"/>
          </p:cNvSpPr>
          <p:nvPr>
            <p:ph type="subTitle" idx="1"/>
          </p:nvPr>
        </p:nvSpPr>
        <p:spPr>
          <a:xfrm>
            <a:off x="685800" y="3611563"/>
            <a:ext cx="7772400" cy="1200150"/>
          </a:xfrm>
        </p:spPr>
        <p:txBody>
          <a:bodyPr/>
          <a:lstStyle/>
          <a:p>
            <a:pPr marR="0" eaLnBrk="1" hangingPunct="1">
              <a:lnSpc>
                <a:spcPct val="80000"/>
              </a:lnSpc>
            </a:pPr>
            <a:r>
              <a:rPr lang="ru-RU" sz="1800" dirty="0" smtClean="0">
                <a:solidFill>
                  <a:srgbClr val="7030A0"/>
                </a:solidFill>
                <a:latin typeface="Monotype Corsiva" pitchFamily="66" charset="0"/>
              </a:rPr>
              <a:t>Учитель </a:t>
            </a:r>
            <a:r>
              <a:rPr lang="ru-RU" sz="1800" dirty="0" smtClean="0">
                <a:solidFill>
                  <a:srgbClr val="7030A0"/>
                </a:solidFill>
                <a:latin typeface="Monotype Corsiva" pitchFamily="66" charset="0"/>
              </a:rPr>
              <a:t>технологии</a:t>
            </a:r>
            <a:endParaRPr lang="ru-RU" sz="1800" dirty="0" smtClean="0">
              <a:solidFill>
                <a:srgbClr val="7030A0"/>
              </a:solidFill>
              <a:latin typeface="Monotype Corsiva" pitchFamily="66" charset="0"/>
            </a:endParaRPr>
          </a:p>
          <a:p>
            <a:pPr marR="0" eaLnBrk="1" hangingPunct="1">
              <a:lnSpc>
                <a:spcPct val="80000"/>
              </a:lnSpc>
            </a:pPr>
            <a:r>
              <a:rPr lang="ru-RU" sz="1800" dirty="0" smtClean="0">
                <a:solidFill>
                  <a:srgbClr val="7030A0"/>
                </a:solidFill>
                <a:latin typeface="Monotype Corsiva" pitchFamily="66" charset="0"/>
              </a:rPr>
              <a:t>МАОУ «СШ» Земля родная» </a:t>
            </a:r>
          </a:p>
          <a:p>
            <a:pPr marR="0" eaLnBrk="1" hangingPunct="1">
              <a:lnSpc>
                <a:spcPct val="80000"/>
              </a:lnSpc>
            </a:pPr>
            <a:r>
              <a:rPr lang="ru-RU" sz="1800" dirty="0" smtClean="0">
                <a:solidFill>
                  <a:srgbClr val="7030A0"/>
                </a:solidFill>
                <a:latin typeface="Monotype Corsiva" pitchFamily="66" charset="0"/>
              </a:rPr>
              <a:t>г.Новый Уренгой  </a:t>
            </a:r>
            <a:endParaRPr lang="ru-RU" sz="1800" dirty="0" smtClean="0">
              <a:solidFill>
                <a:srgbClr val="7030A0"/>
              </a:solidFill>
              <a:latin typeface="Monotype Corsiva" pitchFamily="66" charset="0"/>
            </a:endParaRPr>
          </a:p>
          <a:p>
            <a:pPr marR="0" eaLnBrk="1" hangingPunct="1">
              <a:lnSpc>
                <a:spcPct val="80000"/>
              </a:lnSpc>
            </a:pPr>
            <a:r>
              <a:rPr lang="ru-RU" sz="1800" b="1" dirty="0" err="1" smtClean="0">
                <a:solidFill>
                  <a:srgbClr val="7030A0"/>
                </a:solidFill>
                <a:latin typeface="Monotype Corsiva" pitchFamily="66" charset="0"/>
              </a:rPr>
              <a:t>Мавлидин</a:t>
            </a:r>
            <a:r>
              <a:rPr lang="ru-RU" sz="1800" b="1" dirty="0" smtClean="0">
                <a:solidFill>
                  <a:srgbClr val="7030A0"/>
                </a:solidFill>
                <a:latin typeface="Monotype Corsiva" pitchFamily="66" charset="0"/>
              </a:rPr>
              <a:t> </a:t>
            </a:r>
            <a:r>
              <a:rPr lang="ru-RU" sz="1800" b="1" dirty="0" err="1" smtClean="0">
                <a:solidFill>
                  <a:srgbClr val="7030A0"/>
                </a:solidFill>
                <a:latin typeface="Monotype Corsiva" pitchFamily="66" charset="0"/>
              </a:rPr>
              <a:t>Залимханович</a:t>
            </a:r>
            <a:r>
              <a:rPr lang="ru-RU" sz="1800" b="1" dirty="0" smtClean="0">
                <a:solidFill>
                  <a:srgbClr val="7030A0"/>
                </a:solidFill>
                <a:latin typeface="Monotype Corsiva" pitchFamily="66" charset="0"/>
              </a:rPr>
              <a:t> </a:t>
            </a:r>
            <a:r>
              <a:rPr lang="ru-RU" sz="1800" b="1" dirty="0" err="1" smtClean="0">
                <a:solidFill>
                  <a:srgbClr val="7030A0"/>
                </a:solidFill>
                <a:latin typeface="Monotype Corsiva" pitchFamily="66" charset="0"/>
              </a:rPr>
              <a:t>Аметов</a:t>
            </a:r>
            <a:endParaRPr lang="ru-RU" sz="1800" b="1" dirty="0" smtClean="0">
              <a:solidFill>
                <a:srgbClr val="7030A0"/>
              </a:solidFill>
              <a:latin typeface="Monotype Corsiva" pitchFamily="66" charset="0"/>
            </a:endParaRPr>
          </a:p>
          <a:p>
            <a:pPr marR="0" eaLnBrk="1" hangingPunct="1">
              <a:lnSpc>
                <a:spcPct val="80000"/>
              </a:lnSpc>
            </a:pPr>
            <a:endParaRPr lang="ru-RU" sz="1700" dirty="0" smtClean="0"/>
          </a:p>
        </p:txBody>
      </p:sp>
      <p:pic>
        <p:nvPicPr>
          <p:cNvPr id="5" name="Picture 9" descr="j0195384"/>
          <p:cNvPicPr>
            <a:picLocks noChangeAspect="1" noChangeArrowheads="1"/>
          </p:cNvPicPr>
          <p:nvPr/>
        </p:nvPicPr>
        <p:blipFill>
          <a:blip r:embed="rId2" cstate="print"/>
          <a:srcRect/>
          <a:stretch>
            <a:fillRect/>
          </a:stretch>
        </p:blipFill>
        <p:spPr bwMode="auto">
          <a:xfrm>
            <a:off x="7500938" y="5143500"/>
            <a:ext cx="1525587" cy="15573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pPr marL="365760" indent="-256032" algn="ctr" eaLnBrk="1" fontAlgn="auto" hangingPunct="1">
              <a:spcAft>
                <a:spcPts val="0"/>
              </a:spcAft>
              <a:buFont typeface="Wingdings 3"/>
              <a:buNone/>
              <a:defRPr/>
            </a:pPr>
            <a:r>
              <a:rPr lang="ru-RU" dirty="0" smtClean="0">
                <a:solidFill>
                  <a:srgbClr val="0070C0"/>
                </a:solidFill>
              </a:rPr>
              <a:t>Основные элементы любого учебного процесса:</a:t>
            </a:r>
          </a:p>
          <a:p>
            <a:pPr marL="365760" indent="-256032" eaLnBrk="1" fontAlgn="auto" hangingPunct="1">
              <a:spcAft>
                <a:spcPts val="0"/>
              </a:spcAft>
              <a:buFont typeface="Wingdings 3"/>
              <a:buNone/>
              <a:defRPr/>
            </a:pPr>
            <a:endParaRPr lang="ru-RU" dirty="0" smtClean="0"/>
          </a:p>
          <a:p>
            <a:pPr marL="452628" indent="-342900" eaLnBrk="1" fontAlgn="auto" hangingPunct="1">
              <a:spcAft>
                <a:spcPts val="0"/>
              </a:spcAft>
              <a:buFont typeface="Wingdings 3"/>
              <a:buAutoNum type="arabicPeriod"/>
              <a:defRPr/>
            </a:pPr>
            <a:r>
              <a:rPr lang="ru-RU" sz="1600" i="1" dirty="0" smtClean="0">
                <a:solidFill>
                  <a:srgbClr val="00B0F0"/>
                </a:solidFill>
              </a:rPr>
              <a:t>Передача информации</a:t>
            </a:r>
          </a:p>
          <a:p>
            <a:pPr marL="452628" indent="-342900" eaLnBrk="1" fontAlgn="auto" hangingPunct="1">
              <a:spcAft>
                <a:spcPts val="0"/>
              </a:spcAft>
              <a:buFont typeface="Wingdings 3"/>
              <a:buAutoNum type="arabicPeriod"/>
              <a:defRPr/>
            </a:pPr>
            <a:r>
              <a:rPr lang="ru-RU" sz="1600" i="1" dirty="0" smtClean="0">
                <a:solidFill>
                  <a:srgbClr val="00B0F0"/>
                </a:solidFill>
              </a:rPr>
              <a:t>Освоение информации</a:t>
            </a:r>
          </a:p>
          <a:p>
            <a:pPr marL="452628" indent="-342900" eaLnBrk="1" fontAlgn="auto" hangingPunct="1">
              <a:spcAft>
                <a:spcPts val="0"/>
              </a:spcAft>
              <a:buFont typeface="Wingdings 3"/>
              <a:buAutoNum type="arabicPeriod"/>
              <a:defRPr/>
            </a:pPr>
            <a:r>
              <a:rPr lang="ru-RU" sz="1600" i="1" dirty="0" smtClean="0">
                <a:solidFill>
                  <a:srgbClr val="00B0F0"/>
                </a:solidFill>
              </a:rPr>
              <a:t>Преобразование информации</a:t>
            </a:r>
          </a:p>
          <a:p>
            <a:pPr marL="452628" indent="-342900" eaLnBrk="1" fontAlgn="auto" hangingPunct="1">
              <a:spcAft>
                <a:spcPts val="0"/>
              </a:spcAft>
              <a:buFont typeface="Wingdings 3"/>
              <a:buAutoNum type="arabicPeriod"/>
              <a:defRPr/>
            </a:pPr>
            <a:r>
              <a:rPr lang="ru-RU" sz="1600" i="1" dirty="0" smtClean="0">
                <a:solidFill>
                  <a:srgbClr val="00B0F0"/>
                </a:solidFill>
              </a:rPr>
              <a:t>Использование информации</a:t>
            </a:r>
          </a:p>
          <a:p>
            <a:pPr marL="452628" indent="-342900" eaLnBrk="1" fontAlgn="auto" hangingPunct="1">
              <a:spcAft>
                <a:spcPts val="0"/>
              </a:spcAft>
              <a:buFont typeface="Wingdings 3"/>
              <a:buAutoNum type="arabicPeriod"/>
              <a:defRPr/>
            </a:pPr>
            <a:r>
              <a:rPr lang="ru-RU" sz="1600" i="1" dirty="0" smtClean="0">
                <a:solidFill>
                  <a:srgbClr val="00B0F0"/>
                </a:solidFill>
              </a:rPr>
              <a:t>Доступность информации</a:t>
            </a:r>
          </a:p>
          <a:p>
            <a:pPr marL="452628" indent="-342900" eaLnBrk="1" fontAlgn="auto" hangingPunct="1">
              <a:spcAft>
                <a:spcPts val="0"/>
              </a:spcAft>
              <a:buFont typeface="Wingdings 3"/>
              <a:buAutoNum type="arabicPeriod"/>
              <a:defRPr/>
            </a:pPr>
            <a:r>
              <a:rPr lang="ru-RU" sz="1600" i="1" dirty="0" smtClean="0">
                <a:solidFill>
                  <a:srgbClr val="00B0F0"/>
                </a:solidFill>
              </a:rPr>
              <a:t>Своевременность информации</a:t>
            </a:r>
          </a:p>
          <a:p>
            <a:pPr marL="452628" indent="-342900" eaLnBrk="1" fontAlgn="auto" hangingPunct="1">
              <a:spcAft>
                <a:spcPts val="0"/>
              </a:spcAft>
              <a:buFont typeface="Wingdings 3"/>
              <a:buAutoNum type="arabicPeriod"/>
              <a:defRPr/>
            </a:pPr>
            <a:r>
              <a:rPr lang="ru-RU" sz="1600" i="1" dirty="0" smtClean="0">
                <a:solidFill>
                  <a:srgbClr val="00B0F0"/>
                </a:solidFill>
              </a:rPr>
              <a:t>Оперативность информации</a:t>
            </a:r>
          </a:p>
          <a:p>
            <a:pPr marL="452628" indent="-342900" eaLnBrk="1" fontAlgn="auto" hangingPunct="1">
              <a:spcAft>
                <a:spcPts val="0"/>
              </a:spcAft>
              <a:buFont typeface="Wingdings 3"/>
              <a:buAutoNum type="arabicPeriod"/>
              <a:defRPr/>
            </a:pPr>
            <a:r>
              <a:rPr lang="ru-RU" sz="1600" i="1" dirty="0" smtClean="0">
                <a:solidFill>
                  <a:srgbClr val="00B0F0"/>
                </a:solidFill>
              </a:rPr>
              <a:t>Усвоение информации</a:t>
            </a:r>
          </a:p>
          <a:p>
            <a:pPr marL="452628" indent="-342900" eaLnBrk="1" fontAlgn="auto" hangingPunct="1">
              <a:spcAft>
                <a:spcPts val="0"/>
              </a:spcAft>
              <a:buFont typeface="Wingdings 3"/>
              <a:buAutoNum type="arabicPeriod"/>
              <a:defRPr/>
            </a:pPr>
            <a:r>
              <a:rPr lang="ru-RU" sz="1600" i="1" dirty="0" smtClean="0">
                <a:solidFill>
                  <a:srgbClr val="00B0F0"/>
                </a:solidFill>
              </a:rPr>
              <a:t>Самостоятельная работа  с информацией</a:t>
            </a:r>
          </a:p>
          <a:p>
            <a:pPr marL="452628" indent="-342900" eaLnBrk="1" fontAlgn="auto" hangingPunct="1">
              <a:spcAft>
                <a:spcPts val="0"/>
              </a:spcAft>
              <a:buFont typeface="Wingdings 3"/>
              <a:buAutoNum type="arabicPeriod"/>
              <a:defRPr/>
            </a:pPr>
            <a:r>
              <a:rPr lang="ru-RU" sz="1600" i="1" dirty="0" smtClean="0">
                <a:solidFill>
                  <a:srgbClr val="00B0F0"/>
                </a:solidFill>
              </a:rPr>
              <a:t>Самообразование.</a:t>
            </a:r>
            <a:endParaRPr lang="ru-RU" sz="1600" dirty="0" smtClean="0">
              <a:solidFill>
                <a:srgbClr val="00B0F0"/>
              </a:solidFill>
            </a:endParaRPr>
          </a:p>
          <a:p>
            <a:pPr marL="365760" indent="-256032" eaLnBrk="1" fontAlgn="auto" hangingPunct="1">
              <a:spcAft>
                <a:spcPts val="0"/>
              </a:spcAft>
              <a:buFont typeface="Wingdings 3"/>
              <a:buChar char=""/>
              <a:defRPr/>
            </a:pPr>
            <a:endParaRPr lang="ru-RU" dirty="0"/>
          </a:p>
        </p:txBody>
      </p:sp>
      <p:sp>
        <p:nvSpPr>
          <p:cNvPr id="3" name="Заголовок 2"/>
          <p:cNvSpPr>
            <a:spLocks noGrp="1"/>
          </p:cNvSpPr>
          <p:nvPr>
            <p:ph type="title"/>
          </p:nvPr>
        </p:nvSpPr>
        <p:spPr/>
        <p:txBody>
          <a:bodyPr/>
          <a:lstStyle/>
          <a:p>
            <a:pPr eaLnBrk="1" fontAlgn="auto" hangingPunct="1">
              <a:spcAft>
                <a:spcPts val="0"/>
              </a:spcAft>
              <a:defRPr/>
            </a:pPr>
            <a:r>
              <a:rPr lang="ru-RU" sz="2000" dirty="0" smtClean="0">
                <a:solidFill>
                  <a:srgbClr val="FF0000"/>
                </a:solidFill>
                <a:latin typeface="Monotype Corsiva" pitchFamily="66" charset="0"/>
              </a:rPr>
              <a:t>Скажи мне – и я забуду.</a:t>
            </a:r>
            <a:br>
              <a:rPr lang="ru-RU" sz="2000" dirty="0" smtClean="0">
                <a:solidFill>
                  <a:srgbClr val="FF0000"/>
                </a:solidFill>
                <a:latin typeface="Monotype Corsiva" pitchFamily="66" charset="0"/>
              </a:rPr>
            </a:br>
            <a:r>
              <a:rPr lang="ru-RU" sz="2000" dirty="0" smtClean="0">
                <a:solidFill>
                  <a:srgbClr val="FF0000"/>
                </a:solidFill>
                <a:latin typeface="Monotype Corsiva" pitchFamily="66" charset="0"/>
              </a:rPr>
              <a:t>Покажи мне – и я запомню.</a:t>
            </a:r>
            <a:br>
              <a:rPr lang="ru-RU" sz="2000" dirty="0" smtClean="0">
                <a:solidFill>
                  <a:srgbClr val="FF0000"/>
                </a:solidFill>
                <a:latin typeface="Monotype Corsiva" pitchFamily="66" charset="0"/>
              </a:rPr>
            </a:br>
            <a:r>
              <a:rPr lang="ru-RU" sz="2000" dirty="0" smtClean="0">
                <a:solidFill>
                  <a:srgbClr val="FF0000"/>
                </a:solidFill>
                <a:latin typeface="Monotype Corsiva" pitchFamily="66" charset="0"/>
              </a:rPr>
              <a:t>Дай мне сделать самому – и я пойму.</a:t>
            </a:r>
            <a:endParaRPr lang="ru-RU" sz="2000" dirty="0">
              <a:solidFill>
                <a:srgbClr val="FF0000"/>
              </a:solidFill>
            </a:endParaRPr>
          </a:p>
        </p:txBody>
      </p:sp>
      <p:pic>
        <p:nvPicPr>
          <p:cNvPr id="4" name="Picture 8" descr="j0301252"/>
          <p:cNvPicPr>
            <a:picLocks noChangeAspect="1" noChangeArrowheads="1"/>
          </p:cNvPicPr>
          <p:nvPr/>
        </p:nvPicPr>
        <p:blipFill>
          <a:blip r:embed="rId2" cstate="print"/>
          <a:srcRect/>
          <a:stretch>
            <a:fillRect/>
          </a:stretch>
        </p:blipFill>
        <p:spPr bwMode="auto">
          <a:xfrm>
            <a:off x="7072313" y="4929188"/>
            <a:ext cx="1830387" cy="15652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143000"/>
            <a:ext cx="8229600" cy="4864100"/>
          </a:xfrm>
        </p:spPr>
        <p:txBody>
          <a:bodyPr>
            <a:normAutofit/>
          </a:bodyPr>
          <a:lstStyle/>
          <a:p>
            <a:pPr marL="365760" indent="-256032" algn="just" eaLnBrk="1" fontAlgn="auto" hangingPunct="1">
              <a:spcAft>
                <a:spcPts val="0"/>
              </a:spcAft>
              <a:buFont typeface="Wingdings 3"/>
              <a:buChar char=""/>
              <a:defRPr/>
            </a:pPr>
            <a:r>
              <a:rPr lang="ru-RU" sz="1600" dirty="0" smtClean="0">
                <a:solidFill>
                  <a:schemeClr val="accent6">
                    <a:lumMod val="75000"/>
                  </a:schemeClr>
                </a:solidFill>
              </a:rPr>
              <a:t>Визуализировать учебную информацию с помощью наглядного представления на экране теоретического материала, технологического процесса и т.п.;</a:t>
            </a:r>
          </a:p>
          <a:p>
            <a:pPr marL="365760" indent="-256032" algn="just" eaLnBrk="1" fontAlgn="auto" hangingPunct="1">
              <a:spcAft>
                <a:spcPts val="0"/>
              </a:spcAft>
              <a:buFont typeface="Wingdings 3"/>
              <a:buChar char=""/>
              <a:defRPr/>
            </a:pPr>
            <a:r>
              <a:rPr lang="ru-RU" sz="1600" dirty="0" smtClean="0">
                <a:solidFill>
                  <a:schemeClr val="accent6">
                    <a:lumMod val="75000"/>
                  </a:schemeClr>
                </a:solidFill>
              </a:rPr>
              <a:t>Осуществлять подготовку выпускника школы к жизни в условиях информационного общества;</a:t>
            </a:r>
          </a:p>
          <a:p>
            <a:pPr marL="365760" indent="-256032" algn="just" eaLnBrk="1" fontAlgn="auto" hangingPunct="1">
              <a:spcAft>
                <a:spcPts val="0"/>
              </a:spcAft>
              <a:buFont typeface="Wingdings 3"/>
              <a:buChar char=""/>
              <a:defRPr/>
            </a:pPr>
            <a:r>
              <a:rPr lang="ru-RU" sz="1600" dirty="0" smtClean="0">
                <a:solidFill>
                  <a:schemeClr val="accent6">
                    <a:lumMod val="75000"/>
                  </a:schemeClr>
                </a:solidFill>
              </a:rPr>
              <a:t>Индивидуализировать и дифференцировать процесс обучения за счёт возможности изучения, повторения материала с индивидуальной скоростью усвоения;</a:t>
            </a:r>
          </a:p>
          <a:p>
            <a:pPr marL="365760" indent="-256032" algn="just" eaLnBrk="1" fontAlgn="auto" hangingPunct="1">
              <a:spcAft>
                <a:spcPts val="0"/>
              </a:spcAft>
              <a:buFont typeface="Wingdings 3"/>
              <a:buChar char=""/>
              <a:defRPr/>
            </a:pPr>
            <a:r>
              <a:rPr lang="ru-RU" sz="1600" dirty="0" smtClean="0">
                <a:solidFill>
                  <a:schemeClr val="accent6">
                    <a:lumMod val="75000"/>
                  </a:schemeClr>
                </a:solidFill>
              </a:rPr>
              <a:t>Осуществлять управление учебной деятельностью и контроль результата усвоения учебного материала;</a:t>
            </a:r>
          </a:p>
          <a:p>
            <a:pPr marL="365760" indent="-256032" algn="just" eaLnBrk="1" fontAlgn="auto" hangingPunct="1">
              <a:spcAft>
                <a:spcPts val="0"/>
              </a:spcAft>
              <a:buFont typeface="Wingdings 3"/>
              <a:buChar char=""/>
              <a:defRPr/>
            </a:pPr>
            <a:r>
              <a:rPr lang="ru-RU" sz="1600" dirty="0" smtClean="0">
                <a:solidFill>
                  <a:schemeClr val="accent6">
                    <a:lumMod val="75000"/>
                  </a:schemeClr>
                </a:solidFill>
              </a:rPr>
              <a:t>Развивать межпредметные связи.</a:t>
            </a:r>
            <a:endParaRPr lang="ru-RU" sz="1600" dirty="0">
              <a:solidFill>
                <a:schemeClr val="accent6">
                  <a:lumMod val="75000"/>
                </a:schemeClr>
              </a:solidFill>
            </a:endParaRPr>
          </a:p>
        </p:txBody>
      </p:sp>
      <p:sp>
        <p:nvSpPr>
          <p:cNvPr id="3" name="Заголовок 2"/>
          <p:cNvSpPr>
            <a:spLocks noGrp="1"/>
          </p:cNvSpPr>
          <p:nvPr>
            <p:ph type="title"/>
          </p:nvPr>
        </p:nvSpPr>
        <p:spPr/>
        <p:txBody>
          <a:bodyPr/>
          <a:lstStyle/>
          <a:p>
            <a:pPr algn="ctr" eaLnBrk="1" fontAlgn="auto" hangingPunct="1">
              <a:spcAft>
                <a:spcPts val="0"/>
              </a:spcAft>
              <a:defRPr/>
            </a:pPr>
            <a:r>
              <a:rPr lang="ru-RU" sz="2000" dirty="0" smtClean="0">
                <a:solidFill>
                  <a:srgbClr val="7030A0"/>
                </a:solidFill>
              </a:rPr>
              <a:t>Использование ИКТ на уроках технологии даёт возможность:</a:t>
            </a:r>
            <a:r>
              <a:rPr lang="ru-RU" sz="1600" dirty="0" smtClean="0"/>
              <a:t/>
            </a:r>
            <a:br>
              <a:rPr lang="ru-RU" sz="1600" dirty="0" smtClean="0"/>
            </a:br>
            <a:endParaRPr lang="ru-RU" sz="1600" dirty="0"/>
          </a:p>
        </p:txBody>
      </p:sp>
      <p:pic>
        <p:nvPicPr>
          <p:cNvPr id="11268" name="Picture 2" descr="j0285750"/>
          <p:cNvPicPr>
            <a:picLocks noChangeAspect="1" noChangeArrowheads="1"/>
          </p:cNvPicPr>
          <p:nvPr/>
        </p:nvPicPr>
        <p:blipFill>
          <a:blip r:embed="rId2" cstate="print"/>
          <a:srcRect/>
          <a:stretch>
            <a:fillRect/>
          </a:stretch>
        </p:blipFill>
        <p:spPr bwMode="auto">
          <a:xfrm>
            <a:off x="5000625" y="3929063"/>
            <a:ext cx="3981450" cy="25193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28625" y="2714625"/>
            <a:ext cx="8229600" cy="3643313"/>
          </a:xfrm>
        </p:spPr>
        <p:txBody>
          <a:bodyPr>
            <a:normAutofit fontScale="92500" lnSpcReduction="10000"/>
          </a:bodyPr>
          <a:lstStyle/>
          <a:p>
            <a:pPr marL="365760" indent="-256032" algn="just" eaLnBrk="1" fontAlgn="auto" hangingPunct="1">
              <a:spcAft>
                <a:spcPts val="0"/>
              </a:spcAft>
              <a:buFont typeface="Wingdings 3"/>
              <a:buChar char=""/>
              <a:defRPr/>
            </a:pPr>
            <a:r>
              <a:rPr lang="ru-RU" sz="1600" dirty="0" smtClean="0"/>
              <a:t>Для повышения и поддержания уровня мотивации к предмету «Технология» необходимо использовать:</a:t>
            </a:r>
          </a:p>
          <a:p>
            <a:pPr marL="365760" indent="-256032" eaLnBrk="1" fontAlgn="auto" hangingPunct="1">
              <a:spcAft>
                <a:spcPts val="0"/>
              </a:spcAft>
              <a:buFont typeface="Wingdings 3"/>
              <a:buNone/>
              <a:defRPr/>
            </a:pPr>
            <a:endParaRPr lang="ru-RU" sz="1600" dirty="0" smtClean="0"/>
          </a:p>
          <a:p>
            <a:pPr marL="452628" indent="-342900" algn="just" eaLnBrk="1" fontAlgn="auto" hangingPunct="1">
              <a:spcAft>
                <a:spcPts val="0"/>
              </a:spcAft>
              <a:buFont typeface="Wingdings 3"/>
              <a:buAutoNum type="arabicPeriod"/>
              <a:defRPr/>
            </a:pPr>
            <a:r>
              <a:rPr lang="ru-RU" sz="1600" dirty="0" smtClean="0"/>
              <a:t>Большое количество времени для практической деятельности учащихся.</a:t>
            </a:r>
          </a:p>
          <a:p>
            <a:pPr marL="452628" indent="-342900" algn="just" eaLnBrk="1" fontAlgn="auto" hangingPunct="1">
              <a:spcAft>
                <a:spcPts val="0"/>
              </a:spcAft>
              <a:buFont typeface="Wingdings 3"/>
              <a:buAutoNum type="arabicPeriod"/>
              <a:defRPr/>
            </a:pPr>
            <a:r>
              <a:rPr lang="ru-RU" sz="1600" dirty="0" smtClean="0"/>
              <a:t>Применение презентаций, сделанных на уроках информатики старшими учениками и делающие рассказ учителя более содержательным, иллюстрированным. Слайдами для таких презентаций служат рисунки наших учеников.</a:t>
            </a:r>
          </a:p>
          <a:p>
            <a:pPr marL="452628" indent="-342900" algn="just" eaLnBrk="1" fontAlgn="auto" hangingPunct="1">
              <a:spcAft>
                <a:spcPts val="0"/>
              </a:spcAft>
              <a:buFont typeface="Wingdings 3"/>
              <a:buAutoNum type="arabicPeriod"/>
              <a:defRPr/>
            </a:pPr>
            <a:r>
              <a:rPr lang="ru-RU" sz="1600" dirty="0" smtClean="0"/>
              <a:t>Не просто читать лекцию, но вести беседу с учащимися, задавая вопросы по теме и тем самым заставляя их анализировать знания, полученные ранее по другим предметам, высказывать предположения, анализировать получаемую информацию, сравнивать, обобщать, делать выводы, что способствует развитию мышления учащихся, активизирует их познавательную деятельность, развивает их память и речь, делает открытыми их знания, имеет большую воспитательную силу, является хорошим диагностическим средством.</a:t>
            </a:r>
          </a:p>
          <a:p>
            <a:pPr marL="452628" indent="-342900" eaLnBrk="1" fontAlgn="auto" hangingPunct="1">
              <a:spcAft>
                <a:spcPts val="0"/>
              </a:spcAft>
              <a:buFont typeface="Wingdings 3"/>
              <a:buNone/>
              <a:defRPr/>
            </a:pPr>
            <a:endParaRPr lang="ru-RU" sz="1600" dirty="0" smtClean="0"/>
          </a:p>
          <a:p>
            <a:pPr marL="452628" indent="-342900" eaLnBrk="1" fontAlgn="auto" hangingPunct="1">
              <a:spcAft>
                <a:spcPts val="0"/>
              </a:spcAft>
              <a:buFont typeface="Wingdings 3"/>
              <a:buAutoNum type="arabicPeriod"/>
              <a:defRPr/>
            </a:pPr>
            <a:endParaRPr lang="ru-RU" sz="1600" dirty="0" smtClean="0"/>
          </a:p>
          <a:p>
            <a:pPr marL="452628" indent="-342900" eaLnBrk="1" fontAlgn="auto" hangingPunct="1">
              <a:spcAft>
                <a:spcPts val="0"/>
              </a:spcAft>
              <a:buFont typeface="Wingdings 3"/>
              <a:buAutoNum type="arabicPeriod"/>
              <a:defRPr/>
            </a:pPr>
            <a:endParaRPr lang="ru-RU" sz="1600" dirty="0" smtClean="0"/>
          </a:p>
          <a:p>
            <a:pPr marL="452628" indent="-342900" eaLnBrk="1" fontAlgn="auto" hangingPunct="1">
              <a:spcAft>
                <a:spcPts val="0"/>
              </a:spcAft>
              <a:buFont typeface="Wingdings 3"/>
              <a:buAutoNum type="arabicPeriod"/>
              <a:defRPr/>
            </a:pPr>
            <a:endParaRPr lang="ru-RU" sz="1600" dirty="0" smtClean="0"/>
          </a:p>
          <a:p>
            <a:pPr marL="365760" indent="-256032" eaLnBrk="1" fontAlgn="auto" hangingPunct="1">
              <a:spcAft>
                <a:spcPts val="0"/>
              </a:spcAft>
              <a:buFont typeface="Wingdings 3"/>
              <a:buNone/>
              <a:defRPr/>
            </a:pPr>
            <a:endParaRPr lang="ru-RU" sz="1600" dirty="0" smtClean="0"/>
          </a:p>
          <a:p>
            <a:pPr marL="365760" indent="-256032" eaLnBrk="1" fontAlgn="auto" hangingPunct="1">
              <a:spcAft>
                <a:spcPts val="0"/>
              </a:spcAft>
              <a:buFont typeface="Wingdings 3"/>
              <a:buNone/>
              <a:defRPr/>
            </a:pPr>
            <a:endParaRPr lang="ru-RU" sz="1600" dirty="0"/>
          </a:p>
        </p:txBody>
      </p:sp>
      <p:sp>
        <p:nvSpPr>
          <p:cNvPr id="3" name="Заголовок 2"/>
          <p:cNvSpPr>
            <a:spLocks noGrp="1"/>
          </p:cNvSpPr>
          <p:nvPr>
            <p:ph type="title"/>
          </p:nvPr>
        </p:nvSpPr>
        <p:spPr>
          <a:xfrm>
            <a:off x="4500562" y="274638"/>
            <a:ext cx="4186238" cy="1143000"/>
          </a:xfrm>
        </p:spPr>
        <p:txBody>
          <a:bodyPr/>
          <a:lstStyle/>
          <a:p>
            <a:pPr algn="ctr" eaLnBrk="1" fontAlgn="auto" hangingPunct="1">
              <a:spcAft>
                <a:spcPts val="0"/>
              </a:spcAft>
              <a:defRPr/>
            </a:pPr>
            <a:r>
              <a:rPr lang="ru-RU" sz="2000" dirty="0" smtClean="0">
                <a:solidFill>
                  <a:srgbClr val="7030A0"/>
                </a:solidFill>
              </a:rPr>
              <a:t>«Лучше один раз увидеть, чем сто раз услышать!»</a:t>
            </a:r>
            <a:endParaRPr lang="ru-RU" sz="2000" dirty="0">
              <a:solidFill>
                <a:srgbClr val="7030A0"/>
              </a:solidFill>
            </a:endParaRPr>
          </a:p>
        </p:txBody>
      </p:sp>
      <p:pic>
        <p:nvPicPr>
          <p:cNvPr id="12292" name="Picture 3" descr="j0343361"/>
          <p:cNvPicPr>
            <a:picLocks noChangeAspect="1" noChangeArrowheads="1"/>
          </p:cNvPicPr>
          <p:nvPr/>
        </p:nvPicPr>
        <p:blipFill>
          <a:blip r:embed="rId2" cstate="print"/>
          <a:srcRect/>
          <a:stretch>
            <a:fillRect/>
          </a:stretch>
        </p:blipFill>
        <p:spPr bwMode="auto">
          <a:xfrm>
            <a:off x="571500" y="142875"/>
            <a:ext cx="2663825" cy="2576513"/>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5" name="Picture 6" descr="chel13"/>
          <p:cNvPicPr>
            <a:picLocks noChangeAspect="1" noChangeArrowheads="1" noCrop="1"/>
          </p:cNvPicPr>
          <p:nvPr/>
        </p:nvPicPr>
        <p:blipFill>
          <a:blip r:embed="rId2" cstate="print"/>
          <a:srcRect/>
          <a:stretch>
            <a:fillRect/>
          </a:stretch>
        </p:blipFill>
        <p:spPr bwMode="auto">
          <a:xfrm>
            <a:off x="755650" y="3141663"/>
            <a:ext cx="2087563" cy="1739900"/>
          </a:xfrm>
          <a:prstGeom prst="rect">
            <a:avLst/>
          </a:prstGeom>
          <a:noFill/>
          <a:ln w="9525">
            <a:noFill/>
            <a:miter lim="800000"/>
            <a:headEnd/>
            <a:tailEnd/>
          </a:ln>
        </p:spPr>
      </p:pic>
      <p:pic>
        <p:nvPicPr>
          <p:cNvPr id="13316" name="Picture 7" descr="j0163099"/>
          <p:cNvPicPr>
            <a:picLocks noChangeAspect="1" noChangeArrowheads="1" noCrop="1"/>
          </p:cNvPicPr>
          <p:nvPr/>
        </p:nvPicPr>
        <p:blipFill>
          <a:blip r:embed="rId3" cstate="print"/>
          <a:srcRect/>
          <a:stretch>
            <a:fillRect/>
          </a:stretch>
        </p:blipFill>
        <p:spPr bwMode="auto">
          <a:xfrm>
            <a:off x="3571875" y="5143500"/>
            <a:ext cx="1697038" cy="1943100"/>
          </a:xfrm>
          <a:prstGeom prst="rect">
            <a:avLst/>
          </a:prstGeom>
          <a:noFill/>
          <a:ln w="9525">
            <a:noFill/>
            <a:miter lim="800000"/>
            <a:headEnd/>
            <a:tailEnd/>
          </a:ln>
        </p:spPr>
      </p:pic>
      <p:sp>
        <p:nvSpPr>
          <p:cNvPr id="13317" name="Line 10"/>
          <p:cNvSpPr>
            <a:spLocks noChangeShapeType="1"/>
          </p:cNvSpPr>
          <p:nvPr/>
        </p:nvSpPr>
        <p:spPr bwMode="auto">
          <a:xfrm flipH="1">
            <a:off x="1835150" y="1773238"/>
            <a:ext cx="1657350" cy="1223962"/>
          </a:xfrm>
          <a:prstGeom prst="line">
            <a:avLst/>
          </a:prstGeom>
          <a:noFill/>
          <a:ln w="9525">
            <a:solidFill>
              <a:schemeClr val="tx1"/>
            </a:solidFill>
            <a:round/>
            <a:headEnd/>
            <a:tailEnd type="triangle" w="med" len="med"/>
          </a:ln>
        </p:spPr>
        <p:txBody>
          <a:bodyPr/>
          <a:lstStyle/>
          <a:p>
            <a:endParaRPr lang="ru-RU"/>
          </a:p>
        </p:txBody>
      </p:sp>
      <p:sp>
        <p:nvSpPr>
          <p:cNvPr id="13318" name="Line 12"/>
          <p:cNvSpPr>
            <a:spLocks noChangeShapeType="1"/>
          </p:cNvSpPr>
          <p:nvPr/>
        </p:nvSpPr>
        <p:spPr bwMode="auto">
          <a:xfrm>
            <a:off x="4787900" y="1773238"/>
            <a:ext cx="2089150" cy="1584325"/>
          </a:xfrm>
          <a:prstGeom prst="line">
            <a:avLst/>
          </a:prstGeom>
          <a:noFill/>
          <a:ln w="9525">
            <a:solidFill>
              <a:schemeClr val="tx1"/>
            </a:solidFill>
            <a:round/>
            <a:headEnd/>
            <a:tailEnd type="triangle" w="med" len="med"/>
          </a:ln>
        </p:spPr>
        <p:txBody>
          <a:bodyPr/>
          <a:lstStyle/>
          <a:p>
            <a:endParaRPr lang="ru-RU"/>
          </a:p>
        </p:txBody>
      </p:sp>
      <p:sp>
        <p:nvSpPr>
          <p:cNvPr id="13319" name="Line 11"/>
          <p:cNvSpPr>
            <a:spLocks noChangeShapeType="1"/>
          </p:cNvSpPr>
          <p:nvPr/>
        </p:nvSpPr>
        <p:spPr bwMode="auto">
          <a:xfrm>
            <a:off x="4286250" y="4071938"/>
            <a:ext cx="0" cy="719137"/>
          </a:xfrm>
          <a:prstGeom prst="line">
            <a:avLst/>
          </a:prstGeom>
          <a:noFill/>
          <a:ln w="9525">
            <a:solidFill>
              <a:schemeClr val="tx1"/>
            </a:solidFill>
            <a:round/>
            <a:headEnd/>
            <a:tailEnd type="triangle" w="med" len="med"/>
          </a:ln>
        </p:spPr>
        <p:txBody>
          <a:bodyPr/>
          <a:lstStyle/>
          <a:p>
            <a:endParaRPr lang="ru-RU"/>
          </a:p>
        </p:txBody>
      </p:sp>
      <p:sp>
        <p:nvSpPr>
          <p:cNvPr id="20" name="Прямоугольник 19"/>
          <p:cNvSpPr/>
          <p:nvPr/>
        </p:nvSpPr>
        <p:spPr>
          <a:xfrm>
            <a:off x="2143125" y="2928938"/>
            <a:ext cx="4572000" cy="1200150"/>
          </a:xfrm>
          <a:prstGeom prst="rect">
            <a:avLst/>
          </a:prstGeom>
        </p:spPr>
        <p:txBody>
          <a:bodyPr>
            <a:spAutoFit/>
          </a:bodyPr>
          <a:lstStyle/>
          <a:p>
            <a:pPr algn="ctr" fontAlgn="auto">
              <a:spcBef>
                <a:spcPts val="0"/>
              </a:spcBef>
              <a:spcAft>
                <a:spcPts val="0"/>
              </a:spcAft>
              <a:defRPr/>
            </a:pPr>
            <a:r>
              <a:rPr lang="ru-RU" dirty="0">
                <a:solidFill>
                  <a:schemeClr val="accent2">
                    <a:lumMod val="50000"/>
                  </a:schemeClr>
                </a:solidFill>
                <a:latin typeface="+mn-lt"/>
              </a:rPr>
              <a:t>Занимательный материал должен соответствовать возрастным особенностям учащихся, уровню их интеллектуального развития.</a:t>
            </a:r>
            <a:endParaRPr lang="ru-RU" dirty="0">
              <a:latin typeface="+mn-lt"/>
            </a:endParaRPr>
          </a:p>
        </p:txBody>
      </p:sp>
      <p:sp>
        <p:nvSpPr>
          <p:cNvPr id="13321" name="TextBox 20"/>
          <p:cNvSpPr txBox="1">
            <a:spLocks noChangeArrowheads="1"/>
          </p:cNvSpPr>
          <p:nvPr/>
        </p:nvSpPr>
        <p:spPr bwMode="auto">
          <a:xfrm>
            <a:off x="2000250" y="1643063"/>
            <a:ext cx="571500" cy="708025"/>
          </a:xfrm>
          <a:prstGeom prst="rect">
            <a:avLst/>
          </a:prstGeom>
          <a:noFill/>
          <a:ln w="9525">
            <a:noFill/>
            <a:miter lim="800000"/>
            <a:headEnd/>
            <a:tailEnd/>
          </a:ln>
        </p:spPr>
        <p:txBody>
          <a:bodyPr>
            <a:spAutoFit/>
          </a:bodyPr>
          <a:lstStyle/>
          <a:p>
            <a:r>
              <a:rPr lang="ru-RU" sz="4000">
                <a:latin typeface="Lucida Sans Unicode" pitchFamily="34" charset="0"/>
              </a:rPr>
              <a:t>?</a:t>
            </a:r>
          </a:p>
        </p:txBody>
      </p:sp>
      <p:sp>
        <p:nvSpPr>
          <p:cNvPr id="13322" name="TextBox 22"/>
          <p:cNvSpPr txBox="1">
            <a:spLocks noChangeArrowheads="1"/>
          </p:cNvSpPr>
          <p:nvPr/>
        </p:nvSpPr>
        <p:spPr bwMode="auto">
          <a:xfrm>
            <a:off x="5857875" y="2071688"/>
            <a:ext cx="401638" cy="708025"/>
          </a:xfrm>
          <a:prstGeom prst="rect">
            <a:avLst/>
          </a:prstGeom>
          <a:noFill/>
          <a:ln w="9525">
            <a:noFill/>
            <a:miter lim="800000"/>
            <a:headEnd/>
            <a:tailEnd/>
          </a:ln>
        </p:spPr>
        <p:txBody>
          <a:bodyPr wrap="none">
            <a:spAutoFit/>
          </a:bodyPr>
          <a:lstStyle/>
          <a:p>
            <a:r>
              <a:rPr lang="ru-RU" sz="4000">
                <a:latin typeface="Lucida Sans Unicode" pitchFamily="34" charset="0"/>
              </a:rPr>
              <a:t>?</a:t>
            </a:r>
          </a:p>
        </p:txBody>
      </p:sp>
      <p:sp>
        <p:nvSpPr>
          <p:cNvPr id="13323" name="TextBox 23"/>
          <p:cNvSpPr txBox="1">
            <a:spLocks noChangeArrowheads="1"/>
          </p:cNvSpPr>
          <p:nvPr/>
        </p:nvSpPr>
        <p:spPr bwMode="auto">
          <a:xfrm>
            <a:off x="4429125" y="4214813"/>
            <a:ext cx="571500" cy="708025"/>
          </a:xfrm>
          <a:prstGeom prst="rect">
            <a:avLst/>
          </a:prstGeom>
          <a:noFill/>
          <a:ln w="9525">
            <a:noFill/>
            <a:miter lim="800000"/>
            <a:headEnd/>
            <a:tailEnd/>
          </a:ln>
        </p:spPr>
        <p:txBody>
          <a:bodyPr>
            <a:spAutoFit/>
          </a:bodyPr>
          <a:lstStyle/>
          <a:p>
            <a:r>
              <a:rPr lang="ru-RU" sz="4000">
                <a:latin typeface="Lucida Sans Unicode" pitchFamily="34" charset="0"/>
              </a:rPr>
              <a:t>?</a:t>
            </a:r>
          </a:p>
        </p:txBody>
      </p:sp>
      <p:pic>
        <p:nvPicPr>
          <p:cNvPr id="13324" name="Picture 12" descr="C:\Documents and Settings\Экономист\Рабочий стол\deti149.png"/>
          <p:cNvPicPr>
            <a:picLocks noChangeAspect="1" noChangeArrowheads="1"/>
          </p:cNvPicPr>
          <p:nvPr/>
        </p:nvPicPr>
        <p:blipFill>
          <a:blip r:embed="rId4" cstate="print"/>
          <a:srcRect/>
          <a:stretch>
            <a:fillRect/>
          </a:stretch>
        </p:blipFill>
        <p:spPr bwMode="auto">
          <a:xfrm>
            <a:off x="3635896" y="116632"/>
            <a:ext cx="1152128" cy="271796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76672"/>
            <a:ext cx="8229600" cy="5881266"/>
          </a:xfrm>
        </p:spPr>
        <p:txBody>
          <a:bodyPr>
            <a:normAutofit fontScale="85000" lnSpcReduction="20000"/>
          </a:bodyPr>
          <a:lstStyle/>
          <a:p>
            <a:pPr marL="365760" indent="-256032" eaLnBrk="1" fontAlgn="auto" hangingPunct="1">
              <a:spcAft>
                <a:spcPts val="0"/>
              </a:spcAft>
              <a:buFont typeface="Wingdings 3"/>
              <a:buChar char=""/>
              <a:defRPr/>
            </a:pPr>
            <a:r>
              <a:rPr lang="ru-RU" sz="2800" dirty="0" smtClean="0">
                <a:solidFill>
                  <a:srgbClr val="7030A0"/>
                </a:solidFill>
              </a:rPr>
              <a:t>Это:</a:t>
            </a:r>
          </a:p>
          <a:p>
            <a:pPr marL="365760" indent="-256032" eaLnBrk="1" fontAlgn="auto" hangingPunct="1">
              <a:spcAft>
                <a:spcPts val="0"/>
              </a:spcAft>
              <a:buFont typeface="Wingdings 3"/>
              <a:buChar char=""/>
              <a:defRPr/>
            </a:pPr>
            <a:r>
              <a:rPr lang="ru-RU" sz="2800" dirty="0" smtClean="0">
                <a:solidFill>
                  <a:schemeClr val="accent3">
                    <a:lumMod val="75000"/>
                  </a:schemeClr>
                </a:solidFill>
              </a:rPr>
              <a:t>Разгадывание кроссворда, головоломки, ребуса (они хороши при объяснении нового материала, при повторении, в конце урока, чтобы снять усталость).</a:t>
            </a:r>
          </a:p>
          <a:p>
            <a:pPr marL="365760" indent="-256032" eaLnBrk="1" fontAlgn="auto" hangingPunct="1">
              <a:spcAft>
                <a:spcPts val="0"/>
              </a:spcAft>
              <a:buFont typeface="Wingdings 3"/>
              <a:buChar char=""/>
              <a:defRPr/>
            </a:pPr>
            <a:r>
              <a:rPr lang="ru-RU" sz="2800" dirty="0" smtClean="0">
                <a:solidFill>
                  <a:schemeClr val="accent3">
                    <a:lumMod val="75000"/>
                  </a:schemeClr>
                </a:solidFill>
              </a:rPr>
              <a:t>Чтение или прослушивание фрагментов из произведений художественной литературы, легенд, сказаний, рассказов об известных вещах, людях, событиях.</a:t>
            </a:r>
          </a:p>
          <a:p>
            <a:pPr marL="365760" indent="-256032" eaLnBrk="1" fontAlgn="auto" hangingPunct="1">
              <a:spcAft>
                <a:spcPts val="0"/>
              </a:spcAft>
              <a:buFont typeface="Wingdings 3"/>
              <a:buChar char=""/>
              <a:defRPr/>
            </a:pPr>
            <a:r>
              <a:rPr lang="ru-RU" sz="2800" dirty="0" smtClean="0">
                <a:solidFill>
                  <a:schemeClr val="accent3">
                    <a:lumMod val="75000"/>
                  </a:schemeClr>
                </a:solidFill>
              </a:rPr>
              <a:t>Элемент занимательности позволяет активизировать мыслительную деятельность ученика, подготовить его к изучению нового материала, повторить ранее изученную тему или блок тем на уроке.</a:t>
            </a:r>
          </a:p>
          <a:p>
            <a:pPr marL="365760" indent="-256032" eaLnBrk="1" fontAlgn="auto" hangingPunct="1">
              <a:spcAft>
                <a:spcPts val="0"/>
              </a:spcAft>
              <a:buFont typeface="Wingdings 3"/>
              <a:buChar char=""/>
              <a:defRPr/>
            </a:pPr>
            <a:r>
              <a:rPr lang="ru-RU" sz="2800" dirty="0" smtClean="0">
                <a:solidFill>
                  <a:schemeClr val="accent3">
                    <a:lumMod val="75000"/>
                  </a:schemeClr>
                </a:solidFill>
              </a:rPr>
              <a:t>Занимательность в сочетании с </a:t>
            </a:r>
            <a:r>
              <a:rPr lang="ru-RU" sz="2800" dirty="0" err="1" smtClean="0">
                <a:solidFill>
                  <a:schemeClr val="accent3">
                    <a:lumMod val="75000"/>
                  </a:schemeClr>
                </a:solidFill>
              </a:rPr>
              <a:t>иллюстрированностью</a:t>
            </a:r>
            <a:r>
              <a:rPr lang="ru-RU" sz="2800" dirty="0" smtClean="0">
                <a:solidFill>
                  <a:schemeClr val="accent3">
                    <a:lumMod val="75000"/>
                  </a:schemeClr>
                </a:solidFill>
              </a:rPr>
              <a:t> особым образом преображает материал, делает процесс овладения знаниями более привлекательным, даёт пищу переживаниям.</a:t>
            </a:r>
          </a:p>
          <a:p>
            <a:pPr marL="365760" indent="-256032" eaLnBrk="1" fontAlgn="auto" hangingPunct="1">
              <a:spcAft>
                <a:spcPts val="0"/>
              </a:spcAft>
              <a:buFont typeface="Wingdings 3"/>
              <a:buChar char=""/>
              <a:defRPr/>
            </a:pP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0"/>
            <a:ext cx="8229600" cy="1417638"/>
          </a:xfrm>
        </p:spPr>
        <p:txBody>
          <a:bodyPr/>
          <a:lstStyle/>
          <a:p>
            <a:pPr algn="ctr" eaLnBrk="1" fontAlgn="auto" hangingPunct="1">
              <a:spcAft>
                <a:spcPts val="0"/>
              </a:spcAft>
              <a:defRPr/>
            </a:pPr>
            <a:r>
              <a:rPr lang="ru-RU" sz="2000" dirty="0" smtClean="0">
                <a:solidFill>
                  <a:schemeClr val="bg2">
                    <a:lumMod val="50000"/>
                  </a:schemeClr>
                </a:solidFill>
              </a:rPr>
              <a:t>Делаем выводы:</a:t>
            </a:r>
            <a:endParaRPr lang="ru-RU" sz="2000" dirty="0">
              <a:solidFill>
                <a:schemeClr val="bg2">
                  <a:lumMod val="50000"/>
                </a:schemeClr>
              </a:solidFill>
            </a:endParaRPr>
          </a:p>
        </p:txBody>
      </p:sp>
      <p:pic>
        <p:nvPicPr>
          <p:cNvPr id="4" name="Picture 4"/>
          <p:cNvPicPr>
            <a:picLocks noChangeAspect="1" noChangeArrowheads="1"/>
          </p:cNvPicPr>
          <p:nvPr/>
        </p:nvPicPr>
        <p:blipFill>
          <a:blip r:embed="rId2" cstate="print"/>
          <a:srcRect/>
          <a:stretch>
            <a:fillRect/>
          </a:stretch>
        </p:blipFill>
        <p:spPr bwMode="auto">
          <a:xfrm>
            <a:off x="755576" y="857249"/>
            <a:ext cx="7734374" cy="5845843"/>
          </a:xfrm>
          <a:prstGeom prst="rect">
            <a:avLst/>
          </a:prstGeom>
          <a:noFill/>
          <a:ln w="9525">
            <a:noFill/>
            <a:miter lim="800000"/>
            <a:headEnd/>
            <a:tailEnd/>
          </a:ln>
        </p:spPr>
      </p:pic>
      <p:sp>
        <p:nvSpPr>
          <p:cNvPr id="15364" name="Прямоугольник 4"/>
          <p:cNvSpPr>
            <a:spLocks noChangeArrowheads="1"/>
          </p:cNvSpPr>
          <p:nvPr/>
        </p:nvSpPr>
        <p:spPr bwMode="auto">
          <a:xfrm>
            <a:off x="1357313" y="1357313"/>
            <a:ext cx="7143750" cy="4246562"/>
          </a:xfrm>
          <a:prstGeom prst="rect">
            <a:avLst/>
          </a:prstGeom>
          <a:noFill/>
          <a:ln w="9525">
            <a:noFill/>
            <a:miter lim="800000"/>
            <a:headEnd/>
            <a:tailEnd/>
          </a:ln>
        </p:spPr>
        <p:txBody>
          <a:bodyPr>
            <a:spAutoFit/>
          </a:bodyPr>
          <a:lstStyle/>
          <a:p>
            <a:pPr marL="452438" indent="-342900">
              <a:buFontTx/>
              <a:buAutoNum type="arabicPeriod"/>
            </a:pPr>
            <a:r>
              <a:rPr lang="ru-RU">
                <a:solidFill>
                  <a:srgbClr val="00B0F0"/>
                </a:solidFill>
                <a:latin typeface="Lucida Sans Unicode" pitchFamily="34" charset="0"/>
              </a:rPr>
              <a:t>Использование презентации на уроке есть применение наглядного метода иллюстраций во взаимосвязи с другими методами, позволяющими развивать мышление учащихся и активизировать их познавательную деятельность.</a:t>
            </a:r>
          </a:p>
          <a:p>
            <a:pPr marL="452438" indent="-342900">
              <a:buFontTx/>
              <a:buAutoNum type="arabicPeriod"/>
            </a:pPr>
            <a:r>
              <a:rPr lang="ru-RU">
                <a:solidFill>
                  <a:srgbClr val="00B0F0"/>
                </a:solidFill>
                <a:latin typeface="Lucida Sans Unicode" pitchFamily="34" charset="0"/>
              </a:rPr>
              <a:t>Иллюстрации особенно необходимы тогда, когда объекты недоступны непосредственному наблюдению, а слово учителя оказывается недостаточным, чтобы дать представление об изучаемом объекте или явлении.</a:t>
            </a:r>
          </a:p>
          <a:p>
            <a:pPr marL="452438" indent="-342900">
              <a:buFontTx/>
              <a:buAutoNum type="arabicPeriod"/>
            </a:pPr>
            <a:r>
              <a:rPr lang="ru-RU">
                <a:solidFill>
                  <a:srgbClr val="00B0F0"/>
                </a:solidFill>
                <a:latin typeface="Lucida Sans Unicode" pitchFamily="34" charset="0"/>
              </a:rPr>
              <a:t>Информация, размещённая на слайде и появляющаяся в нужные моменты объяснения, проведения опытов, экспериментов, доказательств и т.д., заставляет учащихся пройти через все этапы мышления, использовать различные мыслительные операции.</a:t>
            </a:r>
          </a:p>
          <a:p>
            <a:pPr marL="452438" indent="-342900"/>
            <a:r>
              <a:rPr lang="ru-RU">
                <a:solidFill>
                  <a:srgbClr val="00B0F0"/>
                </a:solidFill>
                <a:latin typeface="Lucida Sans Unicode"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just" eaLnBrk="1" fontAlgn="auto" hangingPunct="1">
              <a:spcAft>
                <a:spcPts val="0"/>
              </a:spcAft>
              <a:defRPr/>
            </a:pPr>
            <a:r>
              <a:rPr lang="ru-RU" sz="1600" dirty="0" smtClean="0"/>
              <a:t>Для упрочения знаний, развития интереса к школьным предметам тем учащимся, которые уже хоть немного владеют компьютером, можно предложить самостоятельные творческие задания разного типа:</a:t>
            </a:r>
            <a:endParaRPr lang="ru-RU" sz="1600" dirty="0"/>
          </a:p>
        </p:txBody>
      </p:sp>
      <p:sp>
        <p:nvSpPr>
          <p:cNvPr id="7" name="Шестиугольник 6"/>
          <p:cNvSpPr/>
          <p:nvPr/>
        </p:nvSpPr>
        <p:spPr>
          <a:xfrm>
            <a:off x="500063" y="1500188"/>
            <a:ext cx="2357437" cy="1928812"/>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dirty="0"/>
              <a:t>составление  кроссворда, ребуса по теме;</a:t>
            </a:r>
          </a:p>
        </p:txBody>
      </p:sp>
      <p:sp>
        <p:nvSpPr>
          <p:cNvPr id="9" name="Параллелограмм 8"/>
          <p:cNvSpPr/>
          <p:nvPr/>
        </p:nvSpPr>
        <p:spPr>
          <a:xfrm>
            <a:off x="4429125" y="1643063"/>
            <a:ext cx="2500313" cy="1571625"/>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ru-RU" dirty="0"/>
              <a:t>изготовление учебного пособия;</a:t>
            </a:r>
          </a:p>
        </p:txBody>
      </p:sp>
      <p:sp>
        <p:nvSpPr>
          <p:cNvPr id="10" name="Трапеция 9"/>
          <p:cNvSpPr/>
          <p:nvPr/>
        </p:nvSpPr>
        <p:spPr>
          <a:xfrm>
            <a:off x="2286000" y="3786188"/>
            <a:ext cx="2071688" cy="1714500"/>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t>различных творческих сообщений</a:t>
            </a:r>
          </a:p>
        </p:txBody>
      </p:sp>
      <p:sp>
        <p:nvSpPr>
          <p:cNvPr id="11" name="Ромб 10"/>
          <p:cNvSpPr/>
          <p:nvPr/>
        </p:nvSpPr>
        <p:spPr>
          <a:xfrm>
            <a:off x="5072063" y="3643313"/>
            <a:ext cx="3571875" cy="2500312"/>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t>презентаций </a:t>
            </a:r>
            <a:r>
              <a:rPr lang="ru-RU" dirty="0"/>
              <a:t>и др.</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C:\Documents and Settings\Экономист\Рабочий стол\0014-014-Spasibo-za-vnimanie.jpg"/>
          <p:cNvPicPr>
            <a:picLocks noGrp="1" noChangeAspect="1" noChangeArrowheads="1"/>
          </p:cNvPicPr>
          <p:nvPr>
            <p:ph idx="1"/>
          </p:nvPr>
        </p:nvPicPr>
        <p:blipFill>
          <a:blip r:embed="rId2" cstate="print"/>
          <a:srcRect/>
          <a:stretch>
            <a:fillRect/>
          </a:stretch>
        </p:blipFill>
        <p:spPr bwMode="auto">
          <a:xfrm>
            <a:off x="971600" y="476672"/>
            <a:ext cx="7373904" cy="5530428"/>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162</TotalTime>
  <Words>510</Words>
  <Application>Microsoft Office PowerPoint</Application>
  <PresentationFormat>Экран (4:3)</PresentationFormat>
  <Paragraphs>53</Paragraphs>
  <Slides>9</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9</vt:i4>
      </vt:variant>
    </vt:vector>
  </HeadingPairs>
  <TitlesOfParts>
    <vt:vector size="17" baseType="lpstr">
      <vt:lpstr>Arial</vt:lpstr>
      <vt:lpstr>Lucida Sans Unicode</vt:lpstr>
      <vt:lpstr>Wingdings 3</vt:lpstr>
      <vt:lpstr>Verdana</vt:lpstr>
      <vt:lpstr>Wingdings 2</vt:lpstr>
      <vt:lpstr>Calibri</vt:lpstr>
      <vt:lpstr>Monotype Corsiva</vt:lpstr>
      <vt:lpstr>Открытая</vt:lpstr>
      <vt:lpstr>«ПРИМЕНЕНИЕ ИКТ НА УРОКАХ ТЕХНОЛОГИИ – ФАКТОР ПОВЫШЕНИЯ АКТИВИЗАЦИИ ПОЗНАВАТЕЛЬНОЙ ДЕЯТЕЛЬНОСТИ»</vt:lpstr>
      <vt:lpstr>Скажи мне – и я забуду. Покажи мне – и я запомню. Дай мне сделать самому – и я пойму.</vt:lpstr>
      <vt:lpstr>Использование ИКТ на уроках технологии даёт возможность: </vt:lpstr>
      <vt:lpstr>«Лучше один раз увидеть, чем сто раз услышать!»</vt:lpstr>
      <vt:lpstr>Слайд 5</vt:lpstr>
      <vt:lpstr>Слайд 6</vt:lpstr>
      <vt:lpstr>Делаем выводы:</vt:lpstr>
      <vt:lpstr>Для упрочения знаний, развития интереса к школьным предметам тем учащимся, которые уже хоть немного владеют компьютером, можно предложить самостоятельные творческие задания разного типа:</vt:lpstr>
      <vt:lpstr>Слайд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«Использование ИКТ на уроках технологии»</dc:title>
  <dc:creator>Татьяна</dc:creator>
  <cp:lastModifiedBy>Экономист</cp:lastModifiedBy>
  <cp:revision>80</cp:revision>
  <dcterms:created xsi:type="dcterms:W3CDTF">2013-07-01T13:17:20Z</dcterms:created>
  <dcterms:modified xsi:type="dcterms:W3CDTF">2016-04-29T04:18:28Z</dcterms:modified>
</cp:coreProperties>
</file>