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3" r:id="rId2"/>
    <p:sldId id="282" r:id="rId3"/>
    <p:sldId id="256" r:id="rId4"/>
    <p:sldId id="275" r:id="rId5"/>
    <p:sldId id="258" r:id="rId6"/>
    <p:sldId id="274" r:id="rId7"/>
    <p:sldId id="276" r:id="rId8"/>
    <p:sldId id="257" r:id="rId9"/>
    <p:sldId id="278" r:id="rId10"/>
    <p:sldId id="279" r:id="rId11"/>
    <p:sldId id="280"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00" y="14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266279-AB90-4B95-81F7-2AF522248320}" type="datetimeFigureOut">
              <a:rPr lang="ru-RU" smtClean="0"/>
              <a:t>10.08.2020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371E8E-779E-4A9F-8EC5-44FADA280A17}" type="slidenum">
              <a:rPr lang="ru-RU" smtClean="0"/>
              <a:t>‹#›</a:t>
            </a:fld>
            <a:endParaRPr lang="ru-RU"/>
          </a:p>
        </p:txBody>
      </p:sp>
    </p:spTree>
    <p:extLst>
      <p:ext uri="{BB962C8B-B14F-4D97-AF65-F5344CB8AC3E}">
        <p14:creationId xmlns:p14="http://schemas.microsoft.com/office/powerpoint/2010/main" val="264786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242557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59476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2772353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426529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21677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89183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17627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1099405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006369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811621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C2FA0-E97B-4422-98F5-E69AFFC00C74}" type="datetimeFigureOut">
              <a:rPr lang="ru-RU" smtClean="0"/>
              <a:t>10.08.2020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766158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C2FA0-E97B-4422-98F5-E69AFFC00C74}" type="datetimeFigureOut">
              <a:rPr lang="ru-RU" smtClean="0"/>
              <a:t>10.08.2020</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B1487-5F27-439B-BD6F-8386D2A84F3E}" type="slidenum">
              <a:rPr lang="ru-RU" smtClean="0"/>
              <a:t>‹#›</a:t>
            </a:fld>
            <a:endParaRPr lang="ru-RU" dirty="0"/>
          </a:p>
        </p:txBody>
      </p:sp>
    </p:spTree>
    <p:extLst>
      <p:ext uri="{BB962C8B-B14F-4D97-AF65-F5344CB8AC3E}">
        <p14:creationId xmlns:p14="http://schemas.microsoft.com/office/powerpoint/2010/main" val="1774652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24764"/>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971600" y="836712"/>
            <a:ext cx="7128792" cy="5544616"/>
          </a:xfrm>
        </p:spPr>
        <p:txBody>
          <a:bodyPr>
            <a:normAutofit/>
          </a:bodyPr>
          <a:lstStyle/>
          <a:p>
            <a:pPr marL="0" indent="0" algn="ctr">
              <a:buNone/>
            </a:pPr>
            <a:endParaRPr lang="ru-RU" sz="2200" dirty="0" smtClean="0">
              <a:solidFill>
                <a:srgbClr val="333333"/>
              </a:solidFill>
              <a:latin typeface="Times New Roman" panose="02020603050405020304" pitchFamily="18" charset="0"/>
              <a:cs typeface="Times New Roman" panose="02020603050405020304" pitchFamily="18" charset="0"/>
            </a:endParaRPr>
          </a:p>
          <a:p>
            <a:pPr marL="0" indent="0" algn="ctr">
              <a:buNone/>
            </a:pPr>
            <a:endParaRPr lang="ru-RU" sz="2200" dirty="0">
              <a:solidFill>
                <a:srgbClr val="333333"/>
              </a:solidFill>
              <a:latin typeface="Times New Roman" panose="02020603050405020304" pitchFamily="18" charset="0"/>
              <a:cs typeface="Times New Roman" panose="02020603050405020304" pitchFamily="18" charset="0"/>
            </a:endParaRPr>
          </a:p>
          <a:p>
            <a:pPr marL="0" indent="0" algn="ctr">
              <a:buNone/>
            </a:pPr>
            <a:endParaRPr lang="ru-RU" sz="2200" dirty="0" smtClean="0">
              <a:solidFill>
                <a:srgbClr val="333333"/>
              </a:solidFill>
              <a:latin typeface="Times New Roman" panose="02020603050405020304" pitchFamily="18" charset="0"/>
              <a:cs typeface="Times New Roman" panose="02020603050405020304" pitchFamily="18" charset="0"/>
            </a:endParaRPr>
          </a:p>
          <a:p>
            <a:pPr marL="0" indent="0" algn="ctr">
              <a:buNone/>
            </a:pPr>
            <a:endParaRPr lang="ru-RU" sz="2200" dirty="0" smtClean="0">
              <a:solidFill>
                <a:srgbClr val="333333"/>
              </a:solidFill>
              <a:latin typeface="Times New Roman" panose="02020603050405020304" pitchFamily="18" charset="0"/>
              <a:cs typeface="Times New Roman" panose="02020603050405020304" pitchFamily="18" charset="0"/>
            </a:endParaRPr>
          </a:p>
          <a:p>
            <a:pPr marL="0" indent="0" algn="ctr">
              <a:buNone/>
            </a:pPr>
            <a:r>
              <a:rPr lang="ru-RU" sz="2200" dirty="0" smtClean="0">
                <a:solidFill>
                  <a:srgbClr val="333333"/>
                </a:solidFill>
                <a:latin typeface="Times New Roman" panose="02020603050405020304" pitchFamily="18" charset="0"/>
                <a:cs typeface="Times New Roman" panose="02020603050405020304" pitchFamily="18" charset="0"/>
              </a:rPr>
              <a:t>Учебный предмет: ансамбль скрипачей учащихся младших классов (3-5 классы)</a:t>
            </a:r>
          </a:p>
          <a:p>
            <a:pPr marL="0" indent="0" algn="ctr">
              <a:buNone/>
            </a:pPr>
            <a:r>
              <a:rPr lang="ru-RU" sz="2200" b="0" i="0" dirty="0" smtClean="0">
                <a:solidFill>
                  <a:srgbClr val="333333"/>
                </a:solidFill>
                <a:effectLst/>
                <a:latin typeface="Times New Roman" panose="02020603050405020304" pitchFamily="18" charset="0"/>
                <a:cs typeface="Times New Roman" panose="02020603050405020304" pitchFamily="18" charset="0"/>
              </a:rPr>
              <a:t>Руководитель: Мальцева Ольга Егоровна</a:t>
            </a:r>
          </a:p>
          <a:p>
            <a:pPr marL="0" indent="0" algn="ctr">
              <a:buNone/>
            </a:pPr>
            <a:r>
              <a:rPr lang="ru-RU" sz="2200" dirty="0" smtClean="0">
                <a:solidFill>
                  <a:srgbClr val="333333"/>
                </a:solidFill>
                <a:latin typeface="Times New Roman" panose="02020603050405020304" pitchFamily="18" charset="0"/>
                <a:cs typeface="Times New Roman" panose="02020603050405020304" pitchFamily="18" charset="0"/>
              </a:rPr>
              <a:t>Концертмейстер: </a:t>
            </a:r>
            <a:r>
              <a:rPr lang="ru-RU" sz="2200" dirty="0" err="1" smtClean="0">
                <a:solidFill>
                  <a:srgbClr val="333333"/>
                </a:solidFill>
                <a:latin typeface="Times New Roman" panose="02020603050405020304" pitchFamily="18" charset="0"/>
                <a:cs typeface="Times New Roman" panose="02020603050405020304" pitchFamily="18" charset="0"/>
              </a:rPr>
              <a:t>Догиль</a:t>
            </a:r>
            <a:r>
              <a:rPr lang="ru-RU" sz="2200" dirty="0" smtClean="0">
                <a:solidFill>
                  <a:srgbClr val="333333"/>
                </a:solidFill>
                <a:latin typeface="Times New Roman" panose="02020603050405020304" pitchFamily="18" charset="0"/>
                <a:cs typeface="Times New Roman" panose="02020603050405020304" pitchFamily="18" charset="0"/>
              </a:rPr>
              <a:t> Лариса Владимировна</a:t>
            </a:r>
          </a:p>
          <a:p>
            <a:pPr marL="0" indent="0" algn="ctr">
              <a:buNone/>
            </a:pPr>
            <a:r>
              <a:rPr lang="ru-RU" sz="2200" b="0" i="0" dirty="0" smtClean="0">
                <a:solidFill>
                  <a:srgbClr val="333333"/>
                </a:solidFill>
                <a:effectLst/>
                <a:latin typeface="Times New Roman" panose="02020603050405020304" pitchFamily="18" charset="0"/>
                <a:cs typeface="Times New Roman" panose="02020603050405020304" pitchFamily="18" charset="0"/>
              </a:rPr>
              <a:t>Тема: Работа над музыкальным произведением. </a:t>
            </a:r>
          </a:p>
          <a:p>
            <a:pPr marL="0" indent="0" algn="ctr">
              <a:buNone/>
            </a:pPr>
            <a:r>
              <a:rPr lang="ru-RU" sz="2200" b="0" i="0" dirty="0" smtClean="0">
                <a:solidFill>
                  <a:srgbClr val="333333"/>
                </a:solidFill>
                <a:effectLst/>
                <a:latin typeface="Times New Roman" panose="02020603050405020304" pitchFamily="18" charset="0"/>
                <a:cs typeface="Times New Roman" panose="02020603050405020304" pitchFamily="18" charset="0"/>
              </a:rPr>
              <a:t>П.И. Чайковский «Утренне</a:t>
            </a:r>
            <a:r>
              <a:rPr lang="ru-RU" sz="2200" dirty="0" smtClean="0">
                <a:solidFill>
                  <a:srgbClr val="333333"/>
                </a:solidFill>
                <a:latin typeface="Times New Roman" panose="02020603050405020304" pitchFamily="18" charset="0"/>
                <a:cs typeface="Times New Roman" panose="02020603050405020304" pitchFamily="18" charset="0"/>
              </a:rPr>
              <a:t>е размышление</a:t>
            </a:r>
            <a:r>
              <a:rPr lang="ru-RU" sz="2200" dirty="0" smtClean="0">
                <a:solidFill>
                  <a:srgbClr val="333333"/>
                </a:solidFill>
                <a:latin typeface="Times New Roman" panose="02020603050405020304" pitchFamily="18" charset="0"/>
                <a:cs typeface="Times New Roman" panose="02020603050405020304" pitchFamily="18" charset="0"/>
              </a:rPr>
              <a:t>».</a:t>
            </a:r>
            <a:endParaRPr lang="ru-RU" sz="2200" dirty="0" smtClean="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599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99592" y="1207293"/>
            <a:ext cx="7344816" cy="4525963"/>
          </a:xfrm>
        </p:spPr>
        <p:txBody>
          <a:bodyPr>
            <a:normAutofit lnSpcReduction="10000"/>
          </a:bodyPr>
          <a:lstStyle/>
          <a:p>
            <a:pPr marL="0" indent="0">
              <a:buNone/>
            </a:pPr>
            <a:r>
              <a:rPr lang="ru-RU" sz="1800" b="1" dirty="0" smtClean="0">
                <a:latin typeface="Times New Roman" panose="02020603050405020304" pitchFamily="18" charset="0"/>
                <a:cs typeface="Times New Roman" panose="02020603050405020304" pitchFamily="18" charset="0"/>
              </a:rPr>
              <a:t>2 скрипки.</a:t>
            </a:r>
            <a:endParaRPr lang="ru-RU" sz="1800" dirty="0" smtClean="0">
              <a:latin typeface="Times New Roman" panose="02020603050405020304" pitchFamily="18" charset="0"/>
              <a:cs typeface="Times New Roman" panose="02020603050405020304" pitchFamily="18" charset="0"/>
            </a:endParaRPr>
          </a:p>
          <a:p>
            <a:pPr marL="0" indent="0">
              <a:buNone/>
            </a:pPr>
            <a:r>
              <a:rPr lang="ru-RU" sz="1800" b="1" dirty="0" smtClean="0">
                <a:latin typeface="Times New Roman" panose="02020603050405020304" pitchFamily="18" charset="0"/>
                <a:cs typeface="Times New Roman" panose="02020603050405020304" pitchFamily="18" charset="0"/>
              </a:rPr>
              <a:t>1 . </a:t>
            </a:r>
            <a:r>
              <a:rPr lang="ru-RU" sz="1800" dirty="0" smtClean="0">
                <a:latin typeface="Times New Roman" panose="02020603050405020304" pitchFamily="18" charset="0"/>
                <a:cs typeface="Times New Roman" panose="02020603050405020304" pitchFamily="18" charset="0"/>
              </a:rPr>
              <a:t>Первую </a:t>
            </a:r>
            <a:r>
              <a:rPr lang="ru-RU" sz="1800" dirty="0">
                <a:latin typeface="Times New Roman" panose="02020603050405020304" pitchFamily="18" charset="0"/>
                <a:cs typeface="Times New Roman" panose="02020603050405020304" pitchFamily="18" charset="0"/>
              </a:rPr>
              <a:t>ноту начинаем играть в средней части смычка </a:t>
            </a:r>
            <a:r>
              <a:rPr lang="ru-RU" sz="1800" dirty="0" smtClean="0">
                <a:latin typeface="Times New Roman" panose="02020603050405020304" pitchFamily="18" charset="0"/>
                <a:cs typeface="Times New Roman" panose="02020603050405020304" pitchFamily="18" charset="0"/>
              </a:rPr>
              <a:t>спокойным движением </a:t>
            </a:r>
            <a:r>
              <a:rPr lang="ru-RU" sz="1800" dirty="0">
                <a:latin typeface="Times New Roman" panose="02020603050405020304" pitchFamily="18" charset="0"/>
                <a:cs typeface="Times New Roman" panose="02020603050405020304" pitchFamily="18" charset="0"/>
              </a:rPr>
              <a:t>вниз</a:t>
            </a:r>
            <a:r>
              <a:rPr lang="ru-RU" sz="1800" dirty="0" smtClean="0">
                <a:latin typeface="Times New Roman" panose="02020603050405020304" pitchFamily="18" charset="0"/>
                <a:cs typeface="Times New Roman" panose="02020603050405020304" pitchFamily="18" charset="0"/>
              </a:rPr>
              <a:t>. Внимательно слушаем интонацию в 5-6 т. </a:t>
            </a:r>
            <a:r>
              <a:rPr lang="ru-RU" sz="1800" b="1" dirty="0" smtClean="0">
                <a:latin typeface="Times New Roman" panose="02020603050405020304" pitchFamily="18" charset="0"/>
                <a:cs typeface="Times New Roman" panose="02020603050405020304" pitchFamily="18" charset="0"/>
              </a:rPr>
              <a:t>До </a:t>
            </a:r>
            <a:r>
              <a:rPr lang="en-US" sz="1800" b="1" dirty="0" smtClean="0">
                <a:latin typeface="Times New Roman" panose="02020603050405020304" pitchFamily="18" charset="0"/>
                <a:cs typeface="Times New Roman" panose="02020603050405020304" pitchFamily="18" charset="0"/>
              </a:rPr>
              <a:t>#</a:t>
            </a:r>
            <a:r>
              <a:rPr lang="ru-RU" sz="1800" b="1" dirty="0" smtClean="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и далее движение по полутонам. Красиво прозвучать в окончании первого предложения 7-8т.</a:t>
            </a:r>
          </a:p>
          <a:p>
            <a:pPr marL="0" indent="0">
              <a:buNone/>
            </a:pPr>
            <a:r>
              <a:rPr lang="ru-RU" sz="1800" b="1" dirty="0" smtClean="0">
                <a:latin typeface="Times New Roman" panose="02020603050405020304" pitchFamily="18" charset="0"/>
                <a:cs typeface="Times New Roman" panose="02020603050405020304" pitchFamily="18" charset="0"/>
              </a:rPr>
              <a:t>2.</a:t>
            </a:r>
            <a:r>
              <a:rPr lang="ru-RU" sz="1800" dirty="0" smtClean="0">
                <a:latin typeface="Times New Roman" panose="02020603050405020304" pitchFamily="18" charset="0"/>
                <a:cs typeface="Times New Roman" panose="02020603050405020304" pitchFamily="18" charset="0"/>
              </a:rPr>
              <a:t> Поддерживаем динамическое развитие в основной мелодии в </a:t>
            </a:r>
            <a:r>
              <a:rPr lang="ru-RU" sz="1800" b="1" dirty="0" smtClean="0">
                <a:latin typeface="Times New Roman" panose="02020603050405020304" pitchFamily="18" charset="0"/>
                <a:cs typeface="Times New Roman" panose="02020603050405020304" pitchFamily="18" charset="0"/>
              </a:rPr>
              <a:t>1 </a:t>
            </a:r>
            <a:r>
              <a:rPr lang="ru-RU" sz="1800" b="1" dirty="0" err="1" smtClean="0">
                <a:latin typeface="Times New Roman" panose="02020603050405020304" pitchFamily="18" charset="0"/>
                <a:cs typeface="Times New Roman" panose="02020603050405020304" pitchFamily="18" charset="0"/>
              </a:rPr>
              <a:t>скр</a:t>
            </a:r>
            <a:r>
              <a:rPr lang="ru-RU" sz="1800" b="1"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движемся к кульминации 4-5т. Затем  следует постепенное динамическое затихание, успокоение. Очень аккуратно сыграть окончание второго предложения. Выдержать паузу. Взять  дыхание в музыке, перед заключительным разделом.</a:t>
            </a:r>
          </a:p>
          <a:p>
            <a:pPr marL="0" indent="0">
              <a:buNone/>
            </a:pPr>
            <a:r>
              <a:rPr lang="ru-RU" sz="1800" b="1" dirty="0" smtClean="0">
                <a:latin typeface="Times New Roman" panose="02020603050405020304" pitchFamily="18" charset="0"/>
                <a:cs typeface="Times New Roman" panose="02020603050405020304" pitchFamily="18" charset="0"/>
              </a:rPr>
              <a:t>3.</a:t>
            </a:r>
            <a:r>
              <a:rPr lang="ru-RU" sz="1800" dirty="0" smtClean="0">
                <a:latin typeface="Times New Roman" panose="02020603050405020304" pitchFamily="18" charset="0"/>
                <a:cs typeface="Times New Roman" panose="02020603050405020304" pitchFamily="18" charset="0"/>
              </a:rPr>
              <a:t> Пунктирный ритм звучит с мягкой атакой, в характере просьбы. </a:t>
            </a:r>
          </a:p>
          <a:p>
            <a:pPr marL="0" indent="0">
              <a:buNone/>
            </a:pPr>
            <a:r>
              <a:rPr lang="ru-RU" sz="1800" dirty="0" smtClean="0">
                <a:latin typeface="Times New Roman" panose="02020603050405020304" pitchFamily="18" charset="0"/>
                <a:cs typeface="Times New Roman" panose="02020603050405020304" pitchFamily="18" charset="0"/>
              </a:rPr>
              <a:t>Аккуратная смена струн. Внимательно выдерживаем паузы между мотивами. Очень точно проинтонировать </a:t>
            </a:r>
            <a:r>
              <a:rPr lang="ru-RU" sz="1800" b="1" dirty="0" smtClean="0">
                <a:latin typeface="Times New Roman" panose="02020603050405020304" pitchFamily="18" charset="0"/>
                <a:cs typeface="Times New Roman" panose="02020603050405020304" pitchFamily="18" charset="0"/>
              </a:rPr>
              <a:t>До </a:t>
            </a:r>
            <a:r>
              <a:rPr lang="en-US" sz="1800" b="1"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и далее  ход по полутонам. Последние 3 такта </a:t>
            </a:r>
            <a:r>
              <a:rPr lang="ru-RU" sz="1800" dirty="0">
                <a:latin typeface="Times New Roman" panose="02020603050405020304" pitchFamily="18" charset="0"/>
                <a:cs typeface="Times New Roman" panose="02020603050405020304" pitchFamily="18" charset="0"/>
              </a:rPr>
              <a:t>и</a:t>
            </a:r>
            <a:r>
              <a:rPr lang="ru-RU" sz="1800" dirty="0" smtClean="0">
                <a:latin typeface="Times New Roman" panose="02020603050405020304" pitchFamily="18" charset="0"/>
                <a:cs typeface="Times New Roman" panose="02020603050405020304" pitchFamily="18" charset="0"/>
              </a:rPr>
              <a:t>граем затихая, слушаем партию форт-но, и  смотрим на </a:t>
            </a:r>
            <a:r>
              <a:rPr lang="ru-RU" sz="1800" b="1" dirty="0" smtClean="0">
                <a:latin typeface="Times New Roman" panose="02020603050405020304" pitchFamily="18" charset="0"/>
                <a:cs typeface="Times New Roman" panose="02020603050405020304" pitchFamily="18" charset="0"/>
              </a:rPr>
              <a:t>1 </a:t>
            </a:r>
            <a:r>
              <a:rPr lang="ru-RU" sz="1800" b="1" dirty="0" err="1" smtClean="0">
                <a:latin typeface="Times New Roman" panose="02020603050405020304" pitchFamily="18" charset="0"/>
                <a:cs typeface="Times New Roman" panose="02020603050405020304" pitchFamily="18" charset="0"/>
              </a:rPr>
              <a:t>скр</a:t>
            </a:r>
            <a:r>
              <a:rPr lang="ru-RU" sz="1800" b="1"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До конца сохраняем пульсацию трёхдольного размера. Остановка смычка по </a:t>
            </a:r>
            <a:r>
              <a:rPr lang="ru-RU" sz="1800" b="1" dirty="0" smtClean="0">
                <a:latin typeface="Times New Roman" panose="02020603050405020304" pitchFamily="18" charset="0"/>
                <a:cs typeface="Times New Roman" panose="02020603050405020304" pitchFamily="18" charset="0"/>
              </a:rPr>
              <a:t>1 скрипке.</a:t>
            </a:r>
            <a:endParaRPr lang="ru-RU"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26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1043608" y="1019869"/>
            <a:ext cx="7056784" cy="4929411"/>
          </a:xfrm>
        </p:spPr>
        <p:txBody>
          <a:bodyPr/>
          <a:lstStyle/>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3 </a:t>
            </a:r>
            <a:r>
              <a:rPr lang="ru-RU" sz="1800" b="1" dirty="0">
                <a:solidFill>
                  <a:prstClr val="black"/>
                </a:solidFill>
                <a:latin typeface="Times New Roman" panose="02020603050405020304" pitchFamily="18" charset="0"/>
                <a:cs typeface="Times New Roman" panose="02020603050405020304" pitchFamily="18" charset="0"/>
              </a:rPr>
              <a:t>скрипки</a:t>
            </a:r>
            <a:r>
              <a:rPr lang="ru-RU" sz="1800" b="1"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1</a:t>
            </a:r>
            <a:r>
              <a:rPr lang="ru-RU" sz="1800" dirty="0" smtClean="0">
                <a:solidFill>
                  <a:prstClr val="black"/>
                </a:solidFill>
                <a:latin typeface="Times New Roman" panose="02020603050405020304" pitchFamily="18" charset="0"/>
                <a:cs typeface="Times New Roman" panose="02020603050405020304" pitchFamily="18" charset="0"/>
              </a:rPr>
              <a:t> .Первую </a:t>
            </a:r>
            <a:r>
              <a:rPr lang="ru-RU" sz="1800" dirty="0">
                <a:solidFill>
                  <a:prstClr val="black"/>
                </a:solidFill>
                <a:latin typeface="Times New Roman" panose="02020603050405020304" pitchFamily="18" charset="0"/>
                <a:cs typeface="Times New Roman" panose="02020603050405020304" pitchFamily="18" charset="0"/>
              </a:rPr>
              <a:t>ноту начинаем играть в средней части смычка спокойным движением вниз</a:t>
            </a:r>
            <a:r>
              <a:rPr lang="ru-RU" sz="1800" dirty="0" smtClean="0">
                <a:solidFill>
                  <a:prstClr val="black"/>
                </a:solidFill>
                <a:latin typeface="Times New Roman" panose="02020603050405020304" pitchFamily="18" charset="0"/>
                <a:cs typeface="Times New Roman" panose="02020603050405020304" pitchFamily="18" charset="0"/>
              </a:rPr>
              <a:t>. Далее контролируем неравномерное распределение смычка в трёхдольном размере. Первая доля звучит мягко, смычок не  продёргиваем. Поддерживаем динамическое развитие в мелодиях у </a:t>
            </a:r>
            <a:r>
              <a:rPr lang="ru-RU" sz="1800" b="1" dirty="0" smtClean="0">
                <a:solidFill>
                  <a:prstClr val="black"/>
                </a:solidFill>
                <a:latin typeface="Times New Roman" panose="02020603050405020304" pitchFamily="18" charset="0"/>
                <a:cs typeface="Times New Roman" panose="02020603050405020304" pitchFamily="18" charset="0"/>
              </a:rPr>
              <a:t>1,2 скрипок.</a:t>
            </a:r>
            <a:r>
              <a:rPr lang="ru-RU" sz="1800" dirty="0" smtClean="0">
                <a:solidFill>
                  <a:prstClr val="black"/>
                </a:solidFill>
                <a:latin typeface="Times New Roman" panose="02020603050405020304" pitchFamily="18" charset="0"/>
                <a:cs typeface="Times New Roman" panose="02020603050405020304" pitchFamily="18" charset="0"/>
              </a:rPr>
              <a:t> </a:t>
            </a:r>
          </a:p>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2. </a:t>
            </a:r>
            <a:r>
              <a:rPr lang="ru-RU" sz="1800" dirty="0" smtClean="0">
                <a:solidFill>
                  <a:prstClr val="black"/>
                </a:solidFill>
                <a:latin typeface="Times New Roman" panose="02020603050405020304" pitchFamily="18" charset="0"/>
                <a:cs typeface="Times New Roman" panose="02020603050405020304" pitchFamily="18" charset="0"/>
              </a:rPr>
              <a:t>Очень аккуратно звучать в последних двух тактах второго предложения. Приготовиться к игре</a:t>
            </a:r>
            <a:r>
              <a:rPr lang="en-US" sz="1800" dirty="0" smtClean="0">
                <a:solidFill>
                  <a:prstClr val="black"/>
                </a:solidFill>
                <a:latin typeface="Times New Roman" panose="02020603050405020304" pitchFamily="18" charset="0"/>
                <a:cs typeface="Times New Roman" panose="02020603050405020304" pitchFamily="18" charset="0"/>
              </a:rPr>
              <a:t> </a:t>
            </a:r>
            <a:r>
              <a:rPr lang="en-US" sz="1800" b="1" dirty="0" err="1" smtClean="0">
                <a:solidFill>
                  <a:prstClr val="black"/>
                </a:solidFill>
                <a:latin typeface="Times New Roman" panose="02020603050405020304" pitchFamily="18" charset="0"/>
                <a:cs typeface="Times New Roman" panose="02020603050405020304" pitchFamily="18" charset="0"/>
              </a:rPr>
              <a:t>Pizz</a:t>
            </a:r>
            <a:r>
              <a:rPr lang="ru-RU" sz="1800" b="1" dirty="0" smtClean="0">
                <a:solidFill>
                  <a:prstClr val="black"/>
                </a:solidFill>
                <a:latin typeface="Times New Roman" panose="02020603050405020304" pitchFamily="18" charset="0"/>
                <a:cs typeface="Times New Roman" panose="02020603050405020304" pitchFamily="18" charset="0"/>
              </a:rPr>
              <a:t>.</a:t>
            </a:r>
            <a:r>
              <a:rPr lang="ru-RU" sz="1800" dirty="0" smtClean="0">
                <a:solidFill>
                  <a:prstClr val="black"/>
                </a:solidFill>
                <a:latin typeface="Times New Roman" panose="02020603050405020304" pitchFamily="18" charset="0"/>
                <a:cs typeface="Times New Roman" panose="02020603050405020304" pitchFamily="18" charset="0"/>
              </a:rPr>
              <a:t> Выдержать паузы.</a:t>
            </a:r>
          </a:p>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3. </a:t>
            </a:r>
            <a:r>
              <a:rPr lang="ru-RU" sz="1800" dirty="0" smtClean="0">
                <a:solidFill>
                  <a:prstClr val="black"/>
                </a:solidFill>
                <a:latin typeface="Times New Roman" panose="02020603050405020304" pitchFamily="18" charset="0"/>
                <a:cs typeface="Times New Roman" panose="02020603050405020304" pitchFamily="18" charset="0"/>
              </a:rPr>
              <a:t>Играть </a:t>
            </a:r>
            <a:r>
              <a:rPr lang="en-US" sz="1800" b="1" dirty="0" err="1">
                <a:solidFill>
                  <a:prstClr val="black"/>
                </a:solidFill>
                <a:latin typeface="Times New Roman" panose="02020603050405020304" pitchFamily="18" charset="0"/>
                <a:cs typeface="Times New Roman" panose="02020603050405020304" pitchFamily="18" charset="0"/>
              </a:rPr>
              <a:t>Pizz</a:t>
            </a:r>
            <a:r>
              <a:rPr lang="ru-RU" sz="1800" b="1" dirty="0" smtClean="0">
                <a:solidFill>
                  <a:prstClr val="black"/>
                </a:solidFill>
                <a:latin typeface="Times New Roman" panose="02020603050405020304" pitchFamily="18" charset="0"/>
                <a:cs typeface="Times New Roman" panose="02020603050405020304" pitchFamily="18" charset="0"/>
              </a:rPr>
              <a:t>. </a:t>
            </a:r>
            <a:r>
              <a:rPr lang="ru-RU" sz="1800" dirty="0" smtClean="0">
                <a:solidFill>
                  <a:prstClr val="black"/>
                </a:solidFill>
                <a:latin typeface="Times New Roman" panose="02020603050405020304" pitchFamily="18" charset="0"/>
                <a:cs typeface="Times New Roman" panose="02020603050405020304" pitchFamily="18" charset="0"/>
              </a:rPr>
              <a:t>5тактов.  Во время пауз приготовить смычок для игры </a:t>
            </a:r>
            <a:r>
              <a:rPr lang="en-US" sz="1800" b="1" dirty="0" err="1" smtClean="0">
                <a:solidFill>
                  <a:prstClr val="black"/>
                </a:solidFill>
                <a:latin typeface="Times New Roman" panose="02020603050405020304" pitchFamily="18" charset="0"/>
                <a:cs typeface="Times New Roman" panose="02020603050405020304" pitchFamily="18" charset="0"/>
              </a:rPr>
              <a:t>arco</a:t>
            </a:r>
            <a:r>
              <a:rPr lang="ru-RU" sz="1800"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ru-RU" sz="1800" dirty="0" smtClean="0">
                <a:solidFill>
                  <a:prstClr val="black"/>
                </a:solidFill>
                <a:latin typeface="Times New Roman" panose="02020603050405020304" pitchFamily="18" charset="0"/>
                <a:cs typeface="Times New Roman" panose="02020603050405020304" pitchFamily="18" charset="0"/>
              </a:rPr>
              <a:t>В последнем такте звучит флажолет (отработать отдельно этот приём </a:t>
            </a:r>
            <a:r>
              <a:rPr lang="ru-RU" sz="1800" dirty="0" err="1" smtClean="0">
                <a:solidFill>
                  <a:prstClr val="black"/>
                </a:solidFill>
                <a:latin typeface="Times New Roman" panose="02020603050405020304" pitchFamily="18" charset="0"/>
                <a:cs typeface="Times New Roman" panose="02020603050405020304" pitchFamily="18" charset="0"/>
              </a:rPr>
              <a:t>звукоизвлечения</a:t>
            </a:r>
            <a:r>
              <a:rPr lang="ru-RU" sz="1800"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ru-RU" sz="1800" dirty="0" smtClean="0">
                <a:solidFill>
                  <a:prstClr val="black"/>
                </a:solidFill>
                <a:latin typeface="Times New Roman" panose="02020603050405020304" pitchFamily="18" charset="0"/>
                <a:cs typeface="Times New Roman" panose="02020603050405020304" pitchFamily="18" charset="0"/>
              </a:rPr>
              <a:t>Остановка смычка по </a:t>
            </a:r>
            <a:r>
              <a:rPr lang="ru-RU" sz="1800" b="1" dirty="0" smtClean="0">
                <a:solidFill>
                  <a:prstClr val="black"/>
                </a:solidFill>
                <a:latin typeface="Times New Roman" panose="02020603050405020304" pitchFamily="18" charset="0"/>
                <a:cs typeface="Times New Roman" panose="02020603050405020304" pitchFamily="18" charset="0"/>
              </a:rPr>
              <a:t>1 скрипке.</a:t>
            </a:r>
          </a:p>
          <a:p>
            <a:pPr lvl="0">
              <a:buAutoNum type="arabicPeriod" startAt="3"/>
            </a:pPr>
            <a:endParaRPr lang="ru-RU" sz="1800" dirty="0">
              <a:solidFill>
                <a:prstClr val="black"/>
              </a:solidFill>
              <a:latin typeface="Times New Roman" panose="02020603050405020304" pitchFamily="18" charset="0"/>
              <a:cs typeface="Times New Roman" panose="02020603050405020304" pitchFamily="18" charset="0"/>
            </a:endParaRPr>
          </a:p>
          <a:p>
            <a:pPr marL="0" indent="0">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646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20483" name="Picture 3"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482" name="Picture 2" descr="C:\Users\Оля\Documents\чайковский.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14291" y="1005273"/>
            <a:ext cx="6849069" cy="49011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881006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p:txBody>
          <a:bodyPr/>
          <a:lstStyle/>
          <a:p>
            <a:r>
              <a:rPr lang="ru-RU" dirty="0" smtClean="0"/>
              <a:t>П. И. Чайковский </a:t>
            </a:r>
            <a:br>
              <a:rPr lang="ru-RU" dirty="0" smtClean="0"/>
            </a:br>
            <a:r>
              <a:rPr lang="ru-RU" dirty="0" smtClean="0"/>
              <a:t>«Утреннее размышление»</a:t>
            </a:r>
            <a:endParaRPr lang="ru-RU" dirty="0"/>
          </a:p>
        </p:txBody>
      </p:sp>
    </p:spTree>
    <p:extLst>
      <p:ext uri="{BB962C8B-B14F-4D97-AF65-F5344CB8AC3E}">
        <p14:creationId xmlns:p14="http://schemas.microsoft.com/office/powerpoint/2010/main" val="832464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24764"/>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971600" y="836712"/>
            <a:ext cx="7128792" cy="5544616"/>
          </a:xfrm>
        </p:spPr>
        <p:txBody>
          <a:bodyPr>
            <a:normAutofit fontScale="92500" lnSpcReduction="20000"/>
          </a:bodyPr>
          <a:lstStyle/>
          <a:p>
            <a:pPr marL="0" indent="0" algn="just">
              <a:buNone/>
            </a:pPr>
            <a:r>
              <a:rPr lang="ru-RU" sz="2200" b="0" i="0" dirty="0" smtClean="0">
                <a:solidFill>
                  <a:srgbClr val="333333"/>
                </a:solidFill>
                <a:effectLst/>
                <a:latin typeface="Times New Roman" panose="02020603050405020304" pitchFamily="18" charset="0"/>
                <a:cs typeface="Times New Roman" panose="02020603050405020304" pitchFamily="18" charset="0"/>
              </a:rPr>
              <a:t>	Вернувшись в Россию после заграничного путешествия весной 1878 г., Чайковский навестил в с. Каменке свою сестру Александру Ильиничну Давыдову, у которой было 7 детей. Пётр Ильич обожал своих племянников и племянниц, он с ними гулял, устраивал фейерверки, музыкальные спектакли, вечера с танцами, принимал участие в играх, наслаждался непосредственностью детей.</a:t>
            </a:r>
          </a:p>
          <a:p>
            <a:pPr marL="0" indent="0" algn="just">
              <a:buNone/>
            </a:pPr>
            <a:r>
              <a:rPr lang="ru-RU" sz="2200" b="0" i="0" dirty="0" smtClean="0">
                <a:solidFill>
                  <a:srgbClr val="333333"/>
                </a:solidFill>
                <a:effectLst/>
                <a:latin typeface="Times New Roman" panose="02020603050405020304" pitchFamily="18" charset="0"/>
                <a:cs typeface="Times New Roman" panose="02020603050405020304" pitchFamily="18" charset="0"/>
              </a:rPr>
              <a:t>	Чайковский часто слушал, как ребята занимались музыкой, особенно 7-летний Володя Давыдов. О своём племяннике он с большой теплотой писал Н. Ф. фон Мекк: «Ради его неподражаемо прелестной фигурки, когда он играет, смотрит в ноты и считает, можно целые симфонии посвящать».</a:t>
            </a:r>
          </a:p>
          <a:p>
            <a:pPr marL="0" indent="0" algn="just">
              <a:buNone/>
            </a:pPr>
            <a:r>
              <a:rPr lang="ru-RU" sz="2200" b="0" i="0" dirty="0" smtClean="0">
                <a:solidFill>
                  <a:srgbClr val="333333"/>
                </a:solidFill>
                <a:effectLst/>
                <a:latin typeface="Times New Roman" panose="02020603050405020304" pitchFamily="18" charset="0"/>
                <a:cs typeface="Times New Roman" panose="02020603050405020304" pitchFamily="18" charset="0"/>
              </a:rPr>
              <a:t>Этому Володе Давыдову и посвятил П. И. Чайковский свой «Детский альбом», который обогатил детскую музыкальную литературу. Цикл фортепианных пьес «Детский альбом», соч. 89 был написан П.И.Чайковским в мае 1878 г. и издан у П. Юргенсона в октябре того же года. На титульном листе первого издания полное название цикла: «Детский альбом. Сборник лёгких пьес для детей (подражание Шуману). Сочинение П. Чайковского».</a:t>
            </a:r>
          </a:p>
          <a:p>
            <a:endParaRPr lang="ru-RU" sz="1800" dirty="0"/>
          </a:p>
        </p:txBody>
      </p:sp>
    </p:spTree>
    <p:extLst>
      <p:ext uri="{BB962C8B-B14F-4D97-AF65-F5344CB8AC3E}">
        <p14:creationId xmlns:p14="http://schemas.microsoft.com/office/powerpoint/2010/main" val="1367184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16386"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71"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891921" y="836712"/>
            <a:ext cx="7344816" cy="5016758"/>
          </a:xfrm>
          <a:prstGeom prst="rect">
            <a:avLst/>
          </a:prstGeom>
        </p:spPr>
        <p:txBody>
          <a:bodyPr wrap="square">
            <a:spAutoFit/>
          </a:bodyPr>
          <a:lstStyle/>
          <a:p>
            <a:pPr algn="just"/>
            <a:r>
              <a:rPr lang="ru-RU" b="0" i="0" dirty="0" smtClean="0">
                <a:solidFill>
                  <a:srgbClr val="111111"/>
                </a:solidFill>
                <a:effectLst/>
                <a:latin typeface="Roboto"/>
              </a:rPr>
              <a:t>                                         </a:t>
            </a:r>
            <a:r>
              <a:rPr lang="ru-RU" sz="2000" b="0" i="0" dirty="0" smtClean="0">
                <a:solidFill>
                  <a:srgbClr val="111111"/>
                </a:solidFill>
                <a:effectLst/>
                <a:latin typeface="Times New Roman" panose="02020603050405020304" pitchFamily="18" charset="0"/>
                <a:cs typeface="Times New Roman" panose="02020603050405020304" pitchFamily="18" charset="0"/>
              </a:rPr>
              <a:t>Утренняя молитва</a:t>
            </a:r>
          </a:p>
          <a:p>
            <a:pPr algn="just"/>
            <a:r>
              <a:rPr lang="ru-RU" sz="2000" b="0" i="0" dirty="0" smtClean="0">
                <a:solidFill>
                  <a:srgbClr val="222222"/>
                </a:solidFill>
                <a:effectLst/>
                <a:latin typeface="Times New Roman" panose="02020603050405020304" pitchFamily="18" charset="0"/>
                <a:cs typeface="Times New Roman" panose="02020603050405020304" pitchFamily="18" charset="0"/>
              </a:rPr>
              <a:t>Жанр: Фортепианная миниатюра соль мажор из цикла «Детский альбом», ор. З9. Музыка этой пьесы (в изданиях советского времени называвшейся «Утреннее размышление») полна возвышенного созерцания, покоя. Мы ощущаем легкое дыхание фразы, искренность, выразительность мелодии, исполненной наивной чистоты ожидания чего-то светлого. Интонация церковного пения слышится лишь в самом начале пьесы, переходя далее в задушевное лирическое высказывание. Чайковский чутко улавливает психологию детской души: едва произнеся слова молитвы, ребенок тут же уносится в мир своей фантазии, мечты. В музыке слышится звучание детского хора. Мелодия соткана из живых как бы говорящих  интонаций. Светотени гармонического развития помогают почувствовать в музыке оттенки  душевных волнений , следовать за тончайшими нюансами в сменах настроений.</a:t>
            </a:r>
            <a:endParaRPr lang="ru-RU" sz="20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9946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12291" name="Picture 3"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39552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2290"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99592" y="548680"/>
            <a:ext cx="7632848" cy="576064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38357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9458"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27584" y="2852935"/>
            <a:ext cx="7704856" cy="2596163"/>
          </a:xfrm>
        </p:spPr>
        <p:txBody>
          <a:bodyPr>
            <a:normAutofit fontScale="92500" lnSpcReduction="10000"/>
          </a:bodyPr>
          <a:lstStyle/>
          <a:p>
            <a:pPr marL="0" indent="0" algn="just">
              <a:buNone/>
            </a:pPr>
            <a:r>
              <a:rPr lang="ru-RU" sz="2000" dirty="0" smtClean="0">
                <a:latin typeface="Times New Roman" panose="02020603050405020304" pitchFamily="18" charset="0"/>
                <a:cs typeface="Times New Roman" panose="02020603050405020304" pitchFamily="18" charset="0"/>
              </a:rPr>
              <a:t>Впереди множество разнообразных событий- веселых, грустных, серьезных, приятных. Хорошо остаться наедине с собой. Привести в порядок свои мысли, вслушаться в себя. Неторопливо и светло звучит музыка, как напутствие автора перед дальней дорогой. Что может просить ребенок, о чем обращаться в молитве? Наверное о здоровье своих близких, о том, чтобы ничего не омрачило этот светлый день. Спокойная и светлая музыка этой пьесы с простым, ясным аккордовым складом напоминает церковное хоровое пение.</a:t>
            </a:r>
          </a:p>
          <a:p>
            <a:pPr marL="0" indent="0" algn="just">
              <a:buNone/>
            </a:pPr>
            <a:r>
              <a:rPr lang="ru-RU" sz="2000" dirty="0" smtClean="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791580" y="2217058"/>
            <a:ext cx="7560840" cy="707886"/>
          </a:xfrm>
          <a:prstGeom prst="rect">
            <a:avLst/>
          </a:prstGeom>
        </p:spPr>
        <p:txBody>
          <a:bodyPr wrap="square">
            <a:spAutoFit/>
          </a:bodyPr>
          <a:lstStyle/>
          <a:p>
            <a:pPr algn="just"/>
            <a:r>
              <a:rPr lang="ru-RU" sz="2000" dirty="0">
                <a:solidFill>
                  <a:srgbClr val="222222"/>
                </a:solidFill>
                <a:latin typeface="Times New Roman" panose="02020603050405020304" pitchFamily="18" charset="0"/>
                <a:cs typeface="Times New Roman" panose="02020603050405020304" pitchFamily="18" charset="0"/>
              </a:rPr>
              <a:t>«Утренняя </a:t>
            </a:r>
            <a:r>
              <a:rPr lang="ru-RU" sz="2000" dirty="0" smtClean="0">
                <a:solidFill>
                  <a:srgbClr val="222222"/>
                </a:solidFill>
                <a:latin typeface="Times New Roman" panose="02020603050405020304" pitchFamily="18" charset="0"/>
                <a:cs typeface="Times New Roman" panose="02020603050405020304" pitchFamily="18" charset="0"/>
              </a:rPr>
              <a:t>молитва» светлая</a:t>
            </a:r>
            <a:r>
              <a:rPr lang="ru-RU" sz="2000" dirty="0">
                <a:solidFill>
                  <a:srgbClr val="222222"/>
                </a:solidFill>
                <a:latin typeface="Times New Roman" panose="02020603050405020304" pitchFamily="18" charset="0"/>
                <a:cs typeface="Times New Roman" panose="02020603050405020304" pitchFamily="18" charset="0"/>
              </a:rPr>
              <a:t>, чистая, безоблачная. День только начинается, на душе спокойно и радостно.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7137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15362"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286000" y="2276872"/>
            <a:ext cx="4572000" cy="3139321"/>
          </a:xfrm>
          <a:prstGeom prst="rect">
            <a:avLst/>
          </a:prstGeom>
        </p:spPr>
        <p:txBody>
          <a:bodyPr>
            <a:spAutoFit/>
          </a:bodyPr>
          <a:lstStyle/>
          <a:p>
            <a:r>
              <a:rPr lang="ru-RU" sz="2000" b="0" i="0" dirty="0" smtClean="0">
                <a:solidFill>
                  <a:srgbClr val="222222"/>
                </a:solidFill>
                <a:effectLst/>
                <a:latin typeface="Times New Roman" panose="02020603050405020304" pitchFamily="18" charset="0"/>
                <a:cs typeface="Times New Roman" panose="02020603050405020304" pitchFamily="18" charset="0"/>
              </a:rPr>
              <a:t>Господи Боже, грешных спаси.</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Сделай, чтоб лучше жилось на Руси.</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Сделай, чтоб стало тепло и светло.</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Что-бы весеннее солнце взошло.</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Людей и птиц, и зверей,</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Прошу Тебя, обогрей.</a:t>
            </a:r>
          </a:p>
          <a:p>
            <a:endParaRPr lang="ru-RU" sz="2000" dirty="0">
              <a:solidFill>
                <a:srgbClr val="222222"/>
              </a:solidFill>
              <a:latin typeface="Times New Roman" panose="02020603050405020304" pitchFamily="18" charset="0"/>
              <a:cs typeface="Times New Roman" panose="02020603050405020304" pitchFamily="18" charset="0"/>
            </a:endParaRPr>
          </a:p>
          <a:p>
            <a:endParaRPr lang="ru-RU" sz="2000" dirty="0" smtClean="0">
              <a:solidFill>
                <a:srgbClr val="222222"/>
              </a:solidFill>
              <a:latin typeface="Times New Roman" panose="02020603050405020304" pitchFamily="18" charset="0"/>
              <a:cs typeface="Times New Roman" panose="02020603050405020304" pitchFamily="18" charset="0"/>
            </a:endParaRPr>
          </a:p>
          <a:p>
            <a:r>
              <a:rPr lang="ru-RU" sz="2000" dirty="0" smtClean="0">
                <a:solidFill>
                  <a:srgbClr val="222222"/>
                </a:solidFill>
                <a:latin typeface="Times New Roman" panose="02020603050405020304" pitchFamily="18" charset="0"/>
                <a:cs typeface="Times New Roman" panose="02020603050405020304" pitchFamily="18" charset="0"/>
              </a:rPr>
              <a:t>Виктор Лунин</a:t>
            </a:r>
            <a:endParaRPr lang="ru-RU" sz="2000" dirty="0">
              <a:solidFill>
                <a:srgbClr val="222222"/>
              </a:solidFill>
              <a:latin typeface="Times New Roman" panose="02020603050405020304" pitchFamily="18" charset="0"/>
              <a:cs typeface="Times New Roman" panose="02020603050405020304" pitchFamily="18" charset="0"/>
            </a:endParaRPr>
          </a:p>
          <a:p>
            <a:pPr algn="r"/>
            <a:r>
              <a:rPr lang="ru-RU" dirty="0" smtClean="0">
                <a:solidFill>
                  <a:srgbClr val="222222"/>
                </a:solidFill>
                <a:latin typeface="Verdana"/>
              </a:rPr>
              <a:t>                  </a:t>
            </a:r>
          </a:p>
        </p:txBody>
      </p:sp>
    </p:spTree>
    <p:extLst>
      <p:ext uri="{BB962C8B-B14F-4D97-AF65-F5344CB8AC3E}">
        <p14:creationId xmlns:p14="http://schemas.microsoft.com/office/powerpoint/2010/main" val="2465544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332" y="15133"/>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27584" y="692696"/>
            <a:ext cx="7344816" cy="5472609"/>
          </a:xfrm>
        </p:spPr>
        <p:txBody>
          <a:bodyPr>
            <a:normAutofit lnSpcReduction="10000"/>
          </a:bodyPr>
          <a:lstStyle/>
          <a:p>
            <a:pPr marL="0" indent="0" algn="just">
              <a:buNone/>
            </a:pPr>
            <a:r>
              <a:rPr lang="ru-RU" sz="1800" dirty="0" smtClean="0">
                <a:latin typeface="Times New Roman" panose="02020603050405020304" pitchFamily="18" charset="0"/>
                <a:cs typeface="Times New Roman" panose="02020603050405020304" pitchFamily="18" charset="0"/>
              </a:rPr>
              <a:t>         Рекомендации по организации самостоятельной работы учащихся с целью закрепления материала.                                         	                   	                     «Утреннее размышление»</a:t>
            </a:r>
          </a:p>
          <a:p>
            <a:pPr marL="0" indent="0" algn="just">
              <a:buNone/>
            </a:pPr>
            <a:r>
              <a:rPr lang="ru-RU" sz="1800" dirty="0" smtClean="0">
                <a:latin typeface="Times New Roman" panose="02020603050405020304" pitchFamily="18" charset="0"/>
                <a:cs typeface="Times New Roman" panose="02020603050405020304" pitchFamily="18" charset="0"/>
              </a:rPr>
              <a:t>Обр. В. А. Чернявского. </a:t>
            </a:r>
          </a:p>
          <a:p>
            <a:pPr marL="0" indent="0" algn="just">
              <a:buNone/>
            </a:pPr>
            <a:r>
              <a:rPr lang="ru-RU" sz="1800" b="1" dirty="0" smtClean="0">
                <a:latin typeface="Times New Roman" panose="02020603050405020304" pitchFamily="18" charset="0"/>
                <a:cs typeface="Times New Roman" panose="02020603050405020304" pitchFamily="18" charset="0"/>
              </a:rPr>
              <a:t>1 скрипки.</a:t>
            </a:r>
          </a:p>
          <a:p>
            <a:pPr marL="0" indent="0" algn="just">
              <a:buNone/>
            </a:pPr>
            <a:r>
              <a:rPr lang="ru-RU" sz="1800" b="1" dirty="0" smtClean="0">
                <a:latin typeface="Times New Roman" panose="02020603050405020304" pitchFamily="18" charset="0"/>
                <a:cs typeface="Times New Roman" panose="02020603050405020304" pitchFamily="18" charset="0"/>
              </a:rPr>
              <a:t>1</a:t>
            </a:r>
            <a:r>
              <a:rPr lang="ru-RU" sz="1800" dirty="0" smtClean="0">
                <a:latin typeface="Times New Roman" panose="02020603050405020304" pitchFamily="18" charset="0"/>
                <a:cs typeface="Times New Roman" panose="02020603050405020304" pitchFamily="18" charset="0"/>
              </a:rPr>
              <a:t>.Первую ноту начинаем играть в средней части смычка движением вниз. В спокойном темпе </a:t>
            </a:r>
            <a:r>
              <a:rPr lang="en-US" sz="1800" dirty="0" smtClean="0">
                <a:latin typeface="Times New Roman" panose="02020603050405020304" pitchFamily="18" charset="0"/>
                <a:cs typeface="Times New Roman" panose="02020603050405020304" pitchFamily="18" charset="0"/>
              </a:rPr>
              <a:t>Andante</a:t>
            </a: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соединяем мелодическую линию ровным ведением смычка штрихом </a:t>
            </a:r>
            <a:r>
              <a:rPr lang="en-US" sz="1800" dirty="0" smtClean="0">
                <a:latin typeface="Times New Roman" panose="02020603050405020304" pitchFamily="18" charset="0"/>
                <a:cs typeface="Times New Roman" panose="02020603050405020304" pitchFamily="18" charset="0"/>
              </a:rPr>
              <a:t>legato</a:t>
            </a:r>
            <a:r>
              <a:rPr lang="ru-RU" sz="1800" dirty="0" smtClean="0">
                <a:latin typeface="Times New Roman" panose="02020603050405020304" pitchFamily="18" charset="0"/>
                <a:cs typeface="Times New Roman" panose="02020603050405020304" pitchFamily="18" charset="0"/>
              </a:rPr>
              <a:t>. Контролируем аккуратное соединение струн. Обращаем внимание на неравномерное распределение смычка в трёхдольном размере. 7-8т. </a:t>
            </a:r>
            <a:r>
              <a:rPr lang="ru-RU" sz="1800" dirty="0">
                <a:latin typeface="Times New Roman" panose="02020603050405020304" pitchFamily="18" charset="0"/>
                <a:cs typeface="Times New Roman" panose="02020603050405020304" pitchFamily="18" charset="0"/>
              </a:rPr>
              <a:t>с</a:t>
            </a:r>
            <a:r>
              <a:rPr lang="ru-RU" sz="1800" dirty="0" smtClean="0">
                <a:latin typeface="Times New Roman" panose="02020603050405020304" pitchFamily="18" charset="0"/>
                <a:cs typeface="Times New Roman" panose="02020603050405020304" pitchFamily="18" charset="0"/>
              </a:rPr>
              <a:t>лушаем мелодию во </a:t>
            </a:r>
            <a:r>
              <a:rPr lang="ru-RU" sz="1800" b="1" dirty="0" smtClean="0">
                <a:latin typeface="Times New Roman" panose="02020603050405020304" pitchFamily="18" charset="0"/>
                <a:cs typeface="Times New Roman" panose="02020603050405020304" pitchFamily="18" charset="0"/>
              </a:rPr>
              <a:t>2 скрипках.</a:t>
            </a:r>
          </a:p>
          <a:p>
            <a:pPr marL="0" indent="0" algn="just">
              <a:buNone/>
            </a:pPr>
            <a:r>
              <a:rPr lang="ru-RU" sz="1800" b="1" dirty="0" smtClean="0">
                <a:latin typeface="Times New Roman" panose="02020603050405020304" pitchFamily="18" charset="0"/>
                <a:cs typeface="Times New Roman" panose="02020603050405020304" pitchFamily="18" charset="0"/>
              </a:rPr>
              <a:t>2</a:t>
            </a:r>
            <a:r>
              <a:rPr lang="ru-RU" sz="1800" dirty="0" smtClean="0">
                <a:latin typeface="Times New Roman" panose="02020603050405020304" pitchFamily="18" charset="0"/>
                <a:cs typeface="Times New Roman" panose="02020603050405020304" pitchFamily="18" charset="0"/>
              </a:rPr>
              <a:t>.Второе предложение начинается более настойчивой динамикой. Мелодическую линию (фразу) ведём к кульминации 4-5т., звучит  </a:t>
            </a:r>
            <a:r>
              <a:rPr lang="en-US" sz="1800" b="1" i="1" dirty="0" smtClean="0">
                <a:latin typeface="Times New Roman" panose="02020603050405020304" pitchFamily="18" charset="0"/>
                <a:cs typeface="Times New Roman" panose="02020603050405020304" pitchFamily="18" charset="0"/>
              </a:rPr>
              <a:t>f</a:t>
            </a:r>
            <a:r>
              <a:rPr lang="ru-RU" sz="1800" dirty="0" smtClean="0">
                <a:latin typeface="Times New Roman" panose="02020603050405020304" pitchFamily="18" charset="0"/>
                <a:cs typeface="Times New Roman" panose="02020603050405020304" pitchFamily="18" charset="0"/>
              </a:rPr>
              <a:t>, очень светло и радостно. Затем в мелодике появляется успокоение и умиротворение.</a:t>
            </a:r>
          </a:p>
          <a:p>
            <a:pPr marL="0" indent="0" algn="just">
              <a:buNone/>
            </a:pPr>
            <a:r>
              <a:rPr lang="ru-RU" sz="1800" b="1" dirty="0" smtClean="0">
                <a:latin typeface="Times New Roman" panose="02020603050405020304" pitchFamily="18" charset="0"/>
                <a:cs typeface="Times New Roman" panose="02020603050405020304" pitchFamily="18" charset="0"/>
              </a:rPr>
              <a:t>3.</a:t>
            </a:r>
            <a:r>
              <a:rPr lang="ru-RU" sz="1800" dirty="0" smtClean="0">
                <a:latin typeface="Times New Roman" panose="02020603050405020304" pitchFamily="18" charset="0"/>
                <a:cs typeface="Times New Roman" panose="02020603050405020304" pitchFamily="18" charset="0"/>
              </a:rPr>
              <a:t> В заключительном  разделе звучит мотив, в котором можно услышать интонации мольбы, просьбы. Пунктирный ритм нужно сыграть мягко, спокойно, с надеждой. В последних трёх тактах сохраняем пульсацию трёхдольного размера.</a:t>
            </a:r>
            <a:endParaRPr lang="ru-RU" sz="1800" b="1" dirty="0" smtClean="0">
              <a:latin typeface="Times New Roman" panose="02020603050405020304" pitchFamily="18" charset="0"/>
              <a:cs typeface="Times New Roman" panose="02020603050405020304" pitchFamily="18" charset="0"/>
            </a:endParaRPr>
          </a:p>
          <a:p>
            <a:pPr marL="0" indent="0">
              <a:buNone/>
            </a:pPr>
            <a:endParaRPr lang="ru-RU" sz="2000" dirty="0" smtClean="0">
              <a:latin typeface="Times New Roman" panose="02020603050405020304" pitchFamily="18" charset="0"/>
              <a:cs typeface="Times New Roman" panose="02020603050405020304" pitchFamily="18" charset="0"/>
            </a:endParaRPr>
          </a:p>
          <a:p>
            <a:pPr marL="0" indent="0">
              <a:buNone/>
            </a:pPr>
            <a:endParaRPr lang="ru-RU" sz="2000" dirty="0" smtClean="0">
              <a:latin typeface="Times New Roman" panose="02020603050405020304" pitchFamily="18" charset="0"/>
              <a:cs typeface="Times New Roman" panose="02020603050405020304" pitchFamily="18" charset="0"/>
            </a:endParaRPr>
          </a:p>
          <a:p>
            <a:pPr marL="0" indent="0" algn="just">
              <a:buNone/>
            </a:pPr>
            <a:endParaRPr lang="ru-RU" sz="2000" dirty="0" smtClean="0">
              <a:latin typeface="Times New Roman" panose="02020603050405020304" pitchFamily="18" charset="0"/>
              <a:cs typeface="Times New Roman" panose="02020603050405020304" pitchFamily="18" charset="0"/>
            </a:endParaRPr>
          </a:p>
          <a:p>
            <a:pPr marL="0" indent="0" algn="just">
              <a:buNone/>
            </a:pPr>
            <a:endParaRPr lang="ru-RU" sz="2000" dirty="0" smtClean="0">
              <a:latin typeface="Times New Roman" panose="02020603050405020304" pitchFamily="18" charset="0"/>
              <a:cs typeface="Times New Roman" panose="02020603050405020304" pitchFamily="18" charset="0"/>
            </a:endParaRPr>
          </a:p>
          <a:p>
            <a:pPr marL="0" indent="0" algn="just">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63951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TotalTime>
  <Words>543</Words>
  <Application>Microsoft Office PowerPoint</Application>
  <PresentationFormat>Экран (4:3)</PresentationFormat>
  <Paragraphs>43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 И. Чайковский  «Утреннее размышление»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 И. Чайковский  «Утреннее размышление»</dc:title>
  <dc:creator>Оля</dc:creator>
  <cp:lastModifiedBy>Оля</cp:lastModifiedBy>
  <cp:revision>60</cp:revision>
  <dcterms:created xsi:type="dcterms:W3CDTF">2020-03-23T12:10:42Z</dcterms:created>
  <dcterms:modified xsi:type="dcterms:W3CDTF">2020-08-10T08:56:18Z</dcterms:modified>
</cp:coreProperties>
</file>