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notesMasterIdLst>
    <p:notesMasterId r:id="rId14"/>
  </p:notesMasterIdLst>
  <p:sldIdLst>
    <p:sldId id="256" r:id="rId2"/>
    <p:sldId id="257" r:id="rId3"/>
    <p:sldId id="258" r:id="rId4"/>
    <p:sldId id="263" r:id="rId5"/>
    <p:sldId id="273" r:id="rId6"/>
    <p:sldId id="261" r:id="rId7"/>
    <p:sldId id="262" r:id="rId8"/>
    <p:sldId id="266" r:id="rId9"/>
    <p:sldId id="267" r:id="rId10"/>
    <p:sldId id="269" r:id="rId11"/>
    <p:sldId id="271" r:id="rId12"/>
    <p:sldId id="272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30A0"/>
    <a:srgbClr val="99FF33"/>
    <a:srgbClr val="C7EFB9"/>
    <a:srgbClr val="00FFCC"/>
    <a:srgbClr val="1594EB"/>
    <a:srgbClr val="0033CC"/>
    <a:srgbClr val="28D85E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578" autoAdjust="0"/>
  </p:normalViewPr>
  <p:slideViewPr>
    <p:cSldViewPr>
      <p:cViewPr>
        <p:scale>
          <a:sx n="78" d="100"/>
          <a:sy n="78" d="100"/>
        </p:scale>
        <p:origin x="-936" y="-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12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image" Target="../media/image39.wmf"/><Relationship Id="rId7" Type="http://schemas.openxmlformats.org/officeDocument/2006/relationships/image" Target="../media/image43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Relationship Id="rId9" Type="http://schemas.openxmlformats.org/officeDocument/2006/relationships/image" Target="../media/image45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13" Type="http://schemas.openxmlformats.org/officeDocument/2006/relationships/image" Target="../media/image58.wmf"/><Relationship Id="rId3" Type="http://schemas.openxmlformats.org/officeDocument/2006/relationships/image" Target="../media/image48.wmf"/><Relationship Id="rId7" Type="http://schemas.openxmlformats.org/officeDocument/2006/relationships/image" Target="../media/image52.wmf"/><Relationship Id="rId12" Type="http://schemas.openxmlformats.org/officeDocument/2006/relationships/image" Target="../media/image57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6" Type="http://schemas.openxmlformats.org/officeDocument/2006/relationships/image" Target="../media/image51.wmf"/><Relationship Id="rId11" Type="http://schemas.openxmlformats.org/officeDocument/2006/relationships/image" Target="../media/image56.wmf"/><Relationship Id="rId5" Type="http://schemas.openxmlformats.org/officeDocument/2006/relationships/image" Target="../media/image50.wmf"/><Relationship Id="rId10" Type="http://schemas.openxmlformats.org/officeDocument/2006/relationships/image" Target="../media/image55.wmf"/><Relationship Id="rId4" Type="http://schemas.openxmlformats.org/officeDocument/2006/relationships/image" Target="../media/image49.wmf"/><Relationship Id="rId9" Type="http://schemas.openxmlformats.org/officeDocument/2006/relationships/image" Target="../media/image54.wmf"/><Relationship Id="rId14" Type="http://schemas.openxmlformats.org/officeDocument/2006/relationships/image" Target="../media/image5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spcBef>
                <a:spcPct val="20000"/>
              </a:spcBef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spcBef>
                <a:spcPct val="20000"/>
              </a:spcBef>
              <a:defRPr sz="1200"/>
            </a:lvl1pPr>
          </a:lstStyle>
          <a:p>
            <a:pPr>
              <a:defRPr/>
            </a:pPr>
            <a:fld id="{34449A2C-5195-494E-A76C-4B2F0472AC34}" type="datetimeFigureOut">
              <a:rPr lang="ru-RU"/>
              <a:pPr>
                <a:defRPr/>
              </a:pPr>
              <a:t>07.05.2020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spcBef>
                <a:spcPct val="20000"/>
              </a:spcBef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spcBef>
                <a:spcPct val="20000"/>
              </a:spcBef>
              <a:defRPr sz="1200"/>
            </a:lvl1pPr>
          </a:lstStyle>
          <a:p>
            <a:pPr>
              <a:defRPr/>
            </a:pPr>
            <a:fld id="{8B08FA73-E0F4-4E86-99F8-856083DE7A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1F65C2-68E3-4CC2-9706-9E599617E362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50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5604F77-818F-4E82-A6CF-688AFA34C67B}" type="slidenum">
              <a:rPr lang="ru-RU" smtClean="0"/>
              <a:pPr/>
              <a:t>10</a:t>
            </a:fld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4228F7-567C-4E02-9116-5F1E2633F367}" type="slidenum">
              <a:rPr lang="ru-RU" smtClean="0"/>
              <a:pPr/>
              <a:t>11</a:t>
            </a:fld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4228F7-567C-4E02-9116-5F1E2633F367}" type="slidenum">
              <a:rPr lang="ru-RU" smtClean="0"/>
              <a:pPr/>
              <a:t>12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1DC17D1-9A94-4644-92DA-B7871963B7BB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508C40-2D2F-4C05-A588-0BB96922591E}" type="slidenum">
              <a:rPr lang="ru-RU" smtClean="0"/>
              <a:pPr/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14D17F2-D4C9-4B8F-A19A-32EF64C4BF08}" type="slidenum">
              <a:rPr lang="ru-RU" smtClean="0"/>
              <a:pPr/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14D17F2-D4C9-4B8F-A19A-32EF64C4BF08}" type="slidenum">
              <a:rPr lang="ru-RU" smtClean="0"/>
              <a:pPr/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53A11DF-37E8-4AEA-839F-3611674B8B53}" type="slidenum">
              <a:rPr lang="ru-RU" smtClean="0"/>
              <a:pPr/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FEB305F-E610-4F71-BEA5-260A60947F64}" type="slidenum">
              <a:rPr lang="ru-RU" smtClean="0"/>
              <a:pPr/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30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C988906-80FF-4305-B612-DD95FC2C01B8}" type="slidenum">
              <a:rPr lang="ru-RU" smtClean="0"/>
              <a:pPr/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BC180F1-12A3-42A9-94E5-D103992CE4F7}" type="slidenum">
              <a:rPr lang="ru-RU" smtClean="0"/>
              <a:pPr/>
              <a:t>9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-10"/>
              <a:ext cx="816" cy="3985"/>
              <a:chOff x="4944" y="-10"/>
              <a:chExt cx="816" cy="3985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-10"/>
                <a:ext cx="480" cy="1441"/>
                <a:chOff x="5280" y="-10"/>
                <a:chExt cx="480" cy="1441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94" y="-11"/>
                  <a:ext cx="174" cy="176"/>
                  <a:chOff x="1757" y="323"/>
                  <a:chExt cx="1690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757" y="323"/>
                    <a:ext cx="1690" cy="2560"/>
                    <a:chOff x="1757" y="323"/>
                    <a:chExt cx="1690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213" y="323"/>
                      <a:ext cx="1234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757" y="381"/>
                      <a:ext cx="864" cy="2065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8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699" y="745"/>
                    <a:ext cx="262" cy="524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767" y="1588"/>
                    <a:ext cx="398" cy="349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514" y="1923"/>
                    <a:ext cx="146" cy="567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12" y="1588"/>
                    <a:ext cx="389" cy="247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7" y="934"/>
                    <a:ext cx="233" cy="378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ru-RU"/>
            </a:p>
          </p:txBody>
        </p:sp>
      </p:grpSp>
      <p:sp>
        <p:nvSpPr>
          <p:cNvPr id="167993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67994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7BFC3-CA1D-4C67-976E-B2A1300F3CB5}" type="datetimeFigureOut">
              <a:rPr lang="ru-RU"/>
              <a:pPr>
                <a:defRPr/>
              </a:pPr>
              <a:t>07.05.2020</a:t>
            </a:fld>
            <a:endParaRPr lang="ru-RU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01557-6F1C-4B23-8A93-70882BC632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A4483-5967-4ED8-9E9B-E51C8E583A64}" type="datetimeFigureOut">
              <a:rPr lang="ru-RU"/>
              <a:pPr>
                <a:defRPr/>
              </a:pPr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CECE7-B2CD-4455-9479-64ACD6A3B7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26E13-A31B-467E-9265-77A644123F58}" type="datetimeFigureOut">
              <a:rPr lang="ru-RU"/>
              <a:pPr>
                <a:defRPr/>
              </a:pPr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736FB-E195-4412-8444-281B1CEF72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0E9B9-BFE2-43AA-AF06-60B0AB59912B}" type="datetimeFigureOut">
              <a:rPr lang="ru-RU"/>
              <a:pPr>
                <a:defRPr/>
              </a:pPr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F8B7C-6D52-4964-A36C-AEC1AA5143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A9B3F-F728-430C-8A0B-2000E04938CD}" type="datetimeFigureOut">
              <a:rPr lang="ru-RU"/>
              <a:pPr>
                <a:defRPr/>
              </a:pPr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7348A-8C67-4E62-9C20-FC14F17C86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96749-BB10-4BE2-8110-2498AC694F2B}" type="datetimeFigureOut">
              <a:rPr lang="ru-RU"/>
              <a:pPr>
                <a:defRPr/>
              </a:pPr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5B272-6A0B-43D1-982B-9C64119C1A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B1CE7-85FE-4861-876F-E6F0786E5BC4}" type="datetimeFigureOut">
              <a:rPr lang="ru-RU"/>
              <a:pPr>
                <a:defRPr/>
              </a:pPr>
              <a:t>07.05.2020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5A7B4-CFA2-4793-A50A-8946FFA5CD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204F3-DA6A-4437-98C5-77334BBE8BFF}" type="datetimeFigureOut">
              <a:rPr lang="ru-RU"/>
              <a:pPr>
                <a:defRPr/>
              </a:pPr>
              <a:t>07.05.2020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478C1-CF8A-442B-ADFE-136084797C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B35D7-9B0A-4D79-BCC7-F7933F0DCFD2}" type="datetimeFigureOut">
              <a:rPr lang="ru-RU"/>
              <a:pPr>
                <a:defRPr/>
              </a:pPr>
              <a:t>07.05.2020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B428F-8B33-4EEC-8529-4124986A41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A26FE-A11F-453C-84DD-0464F85F96AF}" type="datetimeFigureOut">
              <a:rPr lang="ru-RU"/>
              <a:pPr>
                <a:defRPr/>
              </a:pPr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2435F-F33E-4709-9D08-995B9B936E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35576-A8BD-4CA6-AC7E-80E6D70FC5F2}" type="datetimeFigureOut">
              <a:rPr lang="ru-RU"/>
              <a:pPr>
                <a:defRPr/>
              </a:pPr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1786B-16F3-4B20-B971-E3F7313925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16691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16691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16691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grpSp>
          <p:nvGrpSpPr>
            <p:cNvPr id="18443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8455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8476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8485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166922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211" y="323"/>
                      <a:ext cx="1234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66923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754" y="381"/>
                      <a:ext cx="865" cy="2065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sp>
                <p:nvSpPr>
                  <p:cNvPr id="166924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66925" name="Freeform 13"/>
                  <p:cNvSpPr>
                    <a:spLocks/>
                  </p:cNvSpPr>
                  <p:nvPr/>
                </p:nvSpPr>
                <p:spPr bwMode="auto">
                  <a:xfrm>
                    <a:off x="2697" y="745"/>
                    <a:ext cx="262" cy="524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66926" name="Freeform 14"/>
                  <p:cNvSpPr>
                    <a:spLocks/>
                  </p:cNvSpPr>
                  <p:nvPr/>
                </p:nvSpPr>
                <p:spPr bwMode="auto">
                  <a:xfrm>
                    <a:off x="2765" y="1588"/>
                    <a:ext cx="398" cy="349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66927" name="Freeform 15"/>
                  <p:cNvSpPr>
                    <a:spLocks/>
                  </p:cNvSpPr>
                  <p:nvPr/>
                </p:nvSpPr>
                <p:spPr bwMode="auto">
                  <a:xfrm>
                    <a:off x="2512" y="1923"/>
                    <a:ext cx="146" cy="567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66928" name="Freeform 16"/>
                  <p:cNvSpPr>
                    <a:spLocks/>
                  </p:cNvSpPr>
                  <p:nvPr/>
                </p:nvSpPr>
                <p:spPr bwMode="auto">
                  <a:xfrm>
                    <a:off x="1910" y="1588"/>
                    <a:ext cx="389" cy="247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66929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4"/>
                    <a:ext cx="233" cy="378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pic>
              <p:nvPicPr>
                <p:cNvPr id="18477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8478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8479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8480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8481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8482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8483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8484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18456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8457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8458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8459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8460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8461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8462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8463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8464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8465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8466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8467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8468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8469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8470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8471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8472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8473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8474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8475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sp>
          <p:nvSpPr>
            <p:cNvPr id="166958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6959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6960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6961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6962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6963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6964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6965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6966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166967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6968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ru-RU"/>
            </a:p>
          </p:txBody>
        </p:sp>
      </p:grpSp>
      <p:sp>
        <p:nvSpPr>
          <p:cNvPr id="18435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8436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66971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fld id="{FB06DF14-618D-43F9-A92A-FBEBB9AE2E4C}" type="datetimeFigureOut">
              <a:rPr lang="ru-RU"/>
              <a:pPr>
                <a:defRPr/>
              </a:pPr>
              <a:t>07.05.2020</a:t>
            </a:fld>
            <a:endParaRPr lang="ru-RU"/>
          </a:p>
        </p:txBody>
      </p:sp>
      <p:sp>
        <p:nvSpPr>
          <p:cNvPr id="166972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6973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EB652217-09A4-4D30-A2E4-B6D10A073D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25" r:id="rId2"/>
    <p:sldLayoutId id="2147483926" r:id="rId3"/>
    <p:sldLayoutId id="2147483927" r:id="rId4"/>
    <p:sldLayoutId id="2147483928" r:id="rId5"/>
    <p:sldLayoutId id="2147483929" r:id="rId6"/>
    <p:sldLayoutId id="2147483930" r:id="rId7"/>
    <p:sldLayoutId id="2147483931" r:id="rId8"/>
    <p:sldLayoutId id="2147483932" r:id="rId9"/>
    <p:sldLayoutId id="2147483933" r:id="rId10"/>
    <p:sldLayoutId id="2147483934" r:id="rId11"/>
  </p:sldLayoutIdLst>
  <p:transition spd="med"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32.bin"/><Relationship Id="rId12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1.bin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0.bin"/><Relationship Id="rId10" Type="http://schemas.openxmlformats.org/officeDocument/2006/relationships/oleObject" Target="../embeddings/oleObject35.bin"/><Relationship Id="rId4" Type="http://schemas.openxmlformats.org/officeDocument/2006/relationships/oleObject" Target="../embeddings/oleObject29.bin"/><Relationship Id="rId9" Type="http://schemas.openxmlformats.org/officeDocument/2006/relationships/oleObject" Target="../embeddings/oleObject34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13" Type="http://schemas.openxmlformats.org/officeDocument/2006/relationships/oleObject" Target="../embeddings/oleObject47.bin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41.bin"/><Relationship Id="rId12" Type="http://schemas.openxmlformats.org/officeDocument/2006/relationships/oleObject" Target="../embeddings/oleObject46.bin"/><Relationship Id="rId17" Type="http://schemas.openxmlformats.org/officeDocument/2006/relationships/oleObject" Target="../embeddings/oleObject51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50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0.bin"/><Relationship Id="rId11" Type="http://schemas.openxmlformats.org/officeDocument/2006/relationships/oleObject" Target="../embeddings/oleObject45.bin"/><Relationship Id="rId5" Type="http://schemas.openxmlformats.org/officeDocument/2006/relationships/oleObject" Target="../embeddings/oleObject39.bin"/><Relationship Id="rId15" Type="http://schemas.openxmlformats.org/officeDocument/2006/relationships/oleObject" Target="../embeddings/oleObject49.bin"/><Relationship Id="rId10" Type="http://schemas.openxmlformats.org/officeDocument/2006/relationships/oleObject" Target="../embeddings/oleObject44.bin"/><Relationship Id="rId4" Type="http://schemas.openxmlformats.org/officeDocument/2006/relationships/oleObject" Target="../embeddings/oleObject38.bin"/><Relationship Id="rId9" Type="http://schemas.openxmlformats.org/officeDocument/2006/relationships/oleObject" Target="../embeddings/oleObject43.bin"/><Relationship Id="rId14" Type="http://schemas.openxmlformats.org/officeDocument/2006/relationships/oleObject" Target="../embeddings/oleObject4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5.bin"/><Relationship Id="rId12" Type="http://schemas.openxmlformats.org/officeDocument/2006/relationships/image" Target="../media/image16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17.bin"/><Relationship Id="rId9" Type="http://schemas.openxmlformats.org/officeDocument/2006/relationships/oleObject" Target="../embeddings/oleObject2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620713"/>
            <a:ext cx="6800850" cy="4392612"/>
          </a:xfrm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endParaRPr lang="ru-RU" sz="4800" dirty="0" smtClean="0">
              <a:solidFill>
                <a:srgbClr val="FFFF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571480"/>
            <a:ext cx="8143932" cy="571504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0101" y="1857364"/>
            <a:ext cx="4714907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 i="1" dirty="0" smtClean="0">
                <a:solidFill>
                  <a:schemeClr val="accent6">
                    <a:lumMod val="50000"/>
                  </a:schemeClr>
                </a:solidFill>
              </a:rPr>
              <a:t>Методы </a:t>
            </a:r>
          </a:p>
          <a:p>
            <a:pPr algn="ctr">
              <a:defRPr/>
            </a:pPr>
            <a:r>
              <a:rPr lang="ru-RU" sz="4000" b="1" i="1" dirty="0" smtClean="0">
                <a:solidFill>
                  <a:schemeClr val="accent6">
                    <a:lumMod val="50000"/>
                  </a:schemeClr>
                </a:solidFill>
              </a:rPr>
              <a:t>решений</a:t>
            </a:r>
          </a:p>
          <a:p>
            <a:pPr algn="ctr">
              <a:defRPr/>
            </a:pPr>
            <a:r>
              <a:rPr lang="ru-RU" sz="4000" b="1" i="1" dirty="0" smtClean="0">
                <a:solidFill>
                  <a:schemeClr val="accent6">
                    <a:lumMod val="50000"/>
                  </a:schemeClr>
                </a:solidFill>
              </a:rPr>
              <a:t>п</a:t>
            </a:r>
            <a:r>
              <a:rPr lang="ru-RU" sz="4000" b="1" i="1" dirty="0" smtClean="0">
                <a:solidFill>
                  <a:schemeClr val="accent6">
                    <a:lumMod val="50000"/>
                  </a:schemeClr>
                </a:solidFill>
              </a:rPr>
              <a:t>оказательных уравнений.</a:t>
            </a:r>
            <a:endParaRPr lang="ru-RU" sz="40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7" name="Picture 6" descr="http://img846.imageshack.us/img846/4043/205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1500174"/>
            <a:ext cx="2334339" cy="4004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Прямоугольник 26"/>
          <p:cNvSpPr/>
          <p:nvPr/>
        </p:nvSpPr>
        <p:spPr>
          <a:xfrm>
            <a:off x="214282" y="214290"/>
            <a:ext cx="8643998" cy="650085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230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052513"/>
            <a:ext cx="4038600" cy="5073650"/>
          </a:xfrm>
        </p:spPr>
        <p:txBody>
          <a:bodyPr/>
          <a:lstStyle/>
          <a:p>
            <a:pPr eaLnBrk="1" hangingPunct="1"/>
            <a:endParaRPr lang="ru-RU" sz="2800" smtClean="0"/>
          </a:p>
          <a:p>
            <a:pPr eaLnBrk="1" hangingPunct="1"/>
            <a:endParaRPr lang="ru-RU" sz="2800" smtClean="0"/>
          </a:p>
          <a:p>
            <a:pPr eaLnBrk="1" hangingPunct="1"/>
            <a:endParaRPr lang="ru-RU" sz="2800" smtClean="0"/>
          </a:p>
          <a:p>
            <a:pPr eaLnBrk="1" hangingPunct="1"/>
            <a:endParaRPr lang="ru-RU" sz="2800" smtClean="0"/>
          </a:p>
          <a:p>
            <a:pPr eaLnBrk="1" hangingPunct="1"/>
            <a:endParaRPr lang="ru-RU" sz="2800" smtClean="0"/>
          </a:p>
          <a:p>
            <a:pPr eaLnBrk="1" hangingPunct="1">
              <a:buFontTx/>
              <a:buNone/>
            </a:pPr>
            <a:endParaRPr lang="ru-RU" sz="2800" smtClean="0"/>
          </a:p>
          <a:p>
            <a:pPr eaLnBrk="1" hangingPunct="1">
              <a:buFontTx/>
              <a:buNone/>
            </a:pPr>
            <a:endParaRPr lang="ru-RU" sz="2800" smtClean="0"/>
          </a:p>
          <a:p>
            <a:pPr eaLnBrk="1" hangingPunct="1">
              <a:buFontTx/>
              <a:buNone/>
            </a:pPr>
            <a:endParaRPr lang="ru-RU" sz="2800" smtClean="0"/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00063" y="857250"/>
            <a:ext cx="8208962" cy="507208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800" dirty="0" smtClean="0"/>
              <a:t>                             </a:t>
            </a:r>
          </a:p>
          <a:p>
            <a:pPr eaLnBrk="1" hangingPunct="1">
              <a:buFontTx/>
              <a:buNone/>
            </a:pPr>
            <a:r>
              <a:rPr lang="ru-RU" sz="2400" dirty="0" smtClean="0"/>
              <a:t>Т.к.                      ,  то вынесем за скобку степень с   наибольшим показателем</a:t>
            </a:r>
            <a:r>
              <a:rPr lang="ru-RU" sz="2800" dirty="0" smtClean="0"/>
              <a:t> </a:t>
            </a:r>
          </a:p>
          <a:p>
            <a:pPr eaLnBrk="1" hangingPunct="1">
              <a:buFontTx/>
              <a:buNone/>
            </a:pPr>
            <a:endParaRPr lang="ru-RU" sz="2800" dirty="0" smtClean="0"/>
          </a:p>
          <a:p>
            <a:pPr eaLnBrk="1" hangingPunct="1">
              <a:buFontTx/>
              <a:buNone/>
            </a:pPr>
            <a:endParaRPr lang="ru-RU" sz="2800" dirty="0" smtClean="0"/>
          </a:p>
          <a:p>
            <a:pPr eaLnBrk="1" hangingPunct="1">
              <a:buFontTx/>
              <a:buNone/>
            </a:pPr>
            <a:endParaRPr lang="ru-RU" sz="2800" dirty="0" smtClean="0"/>
          </a:p>
          <a:p>
            <a:pPr eaLnBrk="1" hangingPunct="1">
              <a:buFontTx/>
              <a:buNone/>
            </a:pPr>
            <a:endParaRPr lang="ru-RU" sz="2800" dirty="0" smtClean="0"/>
          </a:p>
          <a:p>
            <a:pPr eaLnBrk="1" hangingPunct="1">
              <a:buFontTx/>
              <a:buNone/>
            </a:pPr>
            <a:endParaRPr lang="ru-RU" sz="2800" dirty="0" smtClean="0"/>
          </a:p>
          <a:p>
            <a:pPr eaLnBrk="1" hangingPunct="1">
              <a:buFontTx/>
              <a:buNone/>
            </a:pPr>
            <a:endParaRPr lang="ru-RU" sz="2800" dirty="0" smtClean="0"/>
          </a:p>
          <a:p>
            <a:pPr eaLnBrk="1" hangingPunct="1">
              <a:buFontTx/>
              <a:buNone/>
            </a:pPr>
            <a:endParaRPr lang="ru-RU" sz="2800" dirty="0" smtClean="0"/>
          </a:p>
          <a:p>
            <a:pPr eaLnBrk="1" hangingPunct="1">
              <a:buFontTx/>
              <a:buNone/>
            </a:pPr>
            <a:r>
              <a:rPr lang="ru-RU" sz="2800" dirty="0" smtClean="0">
                <a:latin typeface="Book Antiqua" pitchFamily="18" charset="0"/>
              </a:rPr>
              <a:t>                                                               Ответ: -1</a:t>
            </a:r>
            <a:endParaRPr lang="ru-RU" sz="2800" dirty="0" smtClean="0">
              <a:latin typeface="Book Antiqua" pitchFamily="18" charset="0"/>
            </a:endParaRPr>
          </a:p>
        </p:txBody>
      </p:sp>
      <p:sp>
        <p:nvSpPr>
          <p:cNvPr id="92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923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923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9235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92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49167" name="Object 15"/>
          <p:cNvGraphicFramePr>
            <a:graphicFrameLocks noChangeAspect="1"/>
          </p:cNvGraphicFramePr>
          <p:nvPr/>
        </p:nvGraphicFramePr>
        <p:xfrm>
          <a:off x="2268538" y="188913"/>
          <a:ext cx="4248150" cy="1127125"/>
        </p:xfrm>
        <a:graphic>
          <a:graphicData uri="http://schemas.openxmlformats.org/presentationml/2006/ole">
            <p:oleObj spid="_x0000_s9218" name="Формула" r:id="rId4" imgW="1104840" imgH="393480" progId="Equation.3">
              <p:embed/>
            </p:oleObj>
          </a:graphicData>
        </a:graphic>
      </p:graphicFrame>
      <p:sp>
        <p:nvSpPr>
          <p:cNvPr id="9237" name="Rectangle 18"/>
          <p:cNvSpPr>
            <a:spLocks noChangeArrowheads="1"/>
          </p:cNvSpPr>
          <p:nvPr/>
        </p:nvSpPr>
        <p:spPr bwMode="auto">
          <a:xfrm>
            <a:off x="0" y="32718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49169" name="Object 17"/>
          <p:cNvGraphicFramePr>
            <a:graphicFrameLocks noChangeAspect="1"/>
          </p:cNvGraphicFramePr>
          <p:nvPr/>
        </p:nvGraphicFramePr>
        <p:xfrm>
          <a:off x="1214438" y="1357313"/>
          <a:ext cx="1389062" cy="401637"/>
        </p:xfrm>
        <a:graphic>
          <a:graphicData uri="http://schemas.openxmlformats.org/presentationml/2006/ole">
            <p:oleObj spid="_x0000_s9219" name="Формула" r:id="rId5" imgW="545760" imgH="177480" progId="Equation.3">
              <p:embed/>
            </p:oleObj>
          </a:graphicData>
        </a:graphic>
      </p:graphicFrame>
      <p:sp>
        <p:nvSpPr>
          <p:cNvPr id="9238" name="Rectangle 20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49171" name="Object 19"/>
          <p:cNvGraphicFramePr>
            <a:graphicFrameLocks noChangeAspect="1"/>
          </p:cNvGraphicFramePr>
          <p:nvPr/>
        </p:nvGraphicFramePr>
        <p:xfrm>
          <a:off x="3967163" y="2205038"/>
          <a:ext cx="2938462" cy="619125"/>
        </p:xfrm>
        <a:graphic>
          <a:graphicData uri="http://schemas.openxmlformats.org/presentationml/2006/ole">
            <p:oleObj spid="_x0000_s9220" name="Формула" r:id="rId6" imgW="1320480" imgH="393480" progId="Equation.3">
              <p:embed/>
            </p:oleObj>
          </a:graphicData>
        </a:graphic>
      </p:graphicFrame>
      <p:sp>
        <p:nvSpPr>
          <p:cNvPr id="9239" name="Rectangle 22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49173" name="Object 21"/>
          <p:cNvGraphicFramePr>
            <a:graphicFrameLocks noChangeAspect="1"/>
          </p:cNvGraphicFramePr>
          <p:nvPr/>
        </p:nvGraphicFramePr>
        <p:xfrm>
          <a:off x="4178300" y="2781300"/>
          <a:ext cx="2225675" cy="719138"/>
        </p:xfrm>
        <a:graphic>
          <a:graphicData uri="http://schemas.openxmlformats.org/presentationml/2006/ole">
            <p:oleObj spid="_x0000_s9221" name="Формула" r:id="rId7" imgW="1079280" imgH="393480" progId="Equation.3">
              <p:embed/>
            </p:oleObj>
          </a:graphicData>
        </a:graphic>
      </p:graphicFrame>
      <p:sp>
        <p:nvSpPr>
          <p:cNvPr id="9240" name="Rectangle 24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49175" name="Object 23"/>
          <p:cNvGraphicFramePr>
            <a:graphicFrameLocks noChangeAspect="1"/>
          </p:cNvGraphicFramePr>
          <p:nvPr/>
        </p:nvGraphicFramePr>
        <p:xfrm>
          <a:off x="4211638" y="3500438"/>
          <a:ext cx="1873250" cy="649287"/>
        </p:xfrm>
        <a:graphic>
          <a:graphicData uri="http://schemas.openxmlformats.org/presentationml/2006/ole">
            <p:oleObj spid="_x0000_s9222" name="Формула" r:id="rId8" imgW="799920" imgH="393480" progId="Equation.3">
              <p:embed/>
            </p:oleObj>
          </a:graphicData>
        </a:graphic>
      </p:graphicFrame>
      <p:sp>
        <p:nvSpPr>
          <p:cNvPr id="9241" name="Rectangle 26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49177" name="Object 25"/>
          <p:cNvGraphicFramePr>
            <a:graphicFrameLocks noChangeAspect="1"/>
          </p:cNvGraphicFramePr>
          <p:nvPr/>
        </p:nvGraphicFramePr>
        <p:xfrm>
          <a:off x="4284663" y="4149725"/>
          <a:ext cx="1582737" cy="636588"/>
        </p:xfrm>
        <a:graphic>
          <a:graphicData uri="http://schemas.openxmlformats.org/presentationml/2006/ole">
            <p:oleObj spid="_x0000_s9223" name="Формула" r:id="rId9" imgW="571320" imgH="393480" progId="Equation.3">
              <p:embed/>
            </p:oleObj>
          </a:graphicData>
        </a:graphic>
      </p:graphicFrame>
      <p:sp>
        <p:nvSpPr>
          <p:cNvPr id="9242" name="Rectangle 28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49179" name="Object 27"/>
          <p:cNvGraphicFramePr>
            <a:graphicFrameLocks noChangeAspect="1"/>
          </p:cNvGraphicFramePr>
          <p:nvPr/>
        </p:nvGraphicFramePr>
        <p:xfrm>
          <a:off x="4427538" y="4797425"/>
          <a:ext cx="1368425" cy="485775"/>
        </p:xfrm>
        <a:graphic>
          <a:graphicData uri="http://schemas.openxmlformats.org/presentationml/2006/ole">
            <p:oleObj spid="_x0000_s9224" name="Формула" r:id="rId10" imgW="495000" imgH="228600" progId="Equation.3">
              <p:embed/>
            </p:oleObj>
          </a:graphicData>
        </a:graphic>
      </p:graphicFrame>
      <p:sp>
        <p:nvSpPr>
          <p:cNvPr id="9243" name="Rectangle 30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49181" name="Object 29"/>
          <p:cNvGraphicFramePr>
            <a:graphicFrameLocks noChangeAspect="1"/>
          </p:cNvGraphicFramePr>
          <p:nvPr/>
        </p:nvGraphicFramePr>
        <p:xfrm>
          <a:off x="4357688" y="5329238"/>
          <a:ext cx="1654175" cy="407987"/>
        </p:xfrm>
        <a:graphic>
          <a:graphicData uri="http://schemas.openxmlformats.org/presentationml/2006/ole">
            <p:oleObj spid="_x0000_s9225" name="Формула" r:id="rId11" imgW="482400" imgH="177480" progId="Equation.3">
              <p:embed/>
            </p:oleObj>
          </a:graphicData>
        </a:graphic>
      </p:graphicFrame>
      <p:sp>
        <p:nvSpPr>
          <p:cNvPr id="9244" name="Rectangle 32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49183" name="Object 31"/>
          <p:cNvGraphicFramePr>
            <a:graphicFrameLocks noChangeAspect="1"/>
          </p:cNvGraphicFramePr>
          <p:nvPr/>
        </p:nvGraphicFramePr>
        <p:xfrm>
          <a:off x="4500563" y="5805488"/>
          <a:ext cx="1295400" cy="482600"/>
        </p:xfrm>
        <a:graphic>
          <a:graphicData uri="http://schemas.openxmlformats.org/presentationml/2006/ole">
            <p:oleObj spid="_x0000_s9226" name="Формула" r:id="rId12" imgW="482181" imgH="177646" progId="Equation.3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9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9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9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9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9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9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9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9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9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91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Прямоугольник 30"/>
          <p:cNvSpPr/>
          <p:nvPr/>
        </p:nvSpPr>
        <p:spPr>
          <a:xfrm>
            <a:off x="214282" y="214290"/>
            <a:ext cx="8715436" cy="650085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9075" y="227013"/>
            <a:ext cx="8639205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800" b="1" i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3. Метод </a:t>
            </a:r>
            <a:r>
              <a:rPr lang="ru-RU" sz="2800" b="1" i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введения новой </a:t>
            </a:r>
            <a:r>
              <a:rPr lang="ru-RU" sz="2800" b="1" i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переменной.</a:t>
            </a:r>
            <a:endParaRPr lang="ru-RU" sz="2800" b="1" i="1" dirty="0" smtClean="0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1571625"/>
            <a:ext cx="8485188" cy="4497388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dirty="0" smtClean="0"/>
          </a:p>
          <a:p>
            <a:pPr eaLnBrk="1" hangingPunct="1">
              <a:buFontTx/>
              <a:buNone/>
            </a:pPr>
            <a:r>
              <a:rPr lang="ru-RU" sz="2400" dirty="0" smtClean="0"/>
              <a:t>Пусть             ,где            ,тогда                       </a:t>
            </a:r>
          </a:p>
          <a:p>
            <a:pPr eaLnBrk="1" hangingPunct="1">
              <a:buFontTx/>
              <a:buNone/>
            </a:pPr>
            <a:r>
              <a:rPr lang="ru-RU" sz="2400" dirty="0" smtClean="0"/>
              <a:t>По теореме, обратной теореме Виета, получаем:</a:t>
            </a:r>
          </a:p>
          <a:p>
            <a:pPr eaLnBrk="1" hangingPunct="1">
              <a:buFontTx/>
              <a:buNone/>
            </a:pPr>
            <a:r>
              <a:rPr lang="ru-RU" dirty="0" smtClean="0"/>
              <a:t>              ,</a:t>
            </a:r>
            <a:r>
              <a:rPr lang="ru-RU" sz="2400" dirty="0" smtClean="0"/>
              <a:t>значит,             не удовлетворяет условию       </a:t>
            </a:r>
          </a:p>
          <a:p>
            <a:pPr eaLnBrk="1" hangingPunct="1">
              <a:buFontTx/>
              <a:buNone/>
            </a:pPr>
            <a:endParaRPr lang="ru-RU" sz="2400" dirty="0" smtClean="0"/>
          </a:p>
          <a:p>
            <a:pPr eaLnBrk="1" hangingPunct="1">
              <a:buFontTx/>
              <a:buNone/>
            </a:pPr>
            <a:r>
              <a:rPr lang="ru-RU" sz="2400" dirty="0" smtClean="0"/>
              <a:t>Если            ,то </a:t>
            </a:r>
          </a:p>
          <a:p>
            <a:pPr eaLnBrk="1" hangingPunct="1">
              <a:buFontTx/>
              <a:buNone/>
            </a:pPr>
            <a:endParaRPr lang="ru-RU" sz="2400" dirty="0" smtClean="0"/>
          </a:p>
          <a:p>
            <a:pPr eaLnBrk="1" hangingPunct="1">
              <a:buFontTx/>
              <a:buNone/>
            </a:pPr>
            <a:endParaRPr lang="ru-RU" sz="2400" dirty="0" smtClean="0"/>
          </a:p>
          <a:p>
            <a:pPr eaLnBrk="1" hangingPunct="1">
              <a:buFontTx/>
              <a:buNone/>
            </a:pPr>
            <a:r>
              <a:rPr lang="ru-RU" sz="2400" dirty="0" smtClean="0"/>
              <a:t>Ответ: 0</a:t>
            </a:r>
            <a:r>
              <a:rPr lang="ru-RU" sz="2400" dirty="0" smtClean="0"/>
              <a:t>.</a:t>
            </a:r>
          </a:p>
        </p:txBody>
      </p:sp>
      <p:sp>
        <p:nvSpPr>
          <p:cNvPr id="1128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53252" name="Object 4"/>
          <p:cNvGraphicFramePr>
            <a:graphicFrameLocks noChangeAspect="1"/>
          </p:cNvGraphicFramePr>
          <p:nvPr/>
        </p:nvGraphicFramePr>
        <p:xfrm>
          <a:off x="539750" y="1601788"/>
          <a:ext cx="1800225" cy="400050"/>
        </p:xfrm>
        <a:graphic>
          <a:graphicData uri="http://schemas.openxmlformats.org/presentationml/2006/ole">
            <p:oleObj spid="_x0000_s11266" name="Формула" r:id="rId4" imgW="1028700" imgH="228600" progId="Equation.3">
              <p:embed/>
            </p:oleObj>
          </a:graphicData>
        </a:graphic>
      </p:graphicFrame>
      <p:sp>
        <p:nvSpPr>
          <p:cNvPr id="1128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53254" name="Object 6"/>
          <p:cNvGraphicFramePr>
            <a:graphicFrameLocks noChangeAspect="1"/>
          </p:cNvGraphicFramePr>
          <p:nvPr/>
        </p:nvGraphicFramePr>
        <p:xfrm>
          <a:off x="1403350" y="2133600"/>
          <a:ext cx="936625" cy="452438"/>
        </p:xfrm>
        <a:graphic>
          <a:graphicData uri="http://schemas.openxmlformats.org/presentationml/2006/ole">
            <p:oleObj spid="_x0000_s11267" name="Формула" r:id="rId5" imgW="406048" imgH="203024" progId="Equation.3">
              <p:embed/>
            </p:oleObj>
          </a:graphicData>
        </a:graphic>
      </p:graphicFrame>
      <p:sp>
        <p:nvSpPr>
          <p:cNvPr id="1128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53256" name="Object 8"/>
          <p:cNvGraphicFramePr>
            <a:graphicFrameLocks noChangeAspect="1"/>
          </p:cNvGraphicFramePr>
          <p:nvPr/>
        </p:nvGraphicFramePr>
        <p:xfrm>
          <a:off x="2916238" y="2205038"/>
          <a:ext cx="887412" cy="441325"/>
        </p:xfrm>
        <a:graphic>
          <a:graphicData uri="http://schemas.openxmlformats.org/presentationml/2006/ole">
            <p:oleObj spid="_x0000_s11268" name="Формула" r:id="rId6" imgW="317160" imgH="177480" progId="Equation.3">
              <p:embed/>
            </p:oleObj>
          </a:graphicData>
        </a:graphic>
      </p:graphicFrame>
      <p:sp>
        <p:nvSpPr>
          <p:cNvPr id="11288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53258" name="Object 10"/>
          <p:cNvGraphicFramePr>
            <a:graphicFrameLocks noChangeAspect="1"/>
          </p:cNvGraphicFramePr>
          <p:nvPr/>
        </p:nvGraphicFramePr>
        <p:xfrm>
          <a:off x="5076825" y="2205038"/>
          <a:ext cx="1512888" cy="365125"/>
        </p:xfrm>
        <a:graphic>
          <a:graphicData uri="http://schemas.openxmlformats.org/presentationml/2006/ole">
            <p:oleObj spid="_x0000_s11269" name="Формула" r:id="rId7" imgW="825500" imgH="203200" progId="Equation.3">
              <p:embed/>
            </p:oleObj>
          </a:graphicData>
        </a:graphic>
      </p:graphicFrame>
      <p:sp>
        <p:nvSpPr>
          <p:cNvPr id="1128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53260" name="Object 12"/>
          <p:cNvGraphicFramePr>
            <a:graphicFrameLocks noChangeAspect="1"/>
          </p:cNvGraphicFramePr>
          <p:nvPr/>
        </p:nvGraphicFramePr>
        <p:xfrm>
          <a:off x="611188" y="3084513"/>
          <a:ext cx="1368425" cy="419100"/>
        </p:xfrm>
        <a:graphic>
          <a:graphicData uri="http://schemas.openxmlformats.org/presentationml/2006/ole">
            <p:oleObj spid="_x0000_s11270" name="Формула" r:id="rId8" imgW="710891" imgH="215806" progId="Equation.3">
              <p:embed/>
            </p:oleObj>
          </a:graphicData>
        </a:graphic>
      </p:graphicFrame>
      <p:sp>
        <p:nvSpPr>
          <p:cNvPr id="11290" name="Rectangle 15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53262" name="Object 14"/>
          <p:cNvGraphicFramePr>
            <a:graphicFrameLocks noChangeAspect="1"/>
          </p:cNvGraphicFramePr>
          <p:nvPr/>
        </p:nvGraphicFramePr>
        <p:xfrm>
          <a:off x="611188" y="3573463"/>
          <a:ext cx="1439862" cy="452437"/>
        </p:xfrm>
        <a:graphic>
          <a:graphicData uri="http://schemas.openxmlformats.org/presentationml/2006/ole">
            <p:oleObj spid="_x0000_s11271" name="Формула" r:id="rId9" imgW="660113" imgH="215806" progId="Equation.3">
              <p:embed/>
            </p:oleObj>
          </a:graphicData>
        </a:graphic>
      </p:graphicFrame>
      <p:sp>
        <p:nvSpPr>
          <p:cNvPr id="11291" name="Rectangle 17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53264" name="Object 16"/>
          <p:cNvGraphicFramePr>
            <a:graphicFrameLocks noChangeAspect="1"/>
          </p:cNvGraphicFramePr>
          <p:nvPr/>
        </p:nvGraphicFramePr>
        <p:xfrm>
          <a:off x="3276600" y="3213100"/>
          <a:ext cx="790575" cy="371475"/>
        </p:xfrm>
        <a:graphic>
          <a:graphicData uri="http://schemas.openxmlformats.org/presentationml/2006/ole">
            <p:oleObj spid="_x0000_s11272" name="Формула" r:id="rId10" imgW="469696" imgH="215806" progId="Equation.3">
              <p:embed/>
            </p:oleObj>
          </a:graphicData>
        </a:graphic>
      </p:graphicFrame>
      <p:sp>
        <p:nvSpPr>
          <p:cNvPr id="11292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53266" name="Object 18"/>
          <p:cNvGraphicFramePr>
            <a:graphicFrameLocks noChangeAspect="1"/>
          </p:cNvGraphicFramePr>
          <p:nvPr/>
        </p:nvGraphicFramePr>
        <p:xfrm>
          <a:off x="3276600" y="3644900"/>
          <a:ext cx="719138" cy="423863"/>
        </p:xfrm>
        <a:graphic>
          <a:graphicData uri="http://schemas.openxmlformats.org/presentationml/2006/ole">
            <p:oleObj spid="_x0000_s11273" name="Формула" r:id="rId11" imgW="368140" imgH="215806" progId="Equation.3">
              <p:embed/>
            </p:oleObj>
          </a:graphicData>
        </a:graphic>
      </p:graphicFrame>
      <p:sp>
        <p:nvSpPr>
          <p:cNvPr id="11293" name="Rectangle 21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53268" name="Object 20"/>
          <p:cNvGraphicFramePr>
            <a:graphicFrameLocks noChangeAspect="1"/>
          </p:cNvGraphicFramePr>
          <p:nvPr/>
        </p:nvGraphicFramePr>
        <p:xfrm>
          <a:off x="8001000" y="3214688"/>
          <a:ext cx="900113" cy="331787"/>
        </p:xfrm>
        <a:graphic>
          <a:graphicData uri="http://schemas.openxmlformats.org/presentationml/2006/ole">
            <p:oleObj spid="_x0000_s11274" name="Формула" r:id="rId12" imgW="317160" imgH="177480" progId="Equation.3">
              <p:embed/>
            </p:oleObj>
          </a:graphicData>
        </a:graphic>
      </p:graphicFrame>
      <p:sp>
        <p:nvSpPr>
          <p:cNvPr id="11294" name="Rectangle 23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53270" name="Object 22"/>
          <p:cNvGraphicFramePr>
            <a:graphicFrameLocks noChangeAspect="1"/>
          </p:cNvGraphicFramePr>
          <p:nvPr/>
        </p:nvGraphicFramePr>
        <p:xfrm>
          <a:off x="1403350" y="4076700"/>
          <a:ext cx="720725" cy="427038"/>
        </p:xfrm>
        <a:graphic>
          <a:graphicData uri="http://schemas.openxmlformats.org/presentationml/2006/ole">
            <p:oleObj spid="_x0000_s11275" name="Формула" r:id="rId13" imgW="304404" imgH="177569" progId="Equation.3">
              <p:embed/>
            </p:oleObj>
          </a:graphicData>
        </a:graphic>
      </p:graphicFrame>
      <p:sp>
        <p:nvSpPr>
          <p:cNvPr id="11295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53272" name="Object 24"/>
          <p:cNvGraphicFramePr>
            <a:graphicFrameLocks noChangeAspect="1"/>
          </p:cNvGraphicFramePr>
          <p:nvPr/>
        </p:nvGraphicFramePr>
        <p:xfrm>
          <a:off x="2747963" y="4040188"/>
          <a:ext cx="841375" cy="441325"/>
        </p:xfrm>
        <a:graphic>
          <a:graphicData uri="http://schemas.openxmlformats.org/presentationml/2006/ole">
            <p:oleObj spid="_x0000_s11276" name="Формула" r:id="rId14" imgW="431640" imgH="228600" progId="Equation.3">
              <p:embed/>
            </p:oleObj>
          </a:graphicData>
        </a:graphic>
      </p:graphicFrame>
      <p:sp>
        <p:nvSpPr>
          <p:cNvPr id="11296" name="Rectangle 27"/>
          <p:cNvSpPr>
            <a:spLocks noChangeArrowheads="1"/>
          </p:cNvSpPr>
          <p:nvPr/>
        </p:nvSpPr>
        <p:spPr bwMode="auto">
          <a:xfrm>
            <a:off x="0" y="333375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53274" name="Object 26"/>
          <p:cNvGraphicFramePr>
            <a:graphicFrameLocks noChangeAspect="1"/>
          </p:cNvGraphicFramePr>
          <p:nvPr/>
        </p:nvGraphicFramePr>
        <p:xfrm>
          <a:off x="2747963" y="4473575"/>
          <a:ext cx="984250" cy="431800"/>
        </p:xfrm>
        <a:graphic>
          <a:graphicData uri="http://schemas.openxmlformats.org/presentationml/2006/ole">
            <p:oleObj spid="_x0000_s11277" name="Формула" r:id="rId15" imgW="520560" imgH="228600" progId="Equation.3">
              <p:embed/>
            </p:oleObj>
          </a:graphicData>
        </a:graphic>
      </p:graphicFrame>
      <p:sp>
        <p:nvSpPr>
          <p:cNvPr id="11297" name="Rectangle 29"/>
          <p:cNvSpPr>
            <a:spLocks noChangeArrowheads="1"/>
          </p:cNvSpPr>
          <p:nvPr/>
        </p:nvSpPr>
        <p:spPr bwMode="auto">
          <a:xfrm>
            <a:off x="0" y="3140075"/>
            <a:ext cx="18415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53276" name="Object 28"/>
          <p:cNvGraphicFramePr>
            <a:graphicFrameLocks noChangeAspect="1"/>
          </p:cNvGraphicFramePr>
          <p:nvPr/>
        </p:nvGraphicFramePr>
        <p:xfrm>
          <a:off x="2817813" y="5040313"/>
          <a:ext cx="771525" cy="369887"/>
        </p:xfrm>
        <a:graphic>
          <a:graphicData uri="http://schemas.openxmlformats.org/presentationml/2006/ole">
            <p:oleObj spid="_x0000_s11278" name="Формула" r:id="rId16" imgW="380880" imgH="177480" progId="Equation.3">
              <p:embed/>
            </p:oleObj>
          </a:graphicData>
        </a:graphic>
      </p:graphicFrame>
      <p:graphicFrame>
        <p:nvGraphicFramePr>
          <p:cNvPr id="10255" name="Object 31"/>
          <p:cNvGraphicFramePr>
            <a:graphicFrameLocks noChangeAspect="1"/>
          </p:cNvGraphicFramePr>
          <p:nvPr/>
        </p:nvGraphicFramePr>
        <p:xfrm>
          <a:off x="285750" y="3143250"/>
          <a:ext cx="606425" cy="792163"/>
        </p:xfrm>
        <a:graphic>
          <a:graphicData uri="http://schemas.openxmlformats.org/presentationml/2006/ole">
            <p:oleObj spid="_x0000_s11279" name="Формула" r:id="rId17" imgW="164880" imgH="215640" progId="Equation.3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 tmFilter="0,0; .5, 1; 1, 1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3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53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3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3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53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53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53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1000"/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1128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1128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11288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1128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11290" name="Rectangle 15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11291" name="Rectangle 17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11292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11293" name="Rectangle 21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11294" name="Rectangle 23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11295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11296" name="Rectangle 27"/>
          <p:cNvSpPr>
            <a:spLocks noChangeArrowheads="1"/>
          </p:cNvSpPr>
          <p:nvPr/>
        </p:nvSpPr>
        <p:spPr bwMode="auto">
          <a:xfrm>
            <a:off x="0" y="333375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11297" name="Rectangle 29"/>
          <p:cNvSpPr>
            <a:spLocks noChangeArrowheads="1"/>
          </p:cNvSpPr>
          <p:nvPr/>
        </p:nvSpPr>
        <p:spPr bwMode="auto">
          <a:xfrm>
            <a:off x="0" y="3140075"/>
            <a:ext cx="18415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pic>
        <p:nvPicPr>
          <p:cNvPr id="32" name="Рисунок 31" descr="C:\Documents and Settings\Home\Рабочий стол\screen20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142852"/>
            <a:ext cx="8858312" cy="6572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285720" y="214290"/>
            <a:ext cx="8572560" cy="642942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7188" y="428625"/>
            <a:ext cx="8229600" cy="564991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dirty="0" smtClean="0">
                <a:solidFill>
                  <a:srgbClr val="8A413F"/>
                </a:solidFill>
              </a:rPr>
              <a:t> </a:t>
            </a:r>
            <a:r>
              <a:rPr lang="ru-RU" b="1" i="1" dirty="0" smtClean="0">
                <a:solidFill>
                  <a:srgbClr val="7D2D2A"/>
                </a:solidFill>
              </a:rPr>
              <a:t>Определение:</a:t>
            </a:r>
          </a:p>
          <a:p>
            <a:pPr algn="ctr" eaLnBrk="1" hangingPunct="1">
              <a:buFontTx/>
              <a:buNone/>
            </a:pPr>
            <a:r>
              <a:rPr lang="ru-RU" sz="2800" dirty="0" smtClean="0"/>
              <a:t>Показательные уравнения – </a:t>
            </a:r>
            <a:r>
              <a:rPr lang="ru-RU" sz="2800" dirty="0" smtClean="0"/>
              <a:t>уравнения</a:t>
            </a:r>
            <a:r>
              <a:rPr lang="ru-RU" sz="2800" dirty="0" smtClean="0"/>
              <a:t>, </a:t>
            </a:r>
            <a:endParaRPr lang="ru-RU" sz="2800" dirty="0" smtClean="0"/>
          </a:p>
          <a:p>
            <a:pPr algn="ctr" eaLnBrk="1" hangingPunct="1">
              <a:buFontTx/>
              <a:buNone/>
            </a:pPr>
            <a:r>
              <a:rPr lang="ru-RU" sz="2800" dirty="0" smtClean="0"/>
              <a:t>в </a:t>
            </a:r>
            <a:r>
              <a:rPr lang="ru-RU" sz="2800" dirty="0" smtClean="0"/>
              <a:t>которых переменная входит только в показатели степеней при постоянных основаниях</a:t>
            </a:r>
            <a:r>
              <a:rPr lang="ru-RU" dirty="0" smtClean="0">
                <a:latin typeface="Book Antiqua" pitchFamily="18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ru-RU" dirty="0" smtClean="0">
                <a:latin typeface="Book Antiqua" pitchFamily="18" charset="0"/>
              </a:rPr>
              <a:t>   Например,</a:t>
            </a:r>
          </a:p>
        </p:txBody>
      </p:sp>
      <p:sp>
        <p:nvSpPr>
          <p:cNvPr id="103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1032" name="Rectangle 7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2492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>
            <a:off x="0" y="263366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1026" name="Object 13"/>
          <p:cNvGraphicFramePr>
            <a:graphicFrameLocks noChangeAspect="1"/>
          </p:cNvGraphicFramePr>
          <p:nvPr/>
        </p:nvGraphicFramePr>
        <p:xfrm>
          <a:off x="3071813" y="3214688"/>
          <a:ext cx="4408487" cy="3340100"/>
        </p:xfrm>
        <a:graphic>
          <a:graphicData uri="http://schemas.openxmlformats.org/presentationml/2006/ole">
            <p:oleObj spid="_x0000_s1026" name="Формула" r:id="rId4" imgW="1269720" imgH="965160" progId="Equation.3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285728"/>
            <a:ext cx="8572560" cy="628654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57250" y="285750"/>
            <a:ext cx="7477125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600" b="1" i="1" dirty="0" smtClean="0">
                <a:solidFill>
                  <a:schemeClr val="accent4">
                    <a:lumMod val="75000"/>
                    <a:lumOff val="25000"/>
                  </a:schemeClr>
                </a:solidFill>
                <a:latin typeface="Book Antiqua" pitchFamily="18" charset="0"/>
              </a:rPr>
              <a:t>Основные методы решения показательных уравнений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85813" y="1643063"/>
            <a:ext cx="7386637" cy="389572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1.Метод уравнивания показателей.</a:t>
            </a:r>
          </a:p>
          <a:p>
            <a:pPr eaLnBrk="1" hangingPunct="1">
              <a:buFontTx/>
              <a:buNone/>
              <a:defRPr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2.Метод разложения на множители.</a:t>
            </a:r>
          </a:p>
          <a:p>
            <a:pPr eaLnBrk="1" hangingPunct="1">
              <a:buFontTx/>
              <a:buNone/>
              <a:defRPr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3. Метод введения новой переменной.</a:t>
            </a:r>
          </a:p>
          <a:p>
            <a:pPr eaLnBrk="1" hangingPunct="1">
              <a:buFontTx/>
              <a:buNone/>
              <a:defRPr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4. Функционально-графический </a:t>
            </a:r>
            <a:endParaRPr lang="ru-RU" dirty="0" smtClean="0">
              <a:solidFill>
                <a:schemeClr val="accent6">
                  <a:lumMod val="50000"/>
                </a:schemeClr>
              </a:solidFill>
              <a:latin typeface="Book Antiqua" pitchFamily="18" charset="0"/>
            </a:endParaRPr>
          </a:p>
          <a:p>
            <a:pPr eaLnBrk="1" hangingPunct="1">
              <a:buFontTx/>
              <a:buNone/>
              <a:defRPr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    (он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основан на использовании графических иллюстраций </a:t>
            </a:r>
            <a:endParaRPr lang="ru-RU" dirty="0" smtClean="0">
              <a:solidFill>
                <a:schemeClr val="accent6">
                  <a:lumMod val="50000"/>
                </a:schemeClr>
              </a:solidFill>
              <a:latin typeface="Book Antiqua" pitchFamily="18" charset="0"/>
            </a:endParaRPr>
          </a:p>
          <a:p>
            <a:pPr eaLnBrk="1" hangingPunct="1">
              <a:buFontTx/>
              <a:buNone/>
              <a:defRPr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    или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каких-либо свойств функции).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рямоугольник 28"/>
          <p:cNvSpPr/>
          <p:nvPr/>
        </p:nvSpPr>
        <p:spPr>
          <a:xfrm>
            <a:off x="285720" y="214290"/>
            <a:ext cx="8501122" cy="635798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58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50" y="285750"/>
            <a:ext cx="7477125" cy="785813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28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1. </a:t>
            </a:r>
            <a:r>
              <a:rPr lang="ru-RU" sz="2800" b="1" i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Метод </a:t>
            </a:r>
            <a:r>
              <a:rPr lang="ru-RU" sz="2800" b="1" i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уравнивания </a:t>
            </a:r>
            <a:r>
              <a:rPr lang="ru-RU" sz="2800" b="1" i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показателей.</a:t>
            </a:r>
            <a:r>
              <a:rPr lang="en-US" sz="3200" i="1" dirty="0" smtClean="0"/>
              <a:t/>
            </a:r>
            <a:br>
              <a:rPr lang="en-US" sz="3200" i="1" dirty="0" smtClean="0"/>
            </a:br>
            <a:r>
              <a:rPr lang="ru-RU" sz="3200" i="1" dirty="0" smtClean="0"/>
              <a:t/>
            </a:r>
            <a:br>
              <a:rPr lang="ru-RU" sz="3200" i="1" dirty="0" smtClean="0"/>
            </a:br>
            <a:endParaRPr lang="ru-RU" sz="3200" dirty="0" smtClean="0"/>
          </a:p>
        </p:txBody>
      </p:sp>
      <p:sp>
        <p:nvSpPr>
          <p:cNvPr id="2062" name="Rectangle 48"/>
          <p:cNvSpPr>
            <a:spLocks noGrp="1" noChangeArrowheads="1"/>
          </p:cNvSpPr>
          <p:nvPr>
            <p:ph type="body" idx="1"/>
          </p:nvPr>
        </p:nvSpPr>
        <p:spPr>
          <a:xfrm>
            <a:off x="571500" y="1428750"/>
            <a:ext cx="7386638" cy="4286266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b="1" dirty="0" smtClean="0"/>
              <a:t>Показательное уравнение</a:t>
            </a:r>
            <a:r>
              <a:rPr lang="ru-RU" sz="2000" dirty="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b="1" dirty="0" smtClean="0"/>
              <a:t>равносильно уравнению</a:t>
            </a:r>
          </a:p>
          <a:p>
            <a:pPr eaLnBrk="1" hangingPunct="1">
              <a:lnSpc>
                <a:spcPct val="80000"/>
              </a:lnSpc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/>
              <a:t>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/>
              <a:t>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/>
              <a:t>	 					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ph sz="half" idx="4294967295"/>
          </p:nvPr>
        </p:nvGraphicFramePr>
        <p:xfrm>
          <a:off x="3643313" y="1285875"/>
          <a:ext cx="2951162" cy="1087438"/>
        </p:xfrm>
        <a:graphic>
          <a:graphicData uri="http://schemas.openxmlformats.org/presentationml/2006/ole">
            <p:oleObj spid="_x0000_s2050" name="Формула" r:id="rId4" imgW="1028520" imgH="457200" progId="Equation.3">
              <p:embed/>
            </p:oleObj>
          </a:graphicData>
        </a:graphic>
      </p:graphicFrame>
      <p:graphicFrame>
        <p:nvGraphicFramePr>
          <p:cNvPr id="2051" name="Object 6"/>
          <p:cNvGraphicFramePr>
            <a:graphicFrameLocks noChangeAspect="1"/>
          </p:cNvGraphicFramePr>
          <p:nvPr>
            <p:ph sz="quarter" idx="4294967295"/>
          </p:nvPr>
        </p:nvGraphicFramePr>
        <p:xfrm>
          <a:off x="6500813" y="1285875"/>
          <a:ext cx="2127250" cy="571500"/>
        </p:xfrm>
        <a:graphic>
          <a:graphicData uri="http://schemas.openxmlformats.org/presentationml/2006/ole">
            <p:oleObj spid="_x0000_s2051" name="Формула" r:id="rId5" imgW="698400" imgH="203040" progId="Equation.3">
              <p:embed/>
            </p:oleObj>
          </a:graphicData>
        </a:graphic>
      </p:graphicFrame>
      <p:sp>
        <p:nvSpPr>
          <p:cNvPr id="206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2064" name="Rectangle 19"/>
          <p:cNvSpPr>
            <a:spLocks noChangeArrowheads="1"/>
          </p:cNvSpPr>
          <p:nvPr/>
        </p:nvSpPr>
        <p:spPr bwMode="auto">
          <a:xfrm>
            <a:off x="0" y="32718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2065" name="Rectangle 21"/>
          <p:cNvSpPr>
            <a:spLocks noChangeArrowheads="1"/>
          </p:cNvSpPr>
          <p:nvPr/>
        </p:nvSpPr>
        <p:spPr bwMode="auto">
          <a:xfrm>
            <a:off x="0" y="3338513"/>
            <a:ext cx="9144000" cy="15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2066" name="Rectangle 25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2067" name="Rectangle 2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2068" name="Rectangle 29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2069" name="Rectangle 31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2070" name="Rectangle 33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2071" name="Rectangle 35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15394" name="Object 34"/>
          <p:cNvGraphicFramePr>
            <a:graphicFrameLocks noChangeAspect="1"/>
          </p:cNvGraphicFramePr>
          <p:nvPr/>
        </p:nvGraphicFramePr>
        <p:xfrm>
          <a:off x="1143000" y="2357438"/>
          <a:ext cx="2070100" cy="1057275"/>
        </p:xfrm>
        <a:graphic>
          <a:graphicData uri="http://schemas.openxmlformats.org/presentationml/2006/ole">
            <p:oleObj spid="_x0000_s2052" name="Формула" r:id="rId6" imgW="761760" imgH="393480" progId="Equation.3">
              <p:embed/>
            </p:oleObj>
          </a:graphicData>
        </a:graphic>
      </p:graphicFrame>
      <p:sp>
        <p:nvSpPr>
          <p:cNvPr id="2072" name="Rectangle 37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15396" name="Object 36"/>
          <p:cNvGraphicFramePr>
            <a:graphicFrameLocks noChangeAspect="1"/>
          </p:cNvGraphicFramePr>
          <p:nvPr/>
        </p:nvGraphicFramePr>
        <p:xfrm>
          <a:off x="1143000" y="3357563"/>
          <a:ext cx="2101850" cy="893762"/>
        </p:xfrm>
        <a:graphic>
          <a:graphicData uri="http://schemas.openxmlformats.org/presentationml/2006/ole">
            <p:oleObj spid="_x0000_s2053" name="Формула" r:id="rId7" imgW="914400" imgH="393480" progId="Equation.3">
              <p:embed/>
            </p:oleObj>
          </a:graphicData>
        </a:graphic>
      </p:graphicFrame>
      <p:sp>
        <p:nvSpPr>
          <p:cNvPr id="2073" name="Rectangle 39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15398" name="Object 38"/>
          <p:cNvGraphicFramePr>
            <a:graphicFrameLocks noChangeAspect="1"/>
          </p:cNvGraphicFramePr>
          <p:nvPr/>
        </p:nvGraphicFramePr>
        <p:xfrm>
          <a:off x="1214438" y="4214813"/>
          <a:ext cx="1908175" cy="592137"/>
        </p:xfrm>
        <a:graphic>
          <a:graphicData uri="http://schemas.openxmlformats.org/presentationml/2006/ole">
            <p:oleObj spid="_x0000_s2054" name="Формула" r:id="rId8" imgW="647640" imgH="203040" progId="Equation.3">
              <p:embed/>
            </p:oleObj>
          </a:graphicData>
        </a:graphic>
      </p:graphicFrame>
      <p:sp>
        <p:nvSpPr>
          <p:cNvPr id="2074" name="Rectangle 41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15400" name="Object 40"/>
          <p:cNvGraphicFramePr>
            <a:graphicFrameLocks noChangeAspect="1"/>
          </p:cNvGraphicFramePr>
          <p:nvPr/>
        </p:nvGraphicFramePr>
        <p:xfrm>
          <a:off x="1285875" y="4714875"/>
          <a:ext cx="1524000" cy="481013"/>
        </p:xfrm>
        <a:graphic>
          <a:graphicData uri="http://schemas.openxmlformats.org/presentationml/2006/ole">
            <p:oleObj spid="_x0000_s2055" name="Формула" r:id="rId9" imgW="634680" imgH="203040" progId="Equation.3">
              <p:embed/>
            </p:oleObj>
          </a:graphicData>
        </a:graphic>
      </p:graphicFrame>
      <p:sp>
        <p:nvSpPr>
          <p:cNvPr id="2075" name="Rectangle 43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15402" name="Object 42"/>
          <p:cNvGraphicFramePr>
            <a:graphicFrameLocks noChangeAspect="1"/>
          </p:cNvGraphicFramePr>
          <p:nvPr/>
        </p:nvGraphicFramePr>
        <p:xfrm>
          <a:off x="1285875" y="5143500"/>
          <a:ext cx="1262063" cy="533400"/>
        </p:xfrm>
        <a:graphic>
          <a:graphicData uri="http://schemas.openxmlformats.org/presentationml/2006/ole">
            <p:oleObj spid="_x0000_s2056" name="Формула" r:id="rId10" imgW="469800" imgH="203040" progId="Equation.3">
              <p:embed/>
            </p:oleObj>
          </a:graphicData>
        </a:graphic>
      </p:graphicFrame>
      <p:sp>
        <p:nvSpPr>
          <p:cNvPr id="2076" name="Rectangle 45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2077" name="Rectangle 47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15406" name="Object 46"/>
          <p:cNvGraphicFramePr>
            <a:graphicFrameLocks noChangeAspect="1"/>
          </p:cNvGraphicFramePr>
          <p:nvPr/>
        </p:nvGraphicFramePr>
        <p:xfrm>
          <a:off x="1285875" y="5572125"/>
          <a:ext cx="1150938" cy="546100"/>
        </p:xfrm>
        <a:graphic>
          <a:graphicData uri="http://schemas.openxmlformats.org/presentationml/2006/ole">
            <p:oleObj spid="_x0000_s2057" name="Формула" r:id="rId11" imgW="380670" imgH="177646" progId="Equation.3">
              <p:embed/>
            </p:oleObj>
          </a:graphicData>
        </a:graphic>
      </p:graphicFrame>
      <p:sp>
        <p:nvSpPr>
          <p:cNvPr id="2078" name="Rectangle 55"/>
          <p:cNvSpPr>
            <a:spLocks noChangeArrowheads="1"/>
          </p:cNvSpPr>
          <p:nvPr/>
        </p:nvSpPr>
        <p:spPr bwMode="auto">
          <a:xfrm>
            <a:off x="2357422" y="5929330"/>
            <a:ext cx="5786478" cy="4862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80000"/>
              </a:lnSpc>
              <a:spcBef>
                <a:spcPct val="50000"/>
              </a:spcBef>
            </a:pPr>
            <a:r>
              <a:rPr lang="ru-RU" sz="3200" dirty="0" smtClean="0"/>
              <a:t>Ответ:1</a:t>
            </a:r>
            <a:r>
              <a:rPr lang="ru-RU" sz="3200" dirty="0"/>
              <a:t>.</a:t>
            </a:r>
          </a:p>
        </p:txBody>
      </p:sp>
      <p:sp>
        <p:nvSpPr>
          <p:cNvPr id="2079" name="Rectangle 56"/>
          <p:cNvSpPr>
            <a:spLocks noChangeArrowheads="1"/>
          </p:cNvSpPr>
          <p:nvPr/>
        </p:nvSpPr>
        <p:spPr bwMode="auto">
          <a:xfrm>
            <a:off x="2500313" y="5929313"/>
            <a:ext cx="2592387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ru-RU" sz="3200"/>
              <a:t>	</a:t>
            </a:r>
          </a:p>
        </p:txBody>
      </p:sp>
      <p:pic>
        <p:nvPicPr>
          <p:cNvPr id="30" name="Picture 7" descr="C:\Documents and Settings\user\Мои документы\для презентаций\Анимация\Рисунок52.gif"/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5143504" y="2786058"/>
            <a:ext cx="2584041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5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15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5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15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15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рямоугольник 28"/>
          <p:cNvSpPr/>
          <p:nvPr/>
        </p:nvSpPr>
        <p:spPr>
          <a:xfrm>
            <a:off x="285720" y="214290"/>
            <a:ext cx="8501122" cy="635798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buNone/>
            </a:pPr>
            <a:endParaRPr lang="ru-RU" b="1" i="1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ru-RU" b="1" i="1" dirty="0" smtClean="0">
              <a:solidFill>
                <a:srgbClr val="00B0F0"/>
              </a:solidFill>
            </a:endParaRPr>
          </a:p>
        </p:txBody>
      </p:sp>
      <p:sp>
        <p:nvSpPr>
          <p:cNvPr id="2058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50" y="285750"/>
            <a:ext cx="7477125" cy="785813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2400" b="1" i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При уравнивании показателей используют свойства степени:</a:t>
            </a: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ru-RU" sz="3200" i="1" dirty="0" smtClean="0"/>
              <a:t/>
            </a:r>
            <a:br>
              <a:rPr lang="ru-RU" sz="3200" i="1" dirty="0" smtClean="0"/>
            </a:br>
            <a:endParaRPr lang="ru-RU" sz="3200" dirty="0" smtClean="0"/>
          </a:p>
        </p:txBody>
      </p:sp>
      <p:sp>
        <p:nvSpPr>
          <p:cNvPr id="2062" name="Rectangle 48"/>
          <p:cNvSpPr>
            <a:spLocks noGrp="1" noChangeArrowheads="1"/>
          </p:cNvSpPr>
          <p:nvPr>
            <p:ph type="body" idx="1"/>
          </p:nvPr>
        </p:nvSpPr>
        <p:spPr>
          <a:xfrm>
            <a:off x="571500" y="1428750"/>
            <a:ext cx="7386638" cy="4286266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/>
              <a:t>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/>
              <a:t>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/>
              <a:t>	 					</a:t>
            </a:r>
          </a:p>
        </p:txBody>
      </p:sp>
      <p:sp>
        <p:nvSpPr>
          <p:cNvPr id="206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2064" name="Rectangle 19"/>
          <p:cNvSpPr>
            <a:spLocks noChangeArrowheads="1"/>
          </p:cNvSpPr>
          <p:nvPr/>
        </p:nvSpPr>
        <p:spPr bwMode="auto">
          <a:xfrm>
            <a:off x="0" y="32718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2065" name="Rectangle 21"/>
          <p:cNvSpPr>
            <a:spLocks noChangeArrowheads="1"/>
          </p:cNvSpPr>
          <p:nvPr/>
        </p:nvSpPr>
        <p:spPr bwMode="auto">
          <a:xfrm>
            <a:off x="0" y="3338513"/>
            <a:ext cx="9144000" cy="15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2066" name="Rectangle 25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2067" name="Rectangle 2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2068" name="Rectangle 29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2069" name="Rectangle 31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2070" name="Rectangle 33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2071" name="Rectangle 35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2072" name="Rectangle 37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2073" name="Rectangle 39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2074" name="Rectangle 41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2075" name="Rectangle 43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2076" name="Rectangle 45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2077" name="Rectangle 47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2079" name="Rectangle 56"/>
          <p:cNvSpPr>
            <a:spLocks noChangeArrowheads="1"/>
          </p:cNvSpPr>
          <p:nvPr/>
        </p:nvSpPr>
        <p:spPr bwMode="auto">
          <a:xfrm>
            <a:off x="2500313" y="5929313"/>
            <a:ext cx="2592387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ru-RU" sz="3200"/>
              <a:t>	</a:t>
            </a:r>
          </a:p>
        </p:txBody>
      </p:sp>
      <p:pic>
        <p:nvPicPr>
          <p:cNvPr id="31" name="Рисунок 30" descr="696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2204" y="1071546"/>
            <a:ext cx="4845878" cy="5286412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285720" y="214290"/>
            <a:ext cx="8501122" cy="642942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b="1" i="1" dirty="0" smtClean="0">
                <a:solidFill>
                  <a:schemeClr val="accent4">
                    <a:lumMod val="75000"/>
                    <a:lumOff val="25000"/>
                  </a:schemeClr>
                </a:solidFill>
                <a:latin typeface="Book Antiqua" pitchFamily="18" charset="0"/>
              </a:rPr>
              <a:t>    Используя формулу</a:t>
            </a:r>
          </a:p>
        </p:txBody>
      </p:sp>
      <p:sp>
        <p:nvSpPr>
          <p:cNvPr id="10253" name="Rectangle 1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900" dirty="0" smtClean="0"/>
              <a:t>   			    Решим уравнение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9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9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9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9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9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9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900" dirty="0" smtClean="0"/>
              <a:t>		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900" dirty="0" smtClean="0"/>
              <a:t>		</a:t>
            </a:r>
            <a:r>
              <a:rPr lang="ru-RU" sz="2900" dirty="0" smtClean="0"/>
              <a:t>                    </a:t>
            </a:r>
            <a:r>
              <a:rPr lang="ru-RU" sz="2900" dirty="0" smtClean="0">
                <a:solidFill>
                  <a:schemeClr val="bg2"/>
                </a:solidFill>
              </a:rPr>
              <a:t>Ответ</a:t>
            </a:r>
            <a:r>
              <a:rPr lang="ru-RU" sz="2900" dirty="0" smtClean="0">
                <a:solidFill>
                  <a:schemeClr val="bg2"/>
                </a:solidFill>
              </a:rPr>
              <a:t>: </a:t>
            </a:r>
            <a:r>
              <a:rPr lang="ru-RU" sz="2900" dirty="0" smtClean="0">
                <a:solidFill>
                  <a:schemeClr val="bg2"/>
                </a:solidFill>
              </a:rPr>
              <a:t>-3</a:t>
            </a:r>
            <a:r>
              <a:rPr lang="ru-RU" sz="2900" dirty="0" smtClean="0"/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900" dirty="0" smtClean="0"/>
          </a:p>
        </p:txBody>
      </p:sp>
      <p:sp>
        <p:nvSpPr>
          <p:cNvPr id="308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3074" name="Object 12"/>
          <p:cNvGraphicFramePr>
            <a:graphicFrameLocks noGrp="1" noChangeAspect="1"/>
          </p:cNvGraphicFramePr>
          <p:nvPr>
            <p:ph idx="4294967295"/>
          </p:nvPr>
        </p:nvGraphicFramePr>
        <p:xfrm>
          <a:off x="5867400" y="333375"/>
          <a:ext cx="2047875" cy="1008063"/>
        </p:xfrm>
        <a:graphic>
          <a:graphicData uri="http://schemas.openxmlformats.org/presentationml/2006/ole">
            <p:oleObj spid="_x0000_s3074" name="Формула" r:id="rId4" imgW="799920" imgH="393480" progId="Equation.3">
              <p:embed/>
            </p:oleObj>
          </a:graphicData>
        </a:graphic>
      </p:graphicFrame>
      <p:sp>
        <p:nvSpPr>
          <p:cNvPr id="3084" name="Rectangle 16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3075" name="Object 15"/>
          <p:cNvGraphicFramePr>
            <a:graphicFrameLocks noChangeAspect="1"/>
          </p:cNvGraphicFramePr>
          <p:nvPr/>
        </p:nvGraphicFramePr>
        <p:xfrm>
          <a:off x="3313113" y="2133600"/>
          <a:ext cx="2301875" cy="930275"/>
        </p:xfrm>
        <a:graphic>
          <a:graphicData uri="http://schemas.openxmlformats.org/presentationml/2006/ole">
            <p:oleObj spid="_x0000_s3075" name="Формула" r:id="rId5" imgW="838080" imgH="393480" progId="Equation.3">
              <p:embed/>
            </p:oleObj>
          </a:graphicData>
        </a:graphic>
      </p:graphicFrame>
      <p:sp>
        <p:nvSpPr>
          <p:cNvPr id="3085" name="Rectangle 18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10257" name="Object 17"/>
          <p:cNvGraphicFramePr>
            <a:graphicFrameLocks noChangeAspect="1"/>
          </p:cNvGraphicFramePr>
          <p:nvPr/>
        </p:nvGraphicFramePr>
        <p:xfrm>
          <a:off x="3313113" y="2924175"/>
          <a:ext cx="2446337" cy="869950"/>
        </p:xfrm>
        <a:graphic>
          <a:graphicData uri="http://schemas.openxmlformats.org/presentationml/2006/ole">
            <p:oleObj spid="_x0000_s3076" name="Формула" r:id="rId6" imgW="888840" imgH="393480" progId="Equation.3">
              <p:embed/>
            </p:oleObj>
          </a:graphicData>
        </a:graphic>
      </p:graphicFrame>
      <p:sp>
        <p:nvSpPr>
          <p:cNvPr id="3086" name="Rectangle 20"/>
          <p:cNvSpPr>
            <a:spLocks noChangeArrowheads="1"/>
          </p:cNvSpPr>
          <p:nvPr/>
        </p:nvSpPr>
        <p:spPr bwMode="auto">
          <a:xfrm>
            <a:off x="539750" y="35004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10259" name="Object 19"/>
          <p:cNvGraphicFramePr>
            <a:graphicFrameLocks noChangeAspect="1"/>
          </p:cNvGraphicFramePr>
          <p:nvPr/>
        </p:nvGraphicFramePr>
        <p:xfrm>
          <a:off x="3327400" y="3933825"/>
          <a:ext cx="2490788" cy="1470025"/>
        </p:xfrm>
        <a:graphic>
          <a:graphicData uri="http://schemas.openxmlformats.org/presentationml/2006/ole">
            <p:oleObj spid="_x0000_s3077" name="Формула" r:id="rId7" imgW="736560" imgH="634680" progId="Equation.3">
              <p:embed/>
            </p:oleObj>
          </a:graphicData>
        </a:graphic>
      </p:graphicFrame>
      <p:sp>
        <p:nvSpPr>
          <p:cNvPr id="3087" name="Rectangle 22"/>
          <p:cNvSpPr>
            <a:spLocks noChangeArrowheads="1"/>
          </p:cNvSpPr>
          <p:nvPr/>
        </p:nvSpPr>
        <p:spPr bwMode="auto">
          <a:xfrm>
            <a:off x="0" y="32845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3088" name="Rectangle 24"/>
          <p:cNvSpPr>
            <a:spLocks noChangeArrowheads="1"/>
          </p:cNvSpPr>
          <p:nvPr/>
        </p:nvSpPr>
        <p:spPr bwMode="auto">
          <a:xfrm>
            <a:off x="684213" y="35004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3089" name="Rectangle 26"/>
          <p:cNvSpPr>
            <a:spLocks noChangeArrowheads="1"/>
          </p:cNvSpPr>
          <p:nvPr/>
        </p:nvSpPr>
        <p:spPr bwMode="auto">
          <a:xfrm>
            <a:off x="0" y="287178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30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30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3000"/>
                                        <p:tgtEl>
                                          <p:spTgt spid="102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85720" y="214290"/>
            <a:ext cx="8572560" cy="635798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i="1" dirty="0" smtClean="0">
                <a:solidFill>
                  <a:srgbClr val="FFFF00"/>
                </a:solidFill>
              </a:rPr>
              <a:t>   </a:t>
            </a:r>
            <a:r>
              <a:rPr lang="ru-RU" b="1" i="1" dirty="0" smtClean="0">
                <a:solidFill>
                  <a:schemeClr val="accent4">
                    <a:lumMod val="75000"/>
                    <a:lumOff val="25000"/>
                  </a:schemeClr>
                </a:solidFill>
                <a:latin typeface="Book Antiqua" pitchFamily="18" charset="0"/>
              </a:rPr>
              <a:t>Продолжим</a:t>
            </a:r>
            <a:r>
              <a:rPr lang="ru-RU" b="1" i="1" dirty="0" smtClean="0"/>
              <a:t> </a:t>
            </a:r>
            <a:endParaRPr lang="ru-RU" b="1" i="1" dirty="0" smtClean="0"/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428991" y="1598613"/>
            <a:ext cx="4221171" cy="44973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ru-RU" sz="2900" dirty="0" smtClean="0"/>
          </a:p>
          <a:p>
            <a:pPr eaLnBrk="1" hangingPunct="1">
              <a:lnSpc>
                <a:spcPct val="90000"/>
              </a:lnSpc>
            </a:pPr>
            <a:endParaRPr lang="ru-RU" sz="2900" dirty="0" smtClean="0"/>
          </a:p>
          <a:p>
            <a:pPr eaLnBrk="1" hangingPunct="1">
              <a:lnSpc>
                <a:spcPct val="90000"/>
              </a:lnSpc>
            </a:pPr>
            <a:endParaRPr lang="ru-RU" sz="2900" dirty="0" smtClean="0"/>
          </a:p>
          <a:p>
            <a:pPr eaLnBrk="1" hangingPunct="1">
              <a:lnSpc>
                <a:spcPct val="90000"/>
              </a:lnSpc>
            </a:pPr>
            <a:endParaRPr lang="ru-RU" sz="2900" dirty="0" smtClean="0"/>
          </a:p>
          <a:p>
            <a:pPr eaLnBrk="1" hangingPunct="1">
              <a:lnSpc>
                <a:spcPct val="90000"/>
              </a:lnSpc>
            </a:pPr>
            <a:endParaRPr lang="ru-RU" sz="2900" dirty="0" smtClean="0"/>
          </a:p>
          <a:p>
            <a:pPr eaLnBrk="1" hangingPunct="1">
              <a:lnSpc>
                <a:spcPct val="90000"/>
              </a:lnSpc>
            </a:pPr>
            <a:endParaRPr lang="ru-RU" sz="2900" dirty="0" smtClean="0"/>
          </a:p>
          <a:p>
            <a:pPr eaLnBrk="1" hangingPunct="1">
              <a:lnSpc>
                <a:spcPct val="90000"/>
              </a:lnSpc>
            </a:pPr>
            <a:endParaRPr lang="ru-RU" sz="29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900" dirty="0" smtClean="0"/>
              <a:t>           </a:t>
            </a:r>
            <a:r>
              <a:rPr lang="ru-RU" sz="2900" dirty="0" smtClean="0"/>
              <a:t>                                      </a:t>
            </a:r>
            <a:r>
              <a:rPr lang="ru-RU" sz="2900" dirty="0" smtClean="0">
                <a:solidFill>
                  <a:schemeClr val="bg2"/>
                </a:solidFill>
              </a:rPr>
              <a:t>Ответ</a:t>
            </a:r>
            <a:r>
              <a:rPr lang="ru-RU" sz="2900" dirty="0" smtClean="0">
                <a:solidFill>
                  <a:schemeClr val="bg2"/>
                </a:solidFill>
              </a:rPr>
              <a:t>: -6</a:t>
            </a:r>
            <a:r>
              <a:rPr lang="ru-RU" sz="2900" dirty="0" smtClean="0">
                <a:solidFill>
                  <a:schemeClr val="bg2"/>
                </a:solidFill>
              </a:rPr>
              <a:t>.</a:t>
            </a:r>
          </a:p>
        </p:txBody>
      </p:sp>
      <p:sp>
        <p:nvSpPr>
          <p:cNvPr id="410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3995738" y="404813"/>
          <a:ext cx="3306762" cy="1077912"/>
        </p:xfrm>
        <a:graphic>
          <a:graphicData uri="http://schemas.openxmlformats.org/presentationml/2006/ole">
            <p:oleObj spid="_x0000_s4098" name="Формула" r:id="rId4" imgW="1091880" imgH="393480" progId="Equation.3">
              <p:embed/>
            </p:oleObj>
          </a:graphicData>
        </a:graphic>
      </p:graphicFrame>
      <p:sp>
        <p:nvSpPr>
          <p:cNvPr id="410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14342" name="Object 6"/>
          <p:cNvGraphicFramePr>
            <a:graphicFrameLocks noChangeAspect="1"/>
          </p:cNvGraphicFramePr>
          <p:nvPr/>
        </p:nvGraphicFramePr>
        <p:xfrm>
          <a:off x="4140200" y="1557338"/>
          <a:ext cx="2646363" cy="1150937"/>
        </p:xfrm>
        <a:graphic>
          <a:graphicData uri="http://schemas.openxmlformats.org/presentationml/2006/ole">
            <p:oleObj spid="_x0000_s4099" name="Формула" r:id="rId5" imgW="990360" imgH="393480" progId="Equation.3">
              <p:embed/>
            </p:oleObj>
          </a:graphicData>
        </a:graphic>
      </p:graphicFrame>
      <p:sp>
        <p:nvSpPr>
          <p:cNvPr id="4108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14344" name="Object 8"/>
          <p:cNvGraphicFramePr>
            <a:graphicFrameLocks noChangeAspect="1"/>
          </p:cNvGraphicFramePr>
          <p:nvPr/>
        </p:nvGraphicFramePr>
        <p:xfrm>
          <a:off x="4284663" y="2852738"/>
          <a:ext cx="2409825" cy="2046287"/>
        </p:xfrm>
        <a:graphic>
          <a:graphicData uri="http://schemas.openxmlformats.org/presentationml/2006/ole">
            <p:oleObj spid="_x0000_s4100" name="Формула" r:id="rId6" imgW="761760" imgH="863280" progId="Equation.3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3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285720" y="214290"/>
            <a:ext cx="8572560" cy="642942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17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57250" y="285750"/>
            <a:ext cx="7477125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800" b="1" i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2. Метод </a:t>
            </a:r>
            <a:r>
              <a:rPr lang="ru-RU" sz="2800" b="1" i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разложения на множители.</a:t>
            </a:r>
          </a:p>
        </p:txBody>
      </p:sp>
      <p:sp>
        <p:nvSpPr>
          <p:cNvPr id="718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85813" y="1571625"/>
            <a:ext cx="7386637" cy="4214829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400" dirty="0" smtClean="0"/>
              <a:t>Решите уравнение</a:t>
            </a:r>
          </a:p>
          <a:p>
            <a:pPr eaLnBrk="1" hangingPunct="1">
              <a:buFontTx/>
              <a:buNone/>
            </a:pPr>
            <a:endParaRPr lang="ru-RU" sz="2400" dirty="0" smtClean="0"/>
          </a:p>
          <a:p>
            <a:pPr eaLnBrk="1" hangingPunct="1">
              <a:buFontTx/>
              <a:buNone/>
            </a:pPr>
            <a:endParaRPr lang="ru-RU" sz="2400" dirty="0" smtClean="0"/>
          </a:p>
          <a:p>
            <a:pPr eaLnBrk="1" hangingPunct="1">
              <a:buFontTx/>
              <a:buNone/>
            </a:pPr>
            <a:endParaRPr lang="ru-RU" sz="2400" dirty="0" smtClean="0"/>
          </a:p>
          <a:p>
            <a:pPr eaLnBrk="1" hangingPunct="1">
              <a:buFontTx/>
              <a:buNone/>
            </a:pPr>
            <a:endParaRPr lang="ru-RU" sz="2400" dirty="0" smtClean="0"/>
          </a:p>
          <a:p>
            <a:pPr eaLnBrk="1" hangingPunct="1">
              <a:buFontTx/>
              <a:buNone/>
            </a:pPr>
            <a:endParaRPr lang="ru-RU" sz="2400" dirty="0" smtClean="0"/>
          </a:p>
          <a:p>
            <a:pPr eaLnBrk="1" hangingPunct="1">
              <a:buFontTx/>
              <a:buNone/>
            </a:pPr>
            <a:r>
              <a:rPr lang="ru-RU" sz="2400" dirty="0" smtClean="0"/>
              <a:t>                                          </a:t>
            </a:r>
          </a:p>
          <a:p>
            <a:pPr eaLnBrk="1" hangingPunct="1">
              <a:buFontTx/>
              <a:buNone/>
            </a:pPr>
            <a:endParaRPr lang="ru-RU" sz="2400" dirty="0" smtClean="0"/>
          </a:p>
          <a:p>
            <a:pPr eaLnBrk="1" hangingPunct="1">
              <a:buFontTx/>
              <a:buNone/>
            </a:pPr>
            <a:endParaRPr lang="ru-RU" sz="2400" dirty="0" smtClean="0"/>
          </a:p>
          <a:p>
            <a:pPr eaLnBrk="1" hangingPunct="1">
              <a:buFontTx/>
              <a:buNone/>
            </a:pPr>
            <a:endParaRPr lang="ru-RU" sz="2400" dirty="0" smtClean="0"/>
          </a:p>
          <a:p>
            <a:pPr eaLnBrk="1" hangingPunct="1">
              <a:buFontTx/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                                 Ответ:</a:t>
            </a:r>
            <a:r>
              <a:rPr lang="ru-RU" sz="2400" dirty="0" smtClean="0"/>
              <a:t> </a:t>
            </a:r>
            <a:r>
              <a:rPr lang="en-US" sz="2400" dirty="0" smtClean="0"/>
              <a:t>1</a:t>
            </a:r>
            <a:r>
              <a:rPr lang="ru-RU" sz="2400" dirty="0" smtClean="0"/>
              <a:t>.</a:t>
            </a:r>
          </a:p>
        </p:txBody>
      </p:sp>
      <p:sp>
        <p:nvSpPr>
          <p:cNvPr id="7182" name="Rectangle 5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7183" name="Rectangle 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3563938" y="1557338"/>
          <a:ext cx="3816350" cy="630237"/>
        </p:xfrm>
        <a:graphic>
          <a:graphicData uri="http://schemas.openxmlformats.org/presentationml/2006/ole">
            <p:oleObj spid="_x0000_s7170" name="Формула" r:id="rId4" imgW="1384200" imgH="228600" progId="Equation.3">
              <p:embed/>
            </p:oleObj>
          </a:graphicData>
        </a:graphic>
      </p:graphicFrame>
      <p:sp>
        <p:nvSpPr>
          <p:cNvPr id="7184" name="Rectangle 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26632" name="Object 8"/>
          <p:cNvGraphicFramePr>
            <a:graphicFrameLocks noChangeAspect="1"/>
          </p:cNvGraphicFramePr>
          <p:nvPr/>
        </p:nvGraphicFramePr>
        <p:xfrm>
          <a:off x="3492500" y="2133600"/>
          <a:ext cx="3313113" cy="552450"/>
        </p:xfrm>
        <a:graphic>
          <a:graphicData uri="http://schemas.openxmlformats.org/presentationml/2006/ole">
            <p:oleObj spid="_x0000_s7171" name="Формула" r:id="rId5" imgW="1371600" imgH="228600" progId="Equation.3">
              <p:embed/>
            </p:oleObj>
          </a:graphicData>
        </a:graphic>
      </p:graphicFrame>
      <p:sp>
        <p:nvSpPr>
          <p:cNvPr id="7185" name="Rectangle 11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26634" name="Object 10"/>
          <p:cNvGraphicFramePr>
            <a:graphicFrameLocks noChangeAspect="1"/>
          </p:cNvGraphicFramePr>
          <p:nvPr/>
        </p:nvGraphicFramePr>
        <p:xfrm>
          <a:off x="3492500" y="2708275"/>
          <a:ext cx="3024188" cy="652463"/>
        </p:xfrm>
        <a:graphic>
          <a:graphicData uri="http://schemas.openxmlformats.org/presentationml/2006/ole">
            <p:oleObj spid="_x0000_s7172" name="Формула" r:id="rId6" imgW="672840" imgH="228600" progId="Equation.3">
              <p:embed/>
            </p:oleObj>
          </a:graphicData>
        </a:graphic>
      </p:graphicFrame>
      <p:sp>
        <p:nvSpPr>
          <p:cNvPr id="7186" name="Rectangle 13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26636" name="Object 12"/>
          <p:cNvGraphicFramePr>
            <a:graphicFrameLocks noChangeAspect="1"/>
          </p:cNvGraphicFramePr>
          <p:nvPr/>
        </p:nvGraphicFramePr>
        <p:xfrm>
          <a:off x="3635375" y="3284538"/>
          <a:ext cx="2711450" cy="649287"/>
        </p:xfrm>
        <a:graphic>
          <a:graphicData uri="http://schemas.openxmlformats.org/presentationml/2006/ole">
            <p:oleObj spid="_x0000_s7173" name="Формула" r:id="rId7" imgW="507960" imgH="228600" progId="Equation.3">
              <p:embed/>
            </p:oleObj>
          </a:graphicData>
        </a:graphic>
      </p:graphicFrame>
      <p:sp>
        <p:nvSpPr>
          <p:cNvPr id="7187" name="Rectangle 15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26638" name="Object 14"/>
          <p:cNvGraphicFramePr>
            <a:graphicFrameLocks noChangeAspect="1"/>
          </p:cNvGraphicFramePr>
          <p:nvPr/>
        </p:nvGraphicFramePr>
        <p:xfrm>
          <a:off x="3635375" y="3860800"/>
          <a:ext cx="2393950" cy="641350"/>
        </p:xfrm>
        <a:graphic>
          <a:graphicData uri="http://schemas.openxmlformats.org/presentationml/2006/ole">
            <p:oleObj spid="_x0000_s7174" name="Формула" r:id="rId8" imgW="583920" imgH="228600" progId="Equation.3">
              <p:embed/>
            </p:oleObj>
          </a:graphicData>
        </a:graphic>
      </p:graphicFrame>
      <p:sp>
        <p:nvSpPr>
          <p:cNvPr id="7188" name="Rectangle 17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26640" name="Object 16"/>
          <p:cNvGraphicFramePr>
            <a:graphicFrameLocks noChangeAspect="1"/>
          </p:cNvGraphicFramePr>
          <p:nvPr/>
        </p:nvGraphicFramePr>
        <p:xfrm>
          <a:off x="3563938" y="4508500"/>
          <a:ext cx="2016125" cy="566738"/>
        </p:xfrm>
        <a:graphic>
          <a:graphicData uri="http://schemas.openxmlformats.org/presentationml/2006/ole">
            <p:oleObj spid="_x0000_s7175" name="Формула" r:id="rId9" imgW="571320" imgH="203040" progId="Equation.3">
              <p:embed/>
            </p:oleObj>
          </a:graphicData>
        </a:graphic>
      </p:graphicFrame>
      <p:sp>
        <p:nvSpPr>
          <p:cNvPr id="7189" name="Rectangle 19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26642" name="Object 18"/>
          <p:cNvGraphicFramePr>
            <a:graphicFrameLocks noChangeAspect="1"/>
          </p:cNvGraphicFramePr>
          <p:nvPr/>
        </p:nvGraphicFramePr>
        <p:xfrm>
          <a:off x="3635375" y="5157788"/>
          <a:ext cx="1800225" cy="511175"/>
        </p:xfrm>
        <a:graphic>
          <a:graphicData uri="http://schemas.openxmlformats.org/presentationml/2006/ole">
            <p:oleObj spid="_x0000_s7176" name="Формула" r:id="rId10" imgW="380670" imgH="177646" progId="Equation.3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718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285720" y="285728"/>
            <a:ext cx="8501122" cy="628654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785813" y="428625"/>
            <a:ext cx="7477125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600" b="1" i="1" dirty="0" smtClean="0">
                <a:solidFill>
                  <a:schemeClr val="accent4">
                    <a:lumMod val="75000"/>
                    <a:lumOff val="25000"/>
                  </a:schemeClr>
                </a:solidFill>
                <a:latin typeface="Book Antiqua" pitchFamily="18" charset="0"/>
              </a:rPr>
              <a:t>Решим уравнение:</a:t>
            </a:r>
            <a:endParaRPr lang="ru-RU" sz="3600" b="1" i="1" dirty="0" smtClean="0">
              <a:solidFill>
                <a:schemeClr val="accent4">
                  <a:lumMod val="75000"/>
                  <a:lumOff val="2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820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071563" y="1571625"/>
            <a:ext cx="7386637" cy="4497388"/>
          </a:xfrm>
        </p:spPr>
        <p:txBody>
          <a:bodyPr/>
          <a:lstStyle/>
          <a:p>
            <a:pPr eaLnBrk="1" hangingPunct="1"/>
            <a:endParaRPr lang="ru-RU" sz="2800" dirty="0" smtClean="0"/>
          </a:p>
          <a:p>
            <a:pPr eaLnBrk="1" hangingPunct="1"/>
            <a:endParaRPr lang="ru-RU" sz="2800" dirty="0" smtClean="0"/>
          </a:p>
          <a:p>
            <a:pPr eaLnBrk="1" hangingPunct="1"/>
            <a:endParaRPr lang="ru-RU" sz="2800" dirty="0" smtClean="0"/>
          </a:p>
          <a:p>
            <a:pPr eaLnBrk="1" hangingPunct="1"/>
            <a:endParaRPr lang="ru-RU" sz="2800" dirty="0" smtClean="0"/>
          </a:p>
          <a:p>
            <a:pPr eaLnBrk="1" hangingPunct="1"/>
            <a:endParaRPr lang="ru-RU" sz="2800" dirty="0" smtClean="0"/>
          </a:p>
          <a:p>
            <a:pPr eaLnBrk="1" hangingPunct="1"/>
            <a:endParaRPr lang="ru-RU" sz="2800" dirty="0" smtClean="0"/>
          </a:p>
          <a:p>
            <a:pPr eaLnBrk="1" hangingPunct="1"/>
            <a:endParaRPr lang="ru-RU" sz="2800" dirty="0" smtClean="0"/>
          </a:p>
          <a:p>
            <a:pPr eaLnBrk="1" hangingPunct="1"/>
            <a:endParaRPr lang="ru-RU" sz="2800" dirty="0" smtClean="0"/>
          </a:p>
          <a:p>
            <a:pPr eaLnBrk="1" hangingPunct="1">
              <a:buFontTx/>
              <a:buNone/>
            </a:pPr>
            <a:r>
              <a:rPr lang="ru-RU" sz="2800" dirty="0" smtClean="0"/>
              <a:t>	              </a:t>
            </a:r>
            <a:r>
              <a:rPr lang="ru-RU" sz="3600" dirty="0" smtClean="0">
                <a:latin typeface="Book Antiqua" pitchFamily="18" charset="0"/>
              </a:rPr>
              <a:t>Ответ:  -64</a:t>
            </a:r>
            <a:r>
              <a:rPr lang="ru-RU" sz="2800" dirty="0" smtClean="0"/>
              <a:t>.</a:t>
            </a:r>
          </a:p>
        </p:txBody>
      </p:sp>
      <p:sp>
        <p:nvSpPr>
          <p:cNvPr id="8204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519738" y="1598613"/>
            <a:ext cx="3624262" cy="44973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ru-RU" sz="2500" smtClean="0"/>
          </a:p>
          <a:p>
            <a:pPr eaLnBrk="1" hangingPunct="1">
              <a:lnSpc>
                <a:spcPct val="90000"/>
              </a:lnSpc>
            </a:pPr>
            <a:endParaRPr lang="ru-RU" sz="2500" smtClean="0"/>
          </a:p>
          <a:p>
            <a:pPr eaLnBrk="1" hangingPunct="1">
              <a:lnSpc>
                <a:spcPct val="90000"/>
              </a:lnSpc>
            </a:pPr>
            <a:endParaRPr lang="ru-RU" sz="2500" smtClean="0"/>
          </a:p>
          <a:p>
            <a:pPr eaLnBrk="1" hangingPunct="1">
              <a:lnSpc>
                <a:spcPct val="90000"/>
              </a:lnSpc>
            </a:pPr>
            <a:endParaRPr lang="ru-RU" sz="2500" smtClean="0"/>
          </a:p>
          <a:p>
            <a:pPr eaLnBrk="1" hangingPunct="1">
              <a:lnSpc>
                <a:spcPct val="90000"/>
              </a:lnSpc>
            </a:pPr>
            <a:endParaRPr lang="ru-RU" sz="2500" smtClean="0"/>
          </a:p>
          <a:p>
            <a:pPr eaLnBrk="1" hangingPunct="1">
              <a:lnSpc>
                <a:spcPct val="90000"/>
              </a:lnSpc>
            </a:pPr>
            <a:endParaRPr lang="ru-RU" sz="2500" smtClean="0"/>
          </a:p>
          <a:p>
            <a:pPr eaLnBrk="1" hangingPunct="1">
              <a:lnSpc>
                <a:spcPct val="90000"/>
              </a:lnSpc>
            </a:pPr>
            <a:endParaRPr lang="ru-RU" sz="2500" smtClean="0"/>
          </a:p>
          <a:p>
            <a:pPr eaLnBrk="1" hangingPunct="1">
              <a:lnSpc>
                <a:spcPct val="90000"/>
              </a:lnSpc>
            </a:pPr>
            <a:endParaRPr lang="ru-RU" sz="2500" smtClean="0"/>
          </a:p>
          <a:p>
            <a:pPr eaLnBrk="1" hangingPunct="1">
              <a:lnSpc>
                <a:spcPct val="90000"/>
              </a:lnSpc>
            </a:pPr>
            <a:endParaRPr lang="ru-RU" sz="25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500" smtClean="0"/>
              <a:t>	</a:t>
            </a:r>
          </a:p>
        </p:txBody>
      </p:sp>
      <p:sp>
        <p:nvSpPr>
          <p:cNvPr id="820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820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8207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820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8209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27665" name="Object 17"/>
          <p:cNvGraphicFramePr>
            <a:graphicFrameLocks noChangeAspect="1"/>
          </p:cNvGraphicFramePr>
          <p:nvPr/>
        </p:nvGraphicFramePr>
        <p:xfrm>
          <a:off x="2643188" y="1714500"/>
          <a:ext cx="3454400" cy="720725"/>
        </p:xfrm>
        <a:graphic>
          <a:graphicData uri="http://schemas.openxmlformats.org/presentationml/2006/ole">
            <p:oleObj spid="_x0000_s8194" name="Формула" r:id="rId4" imgW="1193760" imgH="228600" progId="Equation.3">
              <p:embed/>
            </p:oleObj>
          </a:graphicData>
        </a:graphic>
      </p:graphicFrame>
      <p:sp>
        <p:nvSpPr>
          <p:cNvPr id="8211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27667" name="Object 19"/>
          <p:cNvGraphicFramePr>
            <a:graphicFrameLocks noChangeAspect="1"/>
          </p:cNvGraphicFramePr>
          <p:nvPr/>
        </p:nvGraphicFramePr>
        <p:xfrm>
          <a:off x="2808288" y="2492375"/>
          <a:ext cx="2806700" cy="665163"/>
        </p:xfrm>
        <a:graphic>
          <a:graphicData uri="http://schemas.openxmlformats.org/presentationml/2006/ole">
            <p:oleObj spid="_x0000_s8195" name="Формула" r:id="rId5" imgW="965160" imgH="228600" progId="Equation.3">
              <p:embed/>
            </p:oleObj>
          </a:graphicData>
        </a:graphic>
      </p:graphicFrame>
      <p:sp>
        <p:nvSpPr>
          <p:cNvPr id="8212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27669" name="Object 21"/>
          <p:cNvGraphicFramePr>
            <a:graphicFrameLocks noChangeAspect="1"/>
          </p:cNvGraphicFramePr>
          <p:nvPr/>
        </p:nvGraphicFramePr>
        <p:xfrm>
          <a:off x="3035300" y="4149725"/>
          <a:ext cx="2497138" cy="606425"/>
        </p:xfrm>
        <a:graphic>
          <a:graphicData uri="http://schemas.openxmlformats.org/presentationml/2006/ole">
            <p:oleObj spid="_x0000_s8196" name="Формула" r:id="rId6" imgW="672840" imgH="203040" progId="Equation.3">
              <p:embed/>
            </p:oleObj>
          </a:graphicData>
        </a:graphic>
      </p:graphicFrame>
      <p:sp>
        <p:nvSpPr>
          <p:cNvPr id="8213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27671" name="Object 23"/>
          <p:cNvGraphicFramePr>
            <a:graphicFrameLocks noChangeAspect="1"/>
          </p:cNvGraphicFramePr>
          <p:nvPr/>
        </p:nvGraphicFramePr>
        <p:xfrm>
          <a:off x="3082925" y="4941888"/>
          <a:ext cx="2111375" cy="649287"/>
        </p:xfrm>
        <a:graphic>
          <a:graphicData uri="http://schemas.openxmlformats.org/presentationml/2006/ole">
            <p:oleObj spid="_x0000_s8197" name="Формула" r:id="rId7" imgW="545760" imgH="177480" progId="Equation.3">
              <p:embed/>
            </p:oleObj>
          </a:graphicData>
        </a:graphic>
      </p:graphicFrame>
      <p:sp>
        <p:nvSpPr>
          <p:cNvPr id="8214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endParaRPr lang="ru-RU" sz="3200"/>
          </a:p>
        </p:txBody>
      </p:sp>
      <p:graphicFrame>
        <p:nvGraphicFramePr>
          <p:cNvPr id="27673" name="Object 25"/>
          <p:cNvGraphicFramePr>
            <a:graphicFrameLocks noChangeAspect="1"/>
          </p:cNvGraphicFramePr>
          <p:nvPr/>
        </p:nvGraphicFramePr>
        <p:xfrm>
          <a:off x="2822575" y="3249613"/>
          <a:ext cx="3140075" cy="660400"/>
        </p:xfrm>
        <a:graphic>
          <a:graphicData uri="http://schemas.openxmlformats.org/presentationml/2006/ole">
            <p:oleObj spid="_x0000_s8198" name="Формула" r:id="rId8" imgW="952200" imgH="228600" progId="Equation.3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7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7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7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27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82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</p:bldLst>
  </p:timing>
</p:sld>
</file>

<file path=ppt/theme/theme1.xml><?xml version="1.0" encoding="utf-8"?>
<a:theme xmlns:a="http://schemas.openxmlformats.org/drawingml/2006/main" name="Кимоно">
  <a:themeElements>
    <a:clrScheme name="Кимоно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Кимоно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имоно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E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1699</TotalTime>
  <Words>166</Words>
  <Application>Microsoft Office PowerPoint</Application>
  <PresentationFormat>Экран (4:3)</PresentationFormat>
  <Paragraphs>131</Paragraphs>
  <Slides>12</Slides>
  <Notes>12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Кимоно</vt:lpstr>
      <vt:lpstr>Microsoft Equation 3.0</vt:lpstr>
      <vt:lpstr>Формула</vt:lpstr>
      <vt:lpstr>Слайд 1</vt:lpstr>
      <vt:lpstr>Слайд 2</vt:lpstr>
      <vt:lpstr>Основные методы решения показательных уравнений</vt:lpstr>
      <vt:lpstr>   1. Метод уравнивания показателей.  </vt:lpstr>
      <vt:lpstr>  При уравнивании показателей используют свойства степени:  </vt:lpstr>
      <vt:lpstr>    Используя формулу</vt:lpstr>
      <vt:lpstr>   Продолжим </vt:lpstr>
      <vt:lpstr>2. Метод разложения на множители.</vt:lpstr>
      <vt:lpstr>Решим уравнение:</vt:lpstr>
      <vt:lpstr>Слайд 10</vt:lpstr>
      <vt:lpstr>3. Метод введения новой переменной.</vt:lpstr>
      <vt:lpstr>Слайд 12</vt:lpstr>
    </vt:vector>
  </TitlesOfParts>
  <Company>Организация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Показательные уравнения</dc:title>
  <dc:creator>Администратор</dc:creator>
  <cp:lastModifiedBy>Home</cp:lastModifiedBy>
  <cp:revision>107</cp:revision>
  <dcterms:created xsi:type="dcterms:W3CDTF">2009-04-12T07:43:54Z</dcterms:created>
  <dcterms:modified xsi:type="dcterms:W3CDTF">2020-05-07T15:58:22Z</dcterms:modified>
</cp:coreProperties>
</file>