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73" r:id="rId6"/>
    <p:sldId id="261" r:id="rId7"/>
    <p:sldId id="262" r:id="rId8"/>
    <p:sldId id="266" r:id="rId9"/>
    <p:sldId id="267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99FF33"/>
    <a:srgbClr val="C7EFB9"/>
    <a:srgbClr val="00FFCC"/>
    <a:srgbClr val="1594EB"/>
    <a:srgbClr val="0033CC"/>
    <a:srgbClr val="28D85E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8" autoAdjust="0"/>
  </p:normalViewPr>
  <p:slideViewPr>
    <p:cSldViewPr>
      <p:cViewPr>
        <p:scale>
          <a:sx n="78" d="100"/>
          <a:sy n="78" d="100"/>
        </p:scale>
        <p:origin x="-936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Relationship Id="rId14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34449A2C-5195-494E-A76C-4B2F0472AC34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8B08FA73-E0F4-4E86-99F8-856083DE7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1F65C2-68E3-4CC2-9706-9E599617E36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604F77-818F-4E82-A6CF-688AFA34C67B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4228F7-567C-4E02-9116-5F1E2633F367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4228F7-567C-4E02-9116-5F1E2633F367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DC17D1-9A94-4644-92DA-B7871963B7BB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08C40-2D2F-4C05-A588-0BB96922591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D17F2-D4C9-4B8F-A19A-32EF64C4BF08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D17F2-D4C9-4B8F-A19A-32EF64C4BF08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3A11DF-37E8-4AEA-839F-3611674B8B53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EB305F-E610-4F71-BEA5-260A60947F64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988906-80FF-4305-B612-DD95FC2C01B8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C180F1-12A3-42A9-94E5-D103992CE4F7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0"/>
              <a:ext cx="816" cy="3985"/>
              <a:chOff x="4944" y="-10"/>
              <a:chExt cx="816" cy="398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0"/>
                <a:ext cx="480" cy="1441"/>
                <a:chOff x="5280" y="-10"/>
                <a:chExt cx="480" cy="144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4" y="-11"/>
                  <a:ext cx="174" cy="176"/>
                  <a:chOff x="175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57" y="323"/>
                    <a:ext cx="1690" cy="2560"/>
                    <a:chOff x="175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1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5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8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9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6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1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2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7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6799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799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BFC3-CA1D-4C67-976E-B2A1300F3CB5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01557-6F1C-4B23-8A93-70882BC63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4483-5967-4ED8-9E9B-E51C8E583A64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CECE7-B2CD-4455-9479-64ACD6A3B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26E13-A31B-467E-9265-77A644123F58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36FB-E195-4412-8444-281B1CEF7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0E9B9-BFE2-43AA-AF06-60B0AB59912B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8B7C-6D52-4964-A36C-AEC1AA514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9B3F-F728-430C-8A0B-2000E04938CD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348A-8C67-4E62-9C20-FC14F17C8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6749-BB10-4BE2-8110-2498AC694F2B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B272-6A0B-43D1-982B-9C64119C1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1CE7-85FE-4861-876F-E6F0786E5BC4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5A7B4-CFA2-4793-A50A-8946FFA5C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04F3-DA6A-4437-98C5-77334BBE8BFF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78C1-CF8A-442B-ADFE-136084797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35D7-9B0A-4D79-BCC7-F7933F0DCFD2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B428F-8B33-4EEC-8529-4124986A4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26FE-A11F-453C-84DD-0464F85F96AF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2435F-F33E-4709-9D08-995B9B936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5576-A8BD-4CA6-AC7E-80E6D70FC5F2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1786B-16F3-4B20-B971-E3F731392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6691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6691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6691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844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845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847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848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6692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11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6692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54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16692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25" name="Freeform 13"/>
                  <p:cNvSpPr>
                    <a:spLocks/>
                  </p:cNvSpPr>
                  <p:nvPr/>
                </p:nvSpPr>
                <p:spPr bwMode="auto">
                  <a:xfrm>
                    <a:off x="2697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26" name="Freeform 14"/>
                  <p:cNvSpPr>
                    <a:spLocks/>
                  </p:cNvSpPr>
                  <p:nvPr/>
                </p:nvSpPr>
                <p:spPr bwMode="auto">
                  <a:xfrm>
                    <a:off x="2765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27" name="Freeform 15"/>
                  <p:cNvSpPr>
                    <a:spLocks/>
                  </p:cNvSpPr>
                  <p:nvPr/>
                </p:nvSpPr>
                <p:spPr bwMode="auto">
                  <a:xfrm>
                    <a:off x="2512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2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2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847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7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7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8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8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8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8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8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845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845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5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5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6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7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7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7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7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7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47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6695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5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6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6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6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6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6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6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6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6696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96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843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697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FB06DF14-618D-43F9-A92A-FBEBB9AE2E4C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16697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7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B652217-09A4-4D30-A2E4-B6D10A073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620713"/>
            <a:ext cx="6800850" cy="4392612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ru-RU" sz="48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571480"/>
            <a:ext cx="8143932" cy="57150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1" y="1857364"/>
            <a:ext cx="471490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Методы </a:t>
            </a:r>
          </a:p>
          <a:p>
            <a:pPr algn="ctr">
              <a:defRPr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решений</a:t>
            </a:r>
          </a:p>
          <a:p>
            <a:pPr algn="ctr">
              <a:defRPr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оказательных уравнений.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6" descr="http://img846.imageshack.us/img846/4043/205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500174"/>
            <a:ext cx="2334339" cy="400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14282" y="214290"/>
            <a:ext cx="8643998" cy="65008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3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52513"/>
            <a:ext cx="4038600" cy="5073650"/>
          </a:xfrm>
        </p:spPr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0063" y="857250"/>
            <a:ext cx="8208962" cy="507208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/>
              <a:t>                             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Т.к.                      ,  то вынесем за скобку степень с   наибольшим показателем</a:t>
            </a:r>
            <a:r>
              <a:rPr lang="ru-RU" sz="2800" dirty="0" smtClean="0"/>
              <a:t> </a:t>
            </a:r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>
                <a:latin typeface="Book Antiqua" pitchFamily="18" charset="0"/>
              </a:rPr>
              <a:t>                                                               Ответ: -1</a:t>
            </a:r>
            <a:endParaRPr lang="ru-RU" sz="2800" dirty="0" smtClean="0">
              <a:latin typeface="Book Antiqua" pitchFamily="18" charset="0"/>
            </a:endParaRPr>
          </a:p>
        </p:txBody>
      </p:sp>
      <p:sp>
        <p:nvSpPr>
          <p:cNvPr id="92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923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92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92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92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67" name="Object 15"/>
          <p:cNvGraphicFramePr>
            <a:graphicFrameLocks noChangeAspect="1"/>
          </p:cNvGraphicFramePr>
          <p:nvPr/>
        </p:nvGraphicFramePr>
        <p:xfrm>
          <a:off x="2268538" y="188913"/>
          <a:ext cx="4248150" cy="1127125"/>
        </p:xfrm>
        <a:graphic>
          <a:graphicData uri="http://schemas.openxmlformats.org/presentationml/2006/ole">
            <p:oleObj spid="_x0000_s9218" name="Формула" r:id="rId4" imgW="1104840" imgH="393480" progId="Equation.3">
              <p:embed/>
            </p:oleObj>
          </a:graphicData>
        </a:graphic>
      </p:graphicFrame>
      <p:sp>
        <p:nvSpPr>
          <p:cNvPr id="9237" name="Rectangle 18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69" name="Object 17"/>
          <p:cNvGraphicFramePr>
            <a:graphicFrameLocks noChangeAspect="1"/>
          </p:cNvGraphicFramePr>
          <p:nvPr/>
        </p:nvGraphicFramePr>
        <p:xfrm>
          <a:off x="1214438" y="1357313"/>
          <a:ext cx="1389062" cy="401637"/>
        </p:xfrm>
        <a:graphic>
          <a:graphicData uri="http://schemas.openxmlformats.org/presentationml/2006/ole">
            <p:oleObj spid="_x0000_s9219" name="Формула" r:id="rId5" imgW="545760" imgH="177480" progId="Equation.3">
              <p:embed/>
            </p:oleObj>
          </a:graphicData>
        </a:graphic>
      </p:graphicFrame>
      <p:sp>
        <p:nvSpPr>
          <p:cNvPr id="9238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71" name="Object 19"/>
          <p:cNvGraphicFramePr>
            <a:graphicFrameLocks noChangeAspect="1"/>
          </p:cNvGraphicFramePr>
          <p:nvPr/>
        </p:nvGraphicFramePr>
        <p:xfrm>
          <a:off x="3967163" y="2205038"/>
          <a:ext cx="2938462" cy="619125"/>
        </p:xfrm>
        <a:graphic>
          <a:graphicData uri="http://schemas.openxmlformats.org/presentationml/2006/ole">
            <p:oleObj spid="_x0000_s9220" name="Формула" r:id="rId6" imgW="1320480" imgH="393480" progId="Equation.3">
              <p:embed/>
            </p:oleObj>
          </a:graphicData>
        </a:graphic>
      </p:graphicFrame>
      <p:sp>
        <p:nvSpPr>
          <p:cNvPr id="9239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73" name="Object 21"/>
          <p:cNvGraphicFramePr>
            <a:graphicFrameLocks noChangeAspect="1"/>
          </p:cNvGraphicFramePr>
          <p:nvPr/>
        </p:nvGraphicFramePr>
        <p:xfrm>
          <a:off x="4178300" y="2781300"/>
          <a:ext cx="2225675" cy="719138"/>
        </p:xfrm>
        <a:graphic>
          <a:graphicData uri="http://schemas.openxmlformats.org/presentationml/2006/ole">
            <p:oleObj spid="_x0000_s9221" name="Формула" r:id="rId7" imgW="1079280" imgH="393480" progId="Equation.3">
              <p:embed/>
            </p:oleObj>
          </a:graphicData>
        </a:graphic>
      </p:graphicFrame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75" name="Object 23"/>
          <p:cNvGraphicFramePr>
            <a:graphicFrameLocks noChangeAspect="1"/>
          </p:cNvGraphicFramePr>
          <p:nvPr/>
        </p:nvGraphicFramePr>
        <p:xfrm>
          <a:off x="4211638" y="3500438"/>
          <a:ext cx="1873250" cy="649287"/>
        </p:xfrm>
        <a:graphic>
          <a:graphicData uri="http://schemas.openxmlformats.org/presentationml/2006/ole">
            <p:oleObj spid="_x0000_s9222" name="Формула" r:id="rId8" imgW="799920" imgH="393480" progId="Equation.3">
              <p:embed/>
            </p:oleObj>
          </a:graphicData>
        </a:graphic>
      </p:graphicFrame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77" name="Object 25"/>
          <p:cNvGraphicFramePr>
            <a:graphicFrameLocks noChangeAspect="1"/>
          </p:cNvGraphicFramePr>
          <p:nvPr/>
        </p:nvGraphicFramePr>
        <p:xfrm>
          <a:off x="4284663" y="4149725"/>
          <a:ext cx="1582737" cy="636588"/>
        </p:xfrm>
        <a:graphic>
          <a:graphicData uri="http://schemas.openxmlformats.org/presentationml/2006/ole">
            <p:oleObj spid="_x0000_s9223" name="Формула" r:id="rId9" imgW="571320" imgH="393480" progId="Equation.3">
              <p:embed/>
            </p:oleObj>
          </a:graphicData>
        </a:graphic>
      </p:graphicFrame>
      <p:sp>
        <p:nvSpPr>
          <p:cNvPr id="9242" name="Rectangle 2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79" name="Object 27"/>
          <p:cNvGraphicFramePr>
            <a:graphicFrameLocks noChangeAspect="1"/>
          </p:cNvGraphicFramePr>
          <p:nvPr/>
        </p:nvGraphicFramePr>
        <p:xfrm>
          <a:off x="4427538" y="4797425"/>
          <a:ext cx="1368425" cy="485775"/>
        </p:xfrm>
        <a:graphic>
          <a:graphicData uri="http://schemas.openxmlformats.org/presentationml/2006/ole">
            <p:oleObj spid="_x0000_s9224" name="Формула" r:id="rId10" imgW="495000" imgH="228600" progId="Equation.3">
              <p:embed/>
            </p:oleObj>
          </a:graphicData>
        </a:graphic>
      </p:graphicFrame>
      <p:sp>
        <p:nvSpPr>
          <p:cNvPr id="9243" name="Rectangle 3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81" name="Object 29"/>
          <p:cNvGraphicFramePr>
            <a:graphicFrameLocks noChangeAspect="1"/>
          </p:cNvGraphicFramePr>
          <p:nvPr/>
        </p:nvGraphicFramePr>
        <p:xfrm>
          <a:off x="4357688" y="5329238"/>
          <a:ext cx="1654175" cy="407987"/>
        </p:xfrm>
        <a:graphic>
          <a:graphicData uri="http://schemas.openxmlformats.org/presentationml/2006/ole">
            <p:oleObj spid="_x0000_s9225" name="Формула" r:id="rId11" imgW="482400" imgH="177480" progId="Equation.3">
              <p:embed/>
            </p:oleObj>
          </a:graphicData>
        </a:graphic>
      </p:graphicFrame>
      <p:sp>
        <p:nvSpPr>
          <p:cNvPr id="9244" name="Rectangle 3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4500563" y="5805488"/>
          <a:ext cx="1295400" cy="482600"/>
        </p:xfrm>
        <a:graphic>
          <a:graphicData uri="http://schemas.openxmlformats.org/presentationml/2006/ole">
            <p:oleObj spid="_x0000_s9226" name="Формула" r:id="rId12" imgW="482181" imgH="177646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1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214282" y="214290"/>
            <a:ext cx="8715436" cy="65008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863920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3. Метод </a:t>
            </a: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введения новой </a:t>
            </a: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переменной.</a:t>
            </a:r>
            <a:endParaRPr lang="ru-RU" sz="2800" b="1" i="1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571625"/>
            <a:ext cx="8485188" cy="44973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Пусть             ,где            ,тогда                       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По теореме, обратной теореме Виета, получаем: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           ,</a:t>
            </a:r>
            <a:r>
              <a:rPr lang="ru-RU" sz="2400" dirty="0" smtClean="0"/>
              <a:t>значит,             не удовлетворяет условию       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Если            ,то 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Ответ: 0</a:t>
            </a:r>
            <a:r>
              <a:rPr lang="ru-RU" sz="2400" dirty="0" smtClean="0"/>
              <a:t>.</a:t>
            </a:r>
          </a:p>
        </p:txBody>
      </p:sp>
      <p:sp>
        <p:nvSpPr>
          <p:cNvPr id="112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539750" y="1601788"/>
          <a:ext cx="1800225" cy="400050"/>
        </p:xfrm>
        <a:graphic>
          <a:graphicData uri="http://schemas.openxmlformats.org/presentationml/2006/ole">
            <p:oleObj spid="_x0000_s11266" name="Формула" r:id="rId4" imgW="1028700" imgH="228600" progId="Equation.3">
              <p:embed/>
            </p:oleObj>
          </a:graphicData>
        </a:graphic>
      </p:graphicFrame>
      <p:sp>
        <p:nvSpPr>
          <p:cNvPr id="112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403350" y="2133600"/>
          <a:ext cx="936625" cy="452438"/>
        </p:xfrm>
        <a:graphic>
          <a:graphicData uri="http://schemas.openxmlformats.org/presentationml/2006/ole">
            <p:oleObj spid="_x0000_s11267" name="Формула" r:id="rId5" imgW="406048" imgH="203024" progId="Equation.3">
              <p:embed/>
            </p:oleObj>
          </a:graphicData>
        </a:graphic>
      </p:graphicFrame>
      <p:sp>
        <p:nvSpPr>
          <p:cNvPr id="1128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2916238" y="2205038"/>
          <a:ext cx="887412" cy="441325"/>
        </p:xfrm>
        <a:graphic>
          <a:graphicData uri="http://schemas.openxmlformats.org/presentationml/2006/ole">
            <p:oleObj spid="_x0000_s11268" name="Формула" r:id="rId6" imgW="317160" imgH="177480" progId="Equation.3">
              <p:embed/>
            </p:oleObj>
          </a:graphicData>
        </a:graphic>
      </p:graphicFrame>
      <p:sp>
        <p:nvSpPr>
          <p:cNvPr id="1128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5076825" y="2205038"/>
          <a:ext cx="1512888" cy="365125"/>
        </p:xfrm>
        <a:graphic>
          <a:graphicData uri="http://schemas.openxmlformats.org/presentationml/2006/ole">
            <p:oleObj spid="_x0000_s11269" name="Формула" r:id="rId7" imgW="825500" imgH="203200" progId="Equation.3">
              <p:embed/>
            </p:oleObj>
          </a:graphicData>
        </a:graphic>
      </p:graphicFrame>
      <p:sp>
        <p:nvSpPr>
          <p:cNvPr id="112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611188" y="3084513"/>
          <a:ext cx="1368425" cy="419100"/>
        </p:xfrm>
        <a:graphic>
          <a:graphicData uri="http://schemas.openxmlformats.org/presentationml/2006/ole">
            <p:oleObj spid="_x0000_s11270" name="Формула" r:id="rId8" imgW="710891" imgH="215806" progId="Equation.3">
              <p:embed/>
            </p:oleObj>
          </a:graphicData>
        </a:graphic>
      </p:graphicFrame>
      <p:sp>
        <p:nvSpPr>
          <p:cNvPr id="11290" name="Rectangle 1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62" name="Object 14"/>
          <p:cNvGraphicFramePr>
            <a:graphicFrameLocks noChangeAspect="1"/>
          </p:cNvGraphicFramePr>
          <p:nvPr/>
        </p:nvGraphicFramePr>
        <p:xfrm>
          <a:off x="611188" y="3573463"/>
          <a:ext cx="1439862" cy="452437"/>
        </p:xfrm>
        <a:graphic>
          <a:graphicData uri="http://schemas.openxmlformats.org/presentationml/2006/ole">
            <p:oleObj spid="_x0000_s11271" name="Формула" r:id="rId9" imgW="660113" imgH="215806" progId="Equation.3">
              <p:embed/>
            </p:oleObj>
          </a:graphicData>
        </a:graphic>
      </p:graphicFrame>
      <p:sp>
        <p:nvSpPr>
          <p:cNvPr id="11291" name="Rectangle 1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64" name="Object 16"/>
          <p:cNvGraphicFramePr>
            <a:graphicFrameLocks noChangeAspect="1"/>
          </p:cNvGraphicFramePr>
          <p:nvPr/>
        </p:nvGraphicFramePr>
        <p:xfrm>
          <a:off x="3276600" y="3213100"/>
          <a:ext cx="790575" cy="371475"/>
        </p:xfrm>
        <a:graphic>
          <a:graphicData uri="http://schemas.openxmlformats.org/presentationml/2006/ole">
            <p:oleObj spid="_x0000_s11272" name="Формула" r:id="rId10" imgW="469696" imgH="215806" progId="Equation.3">
              <p:embed/>
            </p:oleObj>
          </a:graphicData>
        </a:graphic>
      </p:graphicFrame>
      <p:sp>
        <p:nvSpPr>
          <p:cNvPr id="1129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66" name="Object 18"/>
          <p:cNvGraphicFramePr>
            <a:graphicFrameLocks noChangeAspect="1"/>
          </p:cNvGraphicFramePr>
          <p:nvPr/>
        </p:nvGraphicFramePr>
        <p:xfrm>
          <a:off x="3276600" y="3644900"/>
          <a:ext cx="719138" cy="423863"/>
        </p:xfrm>
        <a:graphic>
          <a:graphicData uri="http://schemas.openxmlformats.org/presentationml/2006/ole">
            <p:oleObj spid="_x0000_s11273" name="Формула" r:id="rId11" imgW="368140" imgH="215806" progId="Equation.3">
              <p:embed/>
            </p:oleObj>
          </a:graphicData>
        </a:graphic>
      </p:graphicFrame>
      <p:sp>
        <p:nvSpPr>
          <p:cNvPr id="11293" name="Rectangle 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68" name="Object 20"/>
          <p:cNvGraphicFramePr>
            <a:graphicFrameLocks noChangeAspect="1"/>
          </p:cNvGraphicFramePr>
          <p:nvPr/>
        </p:nvGraphicFramePr>
        <p:xfrm>
          <a:off x="8001000" y="3214688"/>
          <a:ext cx="900113" cy="331787"/>
        </p:xfrm>
        <a:graphic>
          <a:graphicData uri="http://schemas.openxmlformats.org/presentationml/2006/ole">
            <p:oleObj spid="_x0000_s11274" name="Формула" r:id="rId12" imgW="317160" imgH="177480" progId="Equation.3">
              <p:embed/>
            </p:oleObj>
          </a:graphicData>
        </a:graphic>
      </p:graphicFrame>
      <p:sp>
        <p:nvSpPr>
          <p:cNvPr id="11294" name="Rectangle 2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70" name="Object 22"/>
          <p:cNvGraphicFramePr>
            <a:graphicFrameLocks noChangeAspect="1"/>
          </p:cNvGraphicFramePr>
          <p:nvPr/>
        </p:nvGraphicFramePr>
        <p:xfrm>
          <a:off x="1403350" y="4076700"/>
          <a:ext cx="720725" cy="427038"/>
        </p:xfrm>
        <a:graphic>
          <a:graphicData uri="http://schemas.openxmlformats.org/presentationml/2006/ole">
            <p:oleObj spid="_x0000_s11275" name="Формула" r:id="rId13" imgW="304404" imgH="177569" progId="Equation.3">
              <p:embed/>
            </p:oleObj>
          </a:graphicData>
        </a:graphic>
      </p:graphicFrame>
      <p:sp>
        <p:nvSpPr>
          <p:cNvPr id="1129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72" name="Object 24"/>
          <p:cNvGraphicFramePr>
            <a:graphicFrameLocks noChangeAspect="1"/>
          </p:cNvGraphicFramePr>
          <p:nvPr/>
        </p:nvGraphicFramePr>
        <p:xfrm>
          <a:off x="2747963" y="4040188"/>
          <a:ext cx="841375" cy="441325"/>
        </p:xfrm>
        <a:graphic>
          <a:graphicData uri="http://schemas.openxmlformats.org/presentationml/2006/ole">
            <p:oleObj spid="_x0000_s11276" name="Формула" r:id="rId14" imgW="431640" imgH="228600" progId="Equation.3">
              <p:embed/>
            </p:oleObj>
          </a:graphicData>
        </a:graphic>
      </p:graphicFrame>
      <p:sp>
        <p:nvSpPr>
          <p:cNvPr id="11296" name="Rectangle 2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74" name="Object 26"/>
          <p:cNvGraphicFramePr>
            <a:graphicFrameLocks noChangeAspect="1"/>
          </p:cNvGraphicFramePr>
          <p:nvPr/>
        </p:nvGraphicFramePr>
        <p:xfrm>
          <a:off x="2747963" y="4473575"/>
          <a:ext cx="984250" cy="431800"/>
        </p:xfrm>
        <a:graphic>
          <a:graphicData uri="http://schemas.openxmlformats.org/presentationml/2006/ole">
            <p:oleObj spid="_x0000_s11277" name="Формула" r:id="rId15" imgW="520560" imgH="228600" progId="Equation.3">
              <p:embed/>
            </p:oleObj>
          </a:graphicData>
        </a:graphic>
      </p:graphicFrame>
      <p:sp>
        <p:nvSpPr>
          <p:cNvPr id="11297" name="Rectangle 29"/>
          <p:cNvSpPr>
            <a:spLocks noChangeArrowheads="1"/>
          </p:cNvSpPr>
          <p:nvPr/>
        </p:nvSpPr>
        <p:spPr bwMode="auto">
          <a:xfrm>
            <a:off x="0" y="3140075"/>
            <a:ext cx="1841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53276" name="Object 28"/>
          <p:cNvGraphicFramePr>
            <a:graphicFrameLocks noChangeAspect="1"/>
          </p:cNvGraphicFramePr>
          <p:nvPr/>
        </p:nvGraphicFramePr>
        <p:xfrm>
          <a:off x="2817813" y="5040313"/>
          <a:ext cx="771525" cy="369887"/>
        </p:xfrm>
        <a:graphic>
          <a:graphicData uri="http://schemas.openxmlformats.org/presentationml/2006/ole">
            <p:oleObj spid="_x0000_s11278" name="Формула" r:id="rId16" imgW="380880" imgH="177480" progId="Equation.3">
              <p:embed/>
            </p:oleObj>
          </a:graphicData>
        </a:graphic>
      </p:graphicFrame>
      <p:graphicFrame>
        <p:nvGraphicFramePr>
          <p:cNvPr id="10255" name="Object 31"/>
          <p:cNvGraphicFramePr>
            <a:graphicFrameLocks noChangeAspect="1"/>
          </p:cNvGraphicFramePr>
          <p:nvPr/>
        </p:nvGraphicFramePr>
        <p:xfrm>
          <a:off x="285750" y="3143250"/>
          <a:ext cx="606425" cy="792163"/>
        </p:xfrm>
        <a:graphic>
          <a:graphicData uri="http://schemas.openxmlformats.org/presentationml/2006/ole">
            <p:oleObj spid="_x0000_s11279" name="Формула" r:id="rId17" imgW="16488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tmFilter="0,0; .5, 1; 1, 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8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8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90" name="Rectangle 1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91" name="Rectangle 1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9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93" name="Rectangle 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94" name="Rectangle 2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9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96" name="Rectangle 2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1297" name="Rectangle 29"/>
          <p:cNvSpPr>
            <a:spLocks noChangeArrowheads="1"/>
          </p:cNvSpPr>
          <p:nvPr/>
        </p:nvSpPr>
        <p:spPr bwMode="auto">
          <a:xfrm>
            <a:off x="0" y="3140075"/>
            <a:ext cx="1841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pic>
        <p:nvPicPr>
          <p:cNvPr id="32" name="Рисунок 31" descr="C:\Documents and Settings\Home\Рабочий стол\screen2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85720" y="214290"/>
            <a:ext cx="8572560" cy="64294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428625"/>
            <a:ext cx="8229600" cy="56499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8A413F"/>
                </a:solidFill>
              </a:rPr>
              <a:t> </a:t>
            </a:r>
            <a:r>
              <a:rPr lang="ru-RU" b="1" i="1" dirty="0" smtClean="0">
                <a:solidFill>
                  <a:srgbClr val="7D2D2A"/>
                </a:solidFill>
              </a:rPr>
              <a:t>Определение:</a:t>
            </a:r>
          </a:p>
          <a:p>
            <a:pPr algn="ctr" eaLnBrk="1" hangingPunct="1">
              <a:buFontTx/>
              <a:buNone/>
            </a:pPr>
            <a:r>
              <a:rPr lang="ru-RU" sz="2800" dirty="0" smtClean="0"/>
              <a:t>Показательные уравнения – </a:t>
            </a:r>
            <a:r>
              <a:rPr lang="ru-RU" sz="2800" dirty="0" smtClean="0"/>
              <a:t>уравнения</a:t>
            </a:r>
            <a:r>
              <a:rPr lang="ru-RU" sz="2800" dirty="0" smtClean="0"/>
              <a:t>, </a:t>
            </a:r>
            <a:endParaRPr lang="ru-RU" sz="2800" dirty="0" smtClean="0"/>
          </a:p>
          <a:p>
            <a:pPr algn="ctr" eaLnBrk="1" hangingPunct="1">
              <a:buFontTx/>
              <a:buNone/>
            </a:pPr>
            <a:r>
              <a:rPr lang="ru-RU" sz="2800" dirty="0" smtClean="0"/>
              <a:t>в </a:t>
            </a:r>
            <a:r>
              <a:rPr lang="ru-RU" sz="2800" dirty="0" smtClean="0"/>
              <a:t>которых переменная входит только в показатели степеней при постоянных основаниях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Book Antiqua" pitchFamily="18" charset="0"/>
              </a:rPr>
              <a:t>   Например,</a:t>
            </a:r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49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3071813" y="3214688"/>
          <a:ext cx="4408487" cy="3340100"/>
        </p:xfrm>
        <a:graphic>
          <a:graphicData uri="http://schemas.openxmlformats.org/presentationml/2006/ole">
            <p:oleObj spid="_x0000_s1026" name="Формула" r:id="rId4" imgW="1269720" imgH="96516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285750"/>
            <a:ext cx="74771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Book Antiqua" pitchFamily="18" charset="0"/>
              </a:rPr>
              <a:t>Основные методы решения показательных уравнений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1643063"/>
            <a:ext cx="7386637" cy="3895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1.Метод уравнивания показателей.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2.Метод разложения на множители.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3. Метод введения новой переменной.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4. Функционально-графический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   (он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основан на использовании графических иллюстраций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   или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каких-либо свойств функции).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285720" y="214290"/>
            <a:ext cx="8501122" cy="63579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85750"/>
            <a:ext cx="7477125" cy="7858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1. </a:t>
            </a: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Метод </a:t>
            </a: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уравнивания </a:t>
            </a: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показателей.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 smtClean="0"/>
          </a:p>
        </p:txBody>
      </p:sp>
      <p:sp>
        <p:nvSpPr>
          <p:cNvPr id="2062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571500" y="1428750"/>
            <a:ext cx="7386638" cy="428626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Показательное уравнение</a:t>
            </a:r>
            <a:r>
              <a:rPr lang="ru-RU" sz="20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равносильно уравнению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	 					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3643313" y="1285875"/>
          <a:ext cx="2951162" cy="1087438"/>
        </p:xfrm>
        <a:graphic>
          <a:graphicData uri="http://schemas.openxmlformats.org/presentationml/2006/ole">
            <p:oleObj spid="_x0000_s2050" name="Формула" r:id="rId4" imgW="1028520" imgH="45720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500813" y="1285875"/>
          <a:ext cx="2127250" cy="571500"/>
        </p:xfrm>
        <a:graphic>
          <a:graphicData uri="http://schemas.openxmlformats.org/presentationml/2006/ole">
            <p:oleObj spid="_x0000_s2051" name="Формула" r:id="rId5" imgW="698400" imgH="203040" progId="Equation.3">
              <p:embed/>
            </p:oleObj>
          </a:graphicData>
        </a:graphic>
      </p:graphicFrame>
      <p:sp>
        <p:nvSpPr>
          <p:cNvPr id="20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6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7" name="Rectangle 2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8" name="Rectangle 2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9" name="Rectangle 3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0" name="Rectangle 3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1" name="Rectangle 3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5394" name="Object 34"/>
          <p:cNvGraphicFramePr>
            <a:graphicFrameLocks noChangeAspect="1"/>
          </p:cNvGraphicFramePr>
          <p:nvPr/>
        </p:nvGraphicFramePr>
        <p:xfrm>
          <a:off x="1143000" y="2357438"/>
          <a:ext cx="2070100" cy="1057275"/>
        </p:xfrm>
        <a:graphic>
          <a:graphicData uri="http://schemas.openxmlformats.org/presentationml/2006/ole">
            <p:oleObj spid="_x0000_s2052" name="Формула" r:id="rId6" imgW="761760" imgH="393480" progId="Equation.3">
              <p:embed/>
            </p:oleObj>
          </a:graphicData>
        </a:graphic>
      </p:graphicFrame>
      <p:sp>
        <p:nvSpPr>
          <p:cNvPr id="2072" name="Rectangle 3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5396" name="Object 36"/>
          <p:cNvGraphicFramePr>
            <a:graphicFrameLocks noChangeAspect="1"/>
          </p:cNvGraphicFramePr>
          <p:nvPr/>
        </p:nvGraphicFramePr>
        <p:xfrm>
          <a:off x="1143000" y="3357563"/>
          <a:ext cx="2101850" cy="893762"/>
        </p:xfrm>
        <a:graphic>
          <a:graphicData uri="http://schemas.openxmlformats.org/presentationml/2006/ole">
            <p:oleObj spid="_x0000_s2053" name="Формула" r:id="rId7" imgW="914400" imgH="393480" progId="Equation.3">
              <p:embed/>
            </p:oleObj>
          </a:graphicData>
        </a:graphic>
      </p:graphicFrame>
      <p:sp>
        <p:nvSpPr>
          <p:cNvPr id="2073" name="Rectangle 3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5398" name="Object 38"/>
          <p:cNvGraphicFramePr>
            <a:graphicFrameLocks noChangeAspect="1"/>
          </p:cNvGraphicFramePr>
          <p:nvPr/>
        </p:nvGraphicFramePr>
        <p:xfrm>
          <a:off x="1214438" y="4214813"/>
          <a:ext cx="1908175" cy="592137"/>
        </p:xfrm>
        <a:graphic>
          <a:graphicData uri="http://schemas.openxmlformats.org/presentationml/2006/ole">
            <p:oleObj spid="_x0000_s2054" name="Формула" r:id="rId8" imgW="647640" imgH="203040" progId="Equation.3">
              <p:embed/>
            </p:oleObj>
          </a:graphicData>
        </a:graphic>
      </p:graphicFrame>
      <p:sp>
        <p:nvSpPr>
          <p:cNvPr id="2074" name="Rectangle 4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5400" name="Object 40"/>
          <p:cNvGraphicFramePr>
            <a:graphicFrameLocks noChangeAspect="1"/>
          </p:cNvGraphicFramePr>
          <p:nvPr/>
        </p:nvGraphicFramePr>
        <p:xfrm>
          <a:off x="1285875" y="4714875"/>
          <a:ext cx="1524000" cy="481013"/>
        </p:xfrm>
        <a:graphic>
          <a:graphicData uri="http://schemas.openxmlformats.org/presentationml/2006/ole">
            <p:oleObj spid="_x0000_s2055" name="Формула" r:id="rId9" imgW="634680" imgH="203040" progId="Equation.3">
              <p:embed/>
            </p:oleObj>
          </a:graphicData>
        </a:graphic>
      </p:graphicFrame>
      <p:sp>
        <p:nvSpPr>
          <p:cNvPr id="2075" name="Rectangle 4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5402" name="Object 42"/>
          <p:cNvGraphicFramePr>
            <a:graphicFrameLocks noChangeAspect="1"/>
          </p:cNvGraphicFramePr>
          <p:nvPr/>
        </p:nvGraphicFramePr>
        <p:xfrm>
          <a:off x="1285875" y="5143500"/>
          <a:ext cx="1262063" cy="533400"/>
        </p:xfrm>
        <a:graphic>
          <a:graphicData uri="http://schemas.openxmlformats.org/presentationml/2006/ole">
            <p:oleObj spid="_x0000_s2056" name="Формула" r:id="rId10" imgW="469800" imgH="203040" progId="Equation.3">
              <p:embed/>
            </p:oleObj>
          </a:graphicData>
        </a:graphic>
      </p:graphicFrame>
      <p:sp>
        <p:nvSpPr>
          <p:cNvPr id="2076" name="Rectangle 4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7" name="Rectangle 4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5406" name="Object 46"/>
          <p:cNvGraphicFramePr>
            <a:graphicFrameLocks noChangeAspect="1"/>
          </p:cNvGraphicFramePr>
          <p:nvPr/>
        </p:nvGraphicFramePr>
        <p:xfrm>
          <a:off x="1285875" y="5572125"/>
          <a:ext cx="1150938" cy="546100"/>
        </p:xfrm>
        <a:graphic>
          <a:graphicData uri="http://schemas.openxmlformats.org/presentationml/2006/ole">
            <p:oleObj spid="_x0000_s2057" name="Формула" r:id="rId11" imgW="380670" imgH="177646" progId="Equation.3">
              <p:embed/>
            </p:oleObj>
          </a:graphicData>
        </a:graphic>
      </p:graphicFrame>
      <p:sp>
        <p:nvSpPr>
          <p:cNvPr id="2078" name="Rectangle 55"/>
          <p:cNvSpPr>
            <a:spLocks noChangeArrowheads="1"/>
          </p:cNvSpPr>
          <p:nvPr/>
        </p:nvSpPr>
        <p:spPr bwMode="auto">
          <a:xfrm>
            <a:off x="2357422" y="5929330"/>
            <a:ext cx="5786478" cy="486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ru-RU" sz="3200" dirty="0" smtClean="0"/>
              <a:t>Ответ:1</a:t>
            </a:r>
            <a:r>
              <a:rPr lang="ru-RU" sz="3200" dirty="0"/>
              <a:t>.</a:t>
            </a:r>
          </a:p>
        </p:txBody>
      </p:sp>
      <p:sp>
        <p:nvSpPr>
          <p:cNvPr id="2079" name="Rectangle 56"/>
          <p:cNvSpPr>
            <a:spLocks noChangeArrowheads="1"/>
          </p:cNvSpPr>
          <p:nvPr/>
        </p:nvSpPr>
        <p:spPr bwMode="auto">
          <a:xfrm>
            <a:off x="2500313" y="5929313"/>
            <a:ext cx="25923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/>
              <a:t>	</a:t>
            </a:r>
          </a:p>
        </p:txBody>
      </p:sp>
      <p:pic>
        <p:nvPicPr>
          <p:cNvPr id="30" name="Picture 7" descr="C:\Documents and Settings\user\Мои документы\для презентаций\Анимация\Рисунок52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43504" y="2786058"/>
            <a:ext cx="258404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285720" y="214290"/>
            <a:ext cx="8501122" cy="63579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buNone/>
            </a:pPr>
            <a:endParaRPr lang="ru-RU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B0F0"/>
              </a:solidFill>
            </a:endParaRPr>
          </a:p>
        </p:txBody>
      </p:sp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85750"/>
            <a:ext cx="7477125" cy="7858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При уравнивании показателей используют свойства степени: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 smtClean="0"/>
          </a:p>
        </p:txBody>
      </p:sp>
      <p:sp>
        <p:nvSpPr>
          <p:cNvPr id="2062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571500" y="1428750"/>
            <a:ext cx="7386638" cy="428626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	 					</a:t>
            </a:r>
          </a:p>
        </p:txBody>
      </p:sp>
      <p:sp>
        <p:nvSpPr>
          <p:cNvPr id="20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0" y="3338513"/>
            <a:ext cx="9144000" cy="1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6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7" name="Rectangle 2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8" name="Rectangle 2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69" name="Rectangle 3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0" name="Rectangle 3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1" name="Rectangle 3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2" name="Rectangle 3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3" name="Rectangle 3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4" name="Rectangle 4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5" name="Rectangle 4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6" name="Rectangle 4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7" name="Rectangle 4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2079" name="Rectangle 56"/>
          <p:cNvSpPr>
            <a:spLocks noChangeArrowheads="1"/>
          </p:cNvSpPr>
          <p:nvPr/>
        </p:nvSpPr>
        <p:spPr bwMode="auto">
          <a:xfrm>
            <a:off x="2500313" y="5929313"/>
            <a:ext cx="25923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/>
              <a:t>	</a:t>
            </a:r>
          </a:p>
        </p:txBody>
      </p:sp>
      <p:pic>
        <p:nvPicPr>
          <p:cNvPr id="31" name="Рисунок 30" descr="69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2204" y="1071546"/>
            <a:ext cx="4845878" cy="528641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85720" y="214290"/>
            <a:ext cx="8501122" cy="64294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Book Antiqua" pitchFamily="18" charset="0"/>
              </a:rPr>
              <a:t>    Используя формулу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900" dirty="0" smtClean="0"/>
              <a:t>   			    Решим уравнение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900" dirty="0" smtClean="0"/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900" dirty="0" smtClean="0"/>
              <a:t>		</a:t>
            </a:r>
            <a:r>
              <a:rPr lang="ru-RU" sz="2900" dirty="0" smtClean="0"/>
              <a:t>                    </a:t>
            </a:r>
            <a:r>
              <a:rPr lang="ru-RU" sz="2900" dirty="0" smtClean="0">
                <a:solidFill>
                  <a:schemeClr val="bg2"/>
                </a:solidFill>
              </a:rPr>
              <a:t>Ответ</a:t>
            </a:r>
            <a:r>
              <a:rPr lang="ru-RU" sz="2900" dirty="0" smtClean="0">
                <a:solidFill>
                  <a:schemeClr val="bg2"/>
                </a:solidFill>
              </a:rPr>
              <a:t>: </a:t>
            </a:r>
            <a:r>
              <a:rPr lang="ru-RU" sz="2900" dirty="0" smtClean="0">
                <a:solidFill>
                  <a:schemeClr val="bg2"/>
                </a:solidFill>
              </a:rPr>
              <a:t>-3</a:t>
            </a:r>
            <a:r>
              <a:rPr lang="ru-RU" sz="29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900" dirty="0" smtClean="0"/>
          </a:p>
        </p:txBody>
      </p:sp>
      <p:sp>
        <p:nvSpPr>
          <p:cNvPr id="30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3074" name="Object 12"/>
          <p:cNvGraphicFramePr>
            <a:graphicFrameLocks noGrp="1" noChangeAspect="1"/>
          </p:cNvGraphicFramePr>
          <p:nvPr>
            <p:ph idx="4294967295"/>
          </p:nvPr>
        </p:nvGraphicFramePr>
        <p:xfrm>
          <a:off x="5867400" y="333375"/>
          <a:ext cx="2047875" cy="1008063"/>
        </p:xfrm>
        <a:graphic>
          <a:graphicData uri="http://schemas.openxmlformats.org/presentationml/2006/ole">
            <p:oleObj spid="_x0000_s3074" name="Формула" r:id="rId4" imgW="799920" imgH="393480" progId="Equation.3">
              <p:embed/>
            </p:oleObj>
          </a:graphicData>
        </a:graphic>
      </p:graphicFrame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3313113" y="2133600"/>
          <a:ext cx="2301875" cy="930275"/>
        </p:xfrm>
        <a:graphic>
          <a:graphicData uri="http://schemas.openxmlformats.org/presentationml/2006/ole">
            <p:oleObj spid="_x0000_s3075" name="Формула" r:id="rId5" imgW="838080" imgH="393480" progId="Equation.3">
              <p:embed/>
            </p:oleObj>
          </a:graphicData>
        </a:graphic>
      </p:graphicFrame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3313113" y="2924175"/>
          <a:ext cx="2446337" cy="869950"/>
        </p:xfrm>
        <a:graphic>
          <a:graphicData uri="http://schemas.openxmlformats.org/presentationml/2006/ole">
            <p:oleObj spid="_x0000_s3076" name="Формула" r:id="rId6" imgW="888840" imgH="393480" progId="Equation.3">
              <p:embed/>
            </p:oleObj>
          </a:graphicData>
        </a:graphic>
      </p:graphicFrame>
      <p:sp>
        <p:nvSpPr>
          <p:cNvPr id="3086" name="Rectangle 20"/>
          <p:cNvSpPr>
            <a:spLocks noChangeArrowheads="1"/>
          </p:cNvSpPr>
          <p:nvPr/>
        </p:nvSpPr>
        <p:spPr bwMode="auto">
          <a:xfrm>
            <a:off x="539750" y="3500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3327400" y="3933825"/>
          <a:ext cx="2490788" cy="1470025"/>
        </p:xfrm>
        <a:graphic>
          <a:graphicData uri="http://schemas.openxmlformats.org/presentationml/2006/ole">
            <p:oleObj spid="_x0000_s3077" name="Формула" r:id="rId7" imgW="736560" imgH="634680" progId="Equation.3">
              <p:embed/>
            </p:oleObj>
          </a:graphicData>
        </a:graphic>
      </p:graphicFrame>
      <p:sp>
        <p:nvSpPr>
          <p:cNvPr id="3087" name="Rectangle 22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3088" name="Rectangle 24"/>
          <p:cNvSpPr>
            <a:spLocks noChangeArrowheads="1"/>
          </p:cNvSpPr>
          <p:nvPr/>
        </p:nvSpPr>
        <p:spPr bwMode="auto">
          <a:xfrm>
            <a:off x="684213" y="3500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3089" name="Rectangle 26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02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85720" y="214290"/>
            <a:ext cx="8572560" cy="63579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   </a:t>
            </a:r>
            <a:r>
              <a:rPr lang="ru-RU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Book Antiqua" pitchFamily="18" charset="0"/>
              </a:rPr>
              <a:t>Продолжим</a:t>
            </a:r>
            <a:r>
              <a:rPr lang="ru-RU" b="1" i="1" dirty="0" smtClean="0"/>
              <a:t> </a:t>
            </a:r>
            <a:endParaRPr lang="ru-RU" b="1" i="1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8991" y="1598613"/>
            <a:ext cx="4221171" cy="4497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</a:pPr>
            <a:endParaRPr lang="ru-RU" sz="29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900" dirty="0" smtClean="0"/>
              <a:t>           </a:t>
            </a:r>
            <a:r>
              <a:rPr lang="ru-RU" sz="2900" dirty="0" smtClean="0"/>
              <a:t>                                      </a:t>
            </a:r>
            <a:r>
              <a:rPr lang="ru-RU" sz="2900" dirty="0" smtClean="0">
                <a:solidFill>
                  <a:schemeClr val="bg2"/>
                </a:solidFill>
              </a:rPr>
              <a:t>Ответ</a:t>
            </a:r>
            <a:r>
              <a:rPr lang="ru-RU" sz="2900" dirty="0" smtClean="0">
                <a:solidFill>
                  <a:schemeClr val="bg2"/>
                </a:solidFill>
              </a:rPr>
              <a:t>: -6</a:t>
            </a:r>
            <a:r>
              <a:rPr lang="ru-RU" sz="29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995738" y="404813"/>
          <a:ext cx="3306762" cy="1077912"/>
        </p:xfrm>
        <a:graphic>
          <a:graphicData uri="http://schemas.openxmlformats.org/presentationml/2006/ole">
            <p:oleObj spid="_x0000_s4098" name="Формула" r:id="rId4" imgW="1091880" imgH="393480" progId="Equation.3">
              <p:embed/>
            </p:oleObj>
          </a:graphicData>
        </a:graphic>
      </p:graphicFrame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140200" y="1557338"/>
          <a:ext cx="2646363" cy="1150937"/>
        </p:xfrm>
        <a:graphic>
          <a:graphicData uri="http://schemas.openxmlformats.org/presentationml/2006/ole">
            <p:oleObj spid="_x0000_s4099" name="Формула" r:id="rId5" imgW="990360" imgH="393480" progId="Equation.3">
              <p:embed/>
            </p:oleObj>
          </a:graphicData>
        </a:graphic>
      </p:graphicFrame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284663" y="2852738"/>
          <a:ext cx="2409825" cy="2046287"/>
        </p:xfrm>
        <a:graphic>
          <a:graphicData uri="http://schemas.openxmlformats.org/presentationml/2006/ole">
            <p:oleObj spid="_x0000_s4100" name="Формула" r:id="rId6" imgW="761760" imgH="8632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85720" y="214290"/>
            <a:ext cx="8572560" cy="64294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285750"/>
            <a:ext cx="74771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2. Метод </a:t>
            </a:r>
            <a:r>
              <a:rPr lang="ru-RU" sz="28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разложения на множители.</a:t>
            </a:r>
          </a:p>
        </p:txBody>
      </p:sp>
      <p:sp>
        <p:nvSpPr>
          <p:cNvPr id="71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1571625"/>
            <a:ext cx="7386637" cy="421482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dirty="0" smtClean="0"/>
              <a:t>Решите уравнение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                                          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Ответ:</a:t>
            </a:r>
            <a:r>
              <a:rPr lang="ru-RU" sz="2400" dirty="0" smtClean="0"/>
              <a:t> </a:t>
            </a:r>
            <a:r>
              <a:rPr lang="en-US" sz="2400" dirty="0" smtClean="0"/>
              <a:t>1</a:t>
            </a:r>
            <a:r>
              <a:rPr lang="ru-RU" sz="2400" dirty="0" smtClean="0"/>
              <a:t>.</a:t>
            </a:r>
          </a:p>
        </p:txBody>
      </p:sp>
      <p:sp>
        <p:nvSpPr>
          <p:cNvPr id="7182" name="Rectangle 5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718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563938" y="1557338"/>
          <a:ext cx="3816350" cy="630237"/>
        </p:xfrm>
        <a:graphic>
          <a:graphicData uri="http://schemas.openxmlformats.org/presentationml/2006/ole">
            <p:oleObj spid="_x0000_s7170" name="Формула" r:id="rId4" imgW="1384200" imgH="228600" progId="Equation.3">
              <p:embed/>
            </p:oleObj>
          </a:graphicData>
        </a:graphic>
      </p:graphicFrame>
      <p:sp>
        <p:nvSpPr>
          <p:cNvPr id="7184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492500" y="2133600"/>
          <a:ext cx="3313113" cy="552450"/>
        </p:xfrm>
        <a:graphic>
          <a:graphicData uri="http://schemas.openxmlformats.org/presentationml/2006/ole">
            <p:oleObj spid="_x0000_s7171" name="Формула" r:id="rId5" imgW="1371600" imgH="228600" progId="Equation.3">
              <p:embed/>
            </p:oleObj>
          </a:graphicData>
        </a:graphic>
      </p:graphicFrame>
      <p:sp>
        <p:nvSpPr>
          <p:cNvPr id="718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3492500" y="2708275"/>
          <a:ext cx="3024188" cy="652463"/>
        </p:xfrm>
        <a:graphic>
          <a:graphicData uri="http://schemas.openxmlformats.org/presentationml/2006/ole">
            <p:oleObj spid="_x0000_s7172" name="Формула" r:id="rId6" imgW="672840" imgH="228600" progId="Equation.3">
              <p:embed/>
            </p:oleObj>
          </a:graphicData>
        </a:graphic>
      </p:graphicFrame>
      <p:sp>
        <p:nvSpPr>
          <p:cNvPr id="7186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3635375" y="3284538"/>
          <a:ext cx="2711450" cy="649287"/>
        </p:xfrm>
        <a:graphic>
          <a:graphicData uri="http://schemas.openxmlformats.org/presentationml/2006/ole">
            <p:oleObj spid="_x0000_s7173" name="Формула" r:id="rId7" imgW="507960" imgH="228600" progId="Equation.3">
              <p:embed/>
            </p:oleObj>
          </a:graphicData>
        </a:graphic>
      </p:graphicFrame>
      <p:sp>
        <p:nvSpPr>
          <p:cNvPr id="7187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3635375" y="3860800"/>
          <a:ext cx="2393950" cy="641350"/>
        </p:xfrm>
        <a:graphic>
          <a:graphicData uri="http://schemas.openxmlformats.org/presentationml/2006/ole">
            <p:oleObj spid="_x0000_s7174" name="Формула" r:id="rId8" imgW="583920" imgH="228600" progId="Equation.3">
              <p:embed/>
            </p:oleObj>
          </a:graphicData>
        </a:graphic>
      </p:graphicFrame>
      <p:sp>
        <p:nvSpPr>
          <p:cNvPr id="7188" name="Rectangle 1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3563938" y="4508500"/>
          <a:ext cx="2016125" cy="566738"/>
        </p:xfrm>
        <a:graphic>
          <a:graphicData uri="http://schemas.openxmlformats.org/presentationml/2006/ole">
            <p:oleObj spid="_x0000_s7175" name="Формула" r:id="rId9" imgW="571320" imgH="203040" progId="Equation.3">
              <p:embed/>
            </p:oleObj>
          </a:graphicData>
        </a:graphic>
      </p:graphicFrame>
      <p:sp>
        <p:nvSpPr>
          <p:cNvPr id="7189" name="Rectangle 1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3635375" y="5157788"/>
          <a:ext cx="1800225" cy="511175"/>
        </p:xfrm>
        <a:graphic>
          <a:graphicData uri="http://schemas.openxmlformats.org/presentationml/2006/ole">
            <p:oleObj spid="_x0000_s7176" name="Формула" r:id="rId10" imgW="380670" imgH="177646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71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85720" y="285728"/>
            <a:ext cx="8501122" cy="62865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785813" y="428625"/>
            <a:ext cx="74771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Book Antiqua" pitchFamily="18" charset="0"/>
              </a:rPr>
              <a:t>Решим уравнение:</a:t>
            </a:r>
            <a:endParaRPr lang="ru-RU" sz="3600" b="1" i="1" dirty="0" smtClean="0">
              <a:solidFill>
                <a:schemeClr val="accent4">
                  <a:lumMod val="75000"/>
                  <a:lumOff val="2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2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1563" y="1571625"/>
            <a:ext cx="7386637" cy="4497388"/>
          </a:xfrm>
        </p:spPr>
        <p:txBody>
          <a:bodyPr/>
          <a:lstStyle/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	              </a:t>
            </a:r>
            <a:r>
              <a:rPr lang="ru-RU" sz="3600" dirty="0" smtClean="0">
                <a:latin typeface="Book Antiqua" pitchFamily="18" charset="0"/>
              </a:rPr>
              <a:t>Ответ:  -64</a:t>
            </a:r>
            <a:r>
              <a:rPr lang="ru-RU" sz="2800" dirty="0" smtClean="0"/>
              <a:t>.</a:t>
            </a:r>
          </a:p>
        </p:txBody>
      </p:sp>
      <p:sp>
        <p:nvSpPr>
          <p:cNvPr id="820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519738" y="1598613"/>
            <a:ext cx="3624262" cy="4497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</a:pPr>
            <a:endParaRPr lang="ru-RU" sz="25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500" smtClean="0"/>
              <a:t>	</a:t>
            </a:r>
          </a:p>
        </p:txBody>
      </p:sp>
      <p:sp>
        <p:nvSpPr>
          <p:cNvPr id="82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82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820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820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2643188" y="1714500"/>
          <a:ext cx="3454400" cy="720725"/>
        </p:xfrm>
        <a:graphic>
          <a:graphicData uri="http://schemas.openxmlformats.org/presentationml/2006/ole">
            <p:oleObj spid="_x0000_s8194" name="Формула" r:id="rId4" imgW="1193760" imgH="228600" progId="Equation.3">
              <p:embed/>
            </p:oleObj>
          </a:graphicData>
        </a:graphic>
      </p:graphicFrame>
      <p:sp>
        <p:nvSpPr>
          <p:cNvPr id="821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2808288" y="2492375"/>
          <a:ext cx="2806700" cy="665163"/>
        </p:xfrm>
        <a:graphic>
          <a:graphicData uri="http://schemas.openxmlformats.org/presentationml/2006/ole">
            <p:oleObj spid="_x0000_s8195" name="Формула" r:id="rId5" imgW="965160" imgH="228600" progId="Equation.3">
              <p:embed/>
            </p:oleObj>
          </a:graphicData>
        </a:graphic>
      </p:graphicFrame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7669" name="Object 21"/>
          <p:cNvGraphicFramePr>
            <a:graphicFrameLocks noChangeAspect="1"/>
          </p:cNvGraphicFramePr>
          <p:nvPr/>
        </p:nvGraphicFramePr>
        <p:xfrm>
          <a:off x="3035300" y="4149725"/>
          <a:ext cx="2497138" cy="606425"/>
        </p:xfrm>
        <a:graphic>
          <a:graphicData uri="http://schemas.openxmlformats.org/presentationml/2006/ole">
            <p:oleObj spid="_x0000_s8196" name="Формула" r:id="rId6" imgW="672840" imgH="203040" progId="Equation.3">
              <p:embed/>
            </p:oleObj>
          </a:graphicData>
        </a:graphic>
      </p:graphicFrame>
      <p:sp>
        <p:nvSpPr>
          <p:cNvPr id="821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3082925" y="4941888"/>
          <a:ext cx="2111375" cy="649287"/>
        </p:xfrm>
        <a:graphic>
          <a:graphicData uri="http://schemas.openxmlformats.org/presentationml/2006/ole">
            <p:oleObj spid="_x0000_s8197" name="Формула" r:id="rId7" imgW="545760" imgH="177480" progId="Equation.3">
              <p:embed/>
            </p:oleObj>
          </a:graphicData>
        </a:graphic>
      </p:graphicFrame>
      <p:sp>
        <p:nvSpPr>
          <p:cNvPr id="82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endParaRPr lang="ru-RU" sz="3200"/>
          </a:p>
        </p:txBody>
      </p:sp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2822575" y="3249613"/>
          <a:ext cx="3140075" cy="660400"/>
        </p:xfrm>
        <a:graphic>
          <a:graphicData uri="http://schemas.openxmlformats.org/presentationml/2006/ole">
            <p:oleObj spid="_x0000_s8198" name="Формула" r:id="rId8" imgW="952200" imgH="2286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1699</TotalTime>
  <Words>166</Words>
  <Application>Microsoft Office PowerPoint</Application>
  <PresentationFormat>Экран (4:3)</PresentationFormat>
  <Paragraphs>131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Кимоно</vt:lpstr>
      <vt:lpstr>Microsoft Equation 3.0</vt:lpstr>
      <vt:lpstr>Формула</vt:lpstr>
      <vt:lpstr>Слайд 1</vt:lpstr>
      <vt:lpstr>Слайд 2</vt:lpstr>
      <vt:lpstr>Основные методы решения показательных уравнений</vt:lpstr>
      <vt:lpstr>   1. Метод уравнивания показателей.  </vt:lpstr>
      <vt:lpstr>  При уравнивании показателей используют свойства степени:  </vt:lpstr>
      <vt:lpstr>    Используя формулу</vt:lpstr>
      <vt:lpstr>   Продолжим </vt:lpstr>
      <vt:lpstr>2. Метод разложения на множители.</vt:lpstr>
      <vt:lpstr>Решим уравнение:</vt:lpstr>
      <vt:lpstr>Слайд 10</vt:lpstr>
      <vt:lpstr>3. Метод введения новой переменной.</vt:lpstr>
      <vt:lpstr>Слайд 12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Показательные уравнения</dc:title>
  <dc:creator>Администратор</dc:creator>
  <cp:lastModifiedBy>Home</cp:lastModifiedBy>
  <cp:revision>107</cp:revision>
  <dcterms:created xsi:type="dcterms:W3CDTF">2009-04-12T07:43:54Z</dcterms:created>
  <dcterms:modified xsi:type="dcterms:W3CDTF">2020-05-07T15:58:22Z</dcterms:modified>
</cp:coreProperties>
</file>