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5" r:id="rId6"/>
    <p:sldId id="260" r:id="rId7"/>
    <p:sldId id="269" r:id="rId8"/>
    <p:sldId id="268" r:id="rId9"/>
    <p:sldId id="259" r:id="rId10"/>
    <p:sldId id="270" r:id="rId11"/>
    <p:sldId id="266" r:id="rId12"/>
    <p:sldId id="261" r:id="rId13"/>
    <p:sldId id="263" r:id="rId14"/>
    <p:sldId id="262" r:id="rId15"/>
    <p:sldId id="271" r:id="rId16"/>
    <p:sldId id="267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5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otohost.ru/pictures/461865.jpg" TargetMode="External"/><Relationship Id="rId13" Type="http://schemas.openxmlformats.org/officeDocument/2006/relationships/hyperlink" Target="http://&#1091;&#1089;&#1090;&#1100;-&#1082;&#1091;&#1083;&#1086;&#1084;.&#1088;&#1092;/wp-content/uploads/2011/07/rk-300x199.jpg" TargetMode="External"/><Relationship Id="rId18" Type="http://schemas.openxmlformats.org/officeDocument/2006/relationships/hyperlink" Target="http://wreferat.baza-referat.ru/&#1047;&#1072;&#1088;&#1103;_(&#1090;&#1077;&#1087;&#1083;&#1086;&#1093;&#1086;&#1076;)" TargetMode="External"/><Relationship Id="rId3" Type="http://schemas.openxmlformats.org/officeDocument/2006/relationships/hyperlink" Target="http://www.naselo.ru/tour/id18374?auth_service_error=1&amp;auth_service_id=VKontakte" TargetMode="External"/><Relationship Id="rId21" Type="http://schemas.openxmlformats.org/officeDocument/2006/relationships/hyperlink" Target="http://zeleno.ru/_e/dryas_ots.html" TargetMode="External"/><Relationship Id="rId7" Type="http://schemas.openxmlformats.org/officeDocument/2006/relationships/hyperlink" Target="http://cs10249.vk.me/u53491120/108365461/x_6896fadf.jpg" TargetMode="External"/><Relationship Id="rId12" Type="http://schemas.openxmlformats.org/officeDocument/2006/relationships/hyperlink" Target="http://kk.convdocs.org/pars_docs/refs/131/130379/130379_html_m75248ef3.jpghttp:/kk.convdocs.org/pars_docs/refs/131/130379/130379_html_m75248ef3.jpg" TargetMode="External"/><Relationship Id="rId17" Type="http://schemas.openxmlformats.org/officeDocument/2006/relationships/hyperlink" Target="http://www.colta.ru/storage/image/5573/file.jpg" TargetMode="External"/><Relationship Id="rId2" Type="http://schemas.openxmlformats.org/officeDocument/2006/relationships/hyperlink" Target="https://ru.wikipedia.org/wiki/&#1042;&#1099;&#1095;&#1077;&#1075;&#1076;&#1072;" TargetMode="External"/><Relationship Id="rId16" Type="http://schemas.openxmlformats.org/officeDocument/2006/relationships/hyperlink" Target="http://badelskkomi.svoiforum.ru/uploads/0003/d6/73/423-1.jpg" TargetMode="External"/><Relationship Id="rId20" Type="http://schemas.openxmlformats.org/officeDocument/2006/relationships/hyperlink" Target="http://planetdreams.biz/photos/415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ocean-media.su/reka-vy-chegda" TargetMode="External"/><Relationship Id="rId11" Type="http://schemas.openxmlformats.org/officeDocument/2006/relationships/hyperlink" Target="http://static.panoramio.com/photos/large/13309988.jpg" TargetMode="External"/><Relationship Id="rId5" Type="http://schemas.openxmlformats.org/officeDocument/2006/relationships/hyperlink" Target="http://fotokto.ru/photo/view/1810876.html" TargetMode="External"/><Relationship Id="rId15" Type="http://schemas.openxmlformats.org/officeDocument/2006/relationships/hyperlink" Target="https://im2-tub-ru.yandex.net/i?id=24b50383b440f44af5e1fc5e105ca417&amp;n=33&amp;h=215&amp;w=314" TargetMode="External"/><Relationship Id="rId10" Type="http://schemas.openxmlformats.org/officeDocument/2006/relationships/hyperlink" Target="http://&#1091;&#1089;&#1090;&#1100;-&#1082;&#1091;&#1083;&#1086;&#1084;.&#1088;&#1092;/wp-content/uploads/2011/07/vychegda.jpg" TargetMode="External"/><Relationship Id="rId19" Type="http://schemas.openxmlformats.org/officeDocument/2006/relationships/hyperlink" Target="http://hi-kotlas.ru/photo-gallery/passenger-ships/144-kotlas-pass-ship" TargetMode="External"/><Relationship Id="rId4" Type="http://schemas.openxmlformats.org/officeDocument/2006/relationships/hyperlink" Target="http://www.aquaexpert.ru/enc/reservoir/vichegda/" TargetMode="External"/><Relationship Id="rId9" Type="http://schemas.openxmlformats.org/officeDocument/2006/relationships/hyperlink" Target="http://photo.qip.ru/users/bor1/115474519/131085505/" TargetMode="External"/><Relationship Id="rId14" Type="http://schemas.openxmlformats.org/officeDocument/2006/relationships/hyperlink" Target="http://syktyvkar.3goroda.ru/uploads/syktyvkar-gallery/image-218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Десятичные дроби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урок математики в 5 классе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(</a:t>
            </a:r>
            <a:r>
              <a:rPr lang="ru-RU" sz="2700" dirty="0" smtClean="0">
                <a:solidFill>
                  <a:srgbClr val="FF0000"/>
                </a:solidFill>
              </a:rPr>
              <a:t>УМК под редакцией </a:t>
            </a:r>
            <a:r>
              <a:rPr lang="ru-RU" sz="2700" dirty="0" err="1" smtClean="0">
                <a:solidFill>
                  <a:srgbClr val="FF0000"/>
                </a:solidFill>
              </a:rPr>
              <a:t>Виленкина</a:t>
            </a:r>
            <a:r>
              <a:rPr lang="ru-RU" sz="2700" dirty="0" smtClean="0">
                <a:solidFill>
                  <a:srgbClr val="FF0000"/>
                </a:solidFill>
              </a:rPr>
              <a:t> Н.Я.)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200" b="1" dirty="0" smtClean="0">
                <a:solidFill>
                  <a:schemeClr val="bg1"/>
                </a:solidFill>
              </a:rPr>
              <a:t>Презентацию подготовила: </a:t>
            </a:r>
            <a:r>
              <a:rPr lang="ru-RU" sz="2200" dirty="0" smtClean="0">
                <a:solidFill>
                  <a:schemeClr val="bg1"/>
                </a:solidFill>
              </a:rPr>
              <a:t>Пепеляева Светлана Валерьевна – учитель математики и информатики высшей квалификационной категории МБОУ «</a:t>
            </a:r>
            <a:r>
              <a:rPr lang="ru-RU" sz="2200" dirty="0" err="1" smtClean="0">
                <a:solidFill>
                  <a:schemeClr val="bg1"/>
                </a:solidFill>
              </a:rPr>
              <a:t>Сойгинская</a:t>
            </a:r>
            <a:r>
              <a:rPr lang="ru-RU" sz="2200" dirty="0" smtClean="0">
                <a:solidFill>
                  <a:schemeClr val="bg1"/>
                </a:solidFill>
              </a:rPr>
              <a:t> СШ», Ленского района, Архангельской области.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Физминутка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Раз – подняться, подтянуться,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Два – согнуться, разогнуться,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Три – в ладоши три хлопка,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Головою три кивка.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На четыре – руки шире.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Пять – руками помахать,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Шесть – успокоиться и сесть.</a:t>
            </a:r>
            <a:endParaRPr lang="ru-RU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4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История названия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1524000"/>
          <a:ext cx="3352800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5200"/>
                <a:gridCol w="1117600"/>
              </a:tblGrid>
              <a:tr h="6477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12,52</a:t>
                      </a:r>
                      <a:r>
                        <a:rPr lang="en-US" sz="2800" dirty="0" smtClean="0"/>
                        <a:t>&lt;12,502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Я</a:t>
                      </a:r>
                      <a:endParaRPr lang="ru-RU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0,3&gt;0,299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638800" y="1524000"/>
          <a:ext cx="32004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1066800"/>
              </a:tblGrid>
              <a:tr h="6096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34,2</a:t>
                      </a:r>
                      <a:r>
                        <a:rPr lang="en-US" sz="2800" dirty="0" smtClean="0"/>
                        <a:t>&gt;33,99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Ж</a:t>
                      </a:r>
                      <a:endParaRPr lang="ru-RU" sz="28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1&lt;0,89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Д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5715000" y="3352800"/>
          <a:ext cx="312420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0"/>
                <a:gridCol w="1041400"/>
              </a:tblGrid>
              <a:tr h="5715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56 ≈ 60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</a:t>
                      </a:r>
                      <a:endParaRPr lang="ru-RU" sz="28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4,47 ≈4,4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990600" y="3352800"/>
          <a:ext cx="335280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5200"/>
                <a:gridCol w="1117600"/>
              </a:tblGrid>
              <a:tr h="5715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17,4 ≈ 18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</a:t>
                      </a:r>
                      <a:endParaRPr lang="ru-RU" sz="28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0,94 ≈ 0,9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2667000" y="5257800"/>
          <a:ext cx="4191000" cy="1211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143000"/>
                <a:gridCol w="1082040"/>
                <a:gridCol w="899160"/>
              </a:tblGrid>
              <a:tr h="57150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>
                        <a:buFont typeface="+mj-lt"/>
                        <a:buNone/>
                      </a:pPr>
                      <a:r>
                        <a:rPr lang="ru-RU" sz="3600" dirty="0" smtClean="0"/>
                        <a:t>2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>
                        <a:buFont typeface="+mj-lt"/>
                        <a:buNone/>
                      </a:pPr>
                      <a:r>
                        <a:rPr lang="ru-RU" sz="3600" dirty="0" smtClean="0"/>
                        <a:t>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>
                        <a:buFont typeface="+mj-lt"/>
                        <a:buNone/>
                      </a:pPr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1828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1828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505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35052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2819400" y="5715000"/>
            <a:ext cx="3878906" cy="923330"/>
            <a:chOff x="2819400" y="5715000"/>
            <a:chExt cx="3878906" cy="92333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819400" y="5715000"/>
              <a:ext cx="48763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э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962400" y="5715000"/>
              <a:ext cx="69442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ж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105400" y="5715000"/>
              <a:ext cx="52770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в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172200" y="5715000"/>
              <a:ext cx="52610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а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5" name="Содержимое 4" descr="эжва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81000" y="284682"/>
            <a:ext cx="8458200" cy="6192317"/>
          </a:xfrm>
        </p:spPr>
      </p:pic>
      <p:sp>
        <p:nvSpPr>
          <p:cNvPr id="6" name="TextBox 5"/>
          <p:cNvSpPr txBox="1"/>
          <p:nvPr/>
        </p:nvSpPr>
        <p:spPr>
          <a:xfrm>
            <a:off x="1676400" y="48006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err="1" smtClean="0">
                <a:solidFill>
                  <a:schemeClr val="bg1"/>
                </a:solidFill>
              </a:rPr>
              <a:t>Эжва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53000" y="3200400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Найти скорость лодки по течению и скорость лодки против течения на верхней </a:t>
            </a:r>
            <a:r>
              <a:rPr lang="ru-RU" sz="2400" dirty="0" err="1" smtClean="0"/>
              <a:t>Вычегде</a:t>
            </a:r>
            <a:r>
              <a:rPr lang="ru-RU" sz="2400" dirty="0" smtClean="0"/>
              <a:t>, если собственная скорость лодки с мотором «Вихрь 30» равна 35,6 км/ч.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2286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верховьях реки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средняя глубина 3 метра;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Ширина от 15-20 до 80-100 метров;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Скорость течения 2,5 км/ч</a:t>
            </a:r>
            <a:endParaRPr lang="ru-RU" sz="2400" dirty="0"/>
          </a:p>
        </p:txBody>
      </p:sp>
      <p:pic>
        <p:nvPicPr>
          <p:cNvPr id="8" name="Рисунок 7" descr="423-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04800" y="457200"/>
            <a:ext cx="4106779" cy="2438400"/>
          </a:xfrm>
          <a:prstGeom prst="rect">
            <a:avLst/>
          </a:prstGeom>
        </p:spPr>
      </p:pic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800" y="3429000"/>
            <a:ext cx="4235657" cy="28194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50px-Zarya_315R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01297" y="3581400"/>
            <a:ext cx="4942703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29200" y="6096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На нижней  и средней </a:t>
            </a:r>
            <a:r>
              <a:rPr lang="ru-RU" sz="2400" dirty="0" err="1" smtClean="0"/>
              <a:t>Вычегде</a:t>
            </a:r>
            <a:r>
              <a:rPr lang="ru-RU" sz="2400" dirty="0" smtClean="0"/>
              <a:t> 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Глубина до 5 метров;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Ширина русла от 100 до 680 метров;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Скорость течения ?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276600"/>
            <a:ext cx="373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Собственная скорость теплохода «Заря» 43 км/ч. Скорость теплохода от </a:t>
            </a:r>
            <a:r>
              <a:rPr lang="ru-RU" sz="2400" dirty="0" err="1" smtClean="0"/>
              <a:t>Сойги</a:t>
            </a:r>
            <a:r>
              <a:rPr lang="ru-RU" sz="2400" dirty="0" smtClean="0"/>
              <a:t> до Котласа равна 44,6 км/ч. Найдите скорость течения реки  и скорость теплохода от Котласа до </a:t>
            </a:r>
            <a:r>
              <a:rPr lang="ru-RU" sz="2400" dirty="0" err="1" smtClean="0"/>
              <a:t>Сойги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7" name="Рисунок 6" descr="558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9600" y="228600"/>
            <a:ext cx="4064000" cy="304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/>
          <a:lstStyle/>
          <a:p>
            <a:r>
              <a:rPr lang="ru-RU" dirty="0" smtClean="0"/>
              <a:t>Самооценка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1000" y="838200"/>
          <a:ext cx="8382002" cy="4359305"/>
        </p:xfrm>
        <a:graphic>
          <a:graphicData uri="http://schemas.openxmlformats.org/drawingml/2006/table">
            <a:tbl>
              <a:tblPr/>
              <a:tblGrid>
                <a:gridCol w="2229766"/>
                <a:gridCol w="2229766"/>
                <a:gridCol w="2229766"/>
                <a:gridCol w="1692704"/>
              </a:tblGrid>
              <a:tr h="398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№ задания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Задание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Оценка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Устная работа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j-lt"/>
                          <a:ea typeface="Times New Roman"/>
                          <a:cs typeface="Times New Roman"/>
                        </a:rPr>
                        <a:t>Вычислите и соотнесите полученное значение с буквой из таблицы: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Найдите значение выражения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Решить уравнение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Из приведенных примеров выберите верные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latin typeface="Calibri"/>
                          <a:cs typeface="Times New Roman"/>
                        </a:rPr>
                        <a:t>Решите задачи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№1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№2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2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latin typeface="Calibri"/>
                          <a:cs typeface="Times New Roman"/>
                        </a:rPr>
                        <a:t>Итого: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4800" y="52578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Система оценивания:</a:t>
            </a:r>
          </a:p>
          <a:p>
            <a:r>
              <a:rPr lang="ru-RU" dirty="0" smtClean="0"/>
              <a:t>«2» - справился с заданием самостоятельно, без затруднений,</a:t>
            </a:r>
          </a:p>
          <a:p>
            <a:r>
              <a:rPr lang="ru-RU" dirty="0" smtClean="0"/>
              <a:t>«1» - справился с заданием, но возникали сложности,</a:t>
            </a:r>
          </a:p>
          <a:p>
            <a:r>
              <a:rPr lang="ru-RU" dirty="0" smtClean="0"/>
              <a:t>«0» - не справился с заданием.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0999" y="1447800"/>
            <a:ext cx="4125635" cy="3657600"/>
          </a:xfrm>
          <a:prstGeom prst="rect">
            <a:avLst/>
          </a:prstGeom>
        </p:spPr>
      </p:pic>
      <p:pic>
        <p:nvPicPr>
          <p:cNvPr id="5" name="Рисунок 4" descr="дриад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00600" y="1447800"/>
            <a:ext cx="4005943" cy="3657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5257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Мальчикам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Девочкам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7318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Источники информации: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68580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u="sng" dirty="0" smtClean="0">
                <a:hlinkClick r:id="rId2"/>
              </a:rPr>
              <a:t>https://ru.wikipedia.org/wiki/Вычегда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u="sng" dirty="0" smtClean="0">
                <a:hlinkClick r:id="rId3"/>
              </a:rPr>
              <a:t>http://www.naselo.ru/tour/id18374?auth_service_error=1&amp;auth_service_id=VKontakte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u="sng" dirty="0" smtClean="0">
                <a:hlinkClick r:id="rId4"/>
              </a:rPr>
              <a:t>http://www.aquaexpert.ru/enc/reservoir/vichegda/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u="sng" dirty="0" smtClean="0">
                <a:hlinkClick r:id="rId5"/>
              </a:rPr>
              <a:t>http://fotokto.ru/photo/view/1810876.html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u="sng" dirty="0" smtClean="0">
                <a:hlinkClick r:id="rId6"/>
              </a:rPr>
              <a:t>http://ocean-media.su/reka-vy-chegda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1, 4 </a:t>
            </a:r>
            <a:r>
              <a:rPr lang="ru-RU" sz="1600" u="sng" dirty="0" smtClean="0">
                <a:hlinkClick r:id="rId7"/>
              </a:rPr>
              <a:t>http://cs10249.vk.me/u53491120/108365461/x_6896fadf.jpg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2 </a:t>
            </a:r>
            <a:r>
              <a:rPr lang="ru-RU" sz="1600" u="sng" dirty="0" smtClean="0">
                <a:hlinkClick r:id="rId8"/>
              </a:rPr>
              <a:t>http://www.photohost.ru/pictures/461865.jpg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3  </a:t>
            </a:r>
            <a:r>
              <a:rPr lang="ru-RU" sz="1600" u="sng" dirty="0" smtClean="0">
                <a:hlinkClick r:id="rId9"/>
              </a:rPr>
              <a:t>http://photo.qip.ru/users/bor1/115474519/131085505/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5, 6  </a:t>
            </a:r>
            <a:r>
              <a:rPr lang="ru-RU" sz="1600" u="sng" dirty="0" smtClean="0">
                <a:hlinkClick r:id="rId10"/>
              </a:rPr>
              <a:t>http://усть-кулом.рф/wp-content/uploads/2011/07/vychegda.jpg</a:t>
            </a:r>
            <a:endParaRPr lang="ru-RU" sz="1600" dirty="0" smtClean="0"/>
          </a:p>
          <a:p>
            <a:pPr marL="800100" lvl="1" indent="-342900"/>
            <a:r>
              <a:rPr lang="ru-RU" sz="1600" u="sng" dirty="0" smtClean="0">
                <a:hlinkClick r:id="rId11"/>
              </a:rPr>
              <a:t>http://static.panoramio.com/photos/large/13309988.jpg</a:t>
            </a:r>
            <a:endParaRPr lang="ru-RU" sz="1600" dirty="0" smtClean="0"/>
          </a:p>
          <a:p>
            <a:pPr marL="800100" lvl="1" indent="-342900"/>
            <a:r>
              <a:rPr lang="ru-RU" sz="1600" u="sng" dirty="0" smtClean="0">
                <a:hlinkClick r:id="rId12"/>
              </a:rPr>
              <a:t>http://kk.convdocs.org/pars_docs/refs/131/130379/130379_html_m75248ef3.jpghttp://kk.convdocs.org/pars_docs/refs/131/130379/130379_html_m75248ef3.jpg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7 </a:t>
            </a:r>
            <a:r>
              <a:rPr lang="ru-RU" sz="1600" u="sng" dirty="0" smtClean="0">
                <a:hlinkClick r:id="rId13"/>
              </a:rPr>
              <a:t>http://усть-кулом.рф/wp-content/uploads/2011/07/rk-300x199.jpg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8 </a:t>
            </a:r>
            <a:r>
              <a:rPr lang="ru-RU" sz="1600" u="sng" dirty="0" smtClean="0">
                <a:hlinkClick r:id="rId14"/>
              </a:rPr>
              <a:t>http://syktyvkar.3goroda.ru/uploads/syktyvkar-gallery/image-218.jpg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9 </a:t>
            </a:r>
            <a:r>
              <a:rPr lang="ru-RU" sz="1600" u="sng" dirty="0" smtClean="0">
                <a:hlinkClick r:id="rId2"/>
              </a:rPr>
              <a:t>https://ru.wikipedia.org/wiki/Вычегда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11 </a:t>
            </a:r>
            <a:r>
              <a:rPr lang="ru-RU" sz="1600" u="sng" dirty="0" smtClean="0">
                <a:hlinkClick r:id="rId15"/>
              </a:rPr>
              <a:t>https://im2-tub-ru.yandex.net/i?id=24b50383b440f44af5e1fc5e105ca417&amp;n=33&amp;h=215&amp;w=314</a:t>
            </a:r>
            <a:r>
              <a:rPr lang="ru-RU" sz="16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Сл12 - </a:t>
            </a:r>
            <a:r>
              <a:rPr lang="ru-RU" sz="1600" u="sng" dirty="0" smtClean="0">
                <a:hlinkClick r:id="rId4"/>
              </a:rPr>
              <a:t>http://www.aquaexpert.ru/enc/reservoir/vichegda/</a:t>
            </a:r>
            <a:r>
              <a:rPr lang="ru-RU" sz="16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13 </a:t>
            </a:r>
            <a:r>
              <a:rPr lang="ru-RU" sz="1600" u="sng" dirty="0" smtClean="0">
                <a:hlinkClick r:id="rId16"/>
              </a:rPr>
              <a:t>http://badelskkomi.svoiforum.ru/uploads/0003/d6/73/423-1.jpg</a:t>
            </a:r>
            <a:endParaRPr lang="ru-RU" sz="1600" dirty="0" smtClean="0"/>
          </a:p>
          <a:p>
            <a:pPr marL="800100" lvl="1" indent="-342900"/>
            <a:r>
              <a:rPr lang="ru-RU" sz="1600" dirty="0" smtClean="0"/>
              <a:t> </a:t>
            </a:r>
            <a:r>
              <a:rPr lang="ru-RU" sz="1600" u="sng" dirty="0" smtClean="0">
                <a:hlinkClick r:id="rId17"/>
              </a:rPr>
              <a:t>http://www.colta.ru/storage/image/5573/file.jpg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14 - </a:t>
            </a:r>
            <a:r>
              <a:rPr lang="ru-RU" sz="1600" u="sng" dirty="0" smtClean="0">
                <a:hlinkClick r:id="rId18"/>
              </a:rPr>
              <a:t>http://wreferat.baza-referat.ru/Заря_(теплоход)</a:t>
            </a:r>
            <a:endParaRPr lang="ru-RU" sz="1600" dirty="0" smtClean="0"/>
          </a:p>
          <a:p>
            <a:pPr marL="800100" lvl="1" indent="-342900"/>
            <a:r>
              <a:rPr lang="ru-RU" sz="1600" u="sng" dirty="0" smtClean="0">
                <a:hlinkClick r:id="rId19"/>
              </a:rPr>
              <a:t>http://hi-kotlas.ru/photo-gallery/passenger-ships/144-kotlas-pass-ship</a:t>
            </a:r>
            <a:endParaRPr lang="ru-RU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Сл 16 </a:t>
            </a:r>
            <a:r>
              <a:rPr lang="ru-RU" sz="1600" u="sng" dirty="0" smtClean="0">
                <a:hlinkClick r:id="rId20"/>
              </a:rPr>
              <a:t>http://planetdreams.biz/photos/415</a:t>
            </a:r>
            <a:endParaRPr lang="ru-RU" sz="1600" dirty="0" smtClean="0"/>
          </a:p>
          <a:p>
            <a:pPr lvl="1"/>
            <a:r>
              <a:rPr lang="ru-RU" sz="1600" u="sng" dirty="0" smtClean="0">
                <a:hlinkClick r:id="rId21"/>
              </a:rPr>
              <a:t>http://zeleno.ru/_e/dryas_ots.html</a:t>
            </a:r>
            <a:endParaRPr lang="ru-RU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chemeClr val="bg1"/>
                </a:solidFill>
              </a:rPr>
              <a:t>«Добытое трудом с радостью и принимается и сохраняется, а что получено без труда, то быстро исчезает.»              Св. Василий Великий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2800" y="2667000"/>
            <a:ext cx="60465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14800" y="2667000"/>
            <a:ext cx="79380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05400" y="2667000"/>
            <a:ext cx="6094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7400" y="2667000"/>
            <a:ext cx="6094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4600" y="2667000"/>
            <a:ext cx="76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53200" y="2667000"/>
            <a:ext cx="61747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91400" y="2667000"/>
            <a:ext cx="6832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1 -7.40741E-7 " pathEditMode="relative" ptsTypes="AA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7673 -0.003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02 -0.00301 L 0.08368 -0.00301 " pathEditMode="relative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-0.18334 -7.40741E-7 " pathEditMode="relative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1.85185E-6 L -0.25001 -1.85185E-6 " pathEditMode="relative" ptsTypes="AA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7.40741E-7 L 0.30833 -7.40741E-7 " pathEditMode="relative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166 -0.01111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Повторить и обобщить материал по теме «Сложение и вычитание десятичных дробей»;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Развивать логическое мышление, вычислительные навыки;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Воспитывать любовь к своей «малой» родине.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24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endParaRPr lang="ru-RU" sz="3000" dirty="0" smtClean="0"/>
          </a:p>
          <a:p>
            <a:pPr lvl="1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157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2,7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1,002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10,45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5,16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0,53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10,4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19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r>
              <a:rPr lang="ru-RU" dirty="0" smtClean="0"/>
              <a:t>Начало пути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1)  0,26+0,45 =		2) 6,28-5,32 = 	</a:t>
            </a:r>
          </a:p>
          <a:p>
            <a:pPr>
              <a:buNone/>
            </a:pPr>
            <a:r>
              <a:rPr lang="ru-RU" dirty="0" smtClean="0"/>
              <a:t> 3) 0,4092-0,399	=        4)12,123+4,024 =</a:t>
            </a:r>
          </a:p>
          <a:p>
            <a:pPr>
              <a:buNone/>
            </a:pPr>
            <a:r>
              <a:rPr lang="ru-RU" dirty="0" smtClean="0"/>
              <a:t> 5) 30- 0,0058 =            6) 25 – 2,647 =       </a:t>
            </a:r>
          </a:p>
          <a:p>
            <a:pPr>
              <a:buNone/>
            </a:pPr>
            <a:r>
              <a:rPr lang="ru-RU" dirty="0" smtClean="0"/>
              <a:t> 7)0,009+0,0012=         8) 21,1-4,953=   </a:t>
            </a:r>
          </a:p>
          <a:p>
            <a:pPr>
              <a:buNone/>
            </a:pPr>
            <a:r>
              <a:rPr lang="ru-RU" dirty="0" smtClean="0"/>
              <a:t>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3352800"/>
          <a:ext cx="8001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0"/>
                <a:gridCol w="1333500"/>
                <a:gridCol w="1333500"/>
                <a:gridCol w="1333500"/>
                <a:gridCol w="1333500"/>
                <a:gridCol w="13335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err="1" smtClean="0"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err="1" smtClean="0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err="1" smtClean="0"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err="1" smtClean="0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err="1" smtClean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0,0102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22,353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29,9942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0,96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mtClean="0">
                          <a:latin typeface="Arial" pitchFamily="34" charset="0"/>
                          <a:cs typeface="Arial" pitchFamily="34" charset="0"/>
                        </a:rPr>
                        <a:t>16,147</a:t>
                      </a:r>
                      <a:endParaRPr lang="ru-RU" sz="24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0,71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90600" y="4953000"/>
          <a:ext cx="7112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1219200" y="5486400"/>
            <a:ext cx="6728763" cy="923330"/>
            <a:chOff x="1447800" y="5562600"/>
            <a:chExt cx="6728763" cy="9233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447800" y="5562600"/>
              <a:ext cx="58701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д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62200" y="5562600"/>
              <a:ext cx="47961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з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705600" y="5562600"/>
              <a:ext cx="70564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ю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00400" y="5562600"/>
              <a:ext cx="70564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ю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620000" y="5562600"/>
              <a:ext cx="5565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р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114800" y="5562600"/>
              <a:ext cx="5565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р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105400" y="5562600"/>
              <a:ext cx="39626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-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867400" y="5562600"/>
              <a:ext cx="56297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err="1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н</a:t>
              </a:r>
              <a:endPara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 descr="C:\Users\%D0%9A%D0%BB%D0%B8%D0%B5%D0%BD%D1%82\Desktop\Finno-Ugric People_files\516-2748620927_7ef1393d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C:\Users\%D0%9A%D0%BB%D0%B8%D0%B5%D0%BD%D1%82\Desktop\Finno-Ugric People_files\516-2748620927_7ef1393d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C:\Users\%D0%9A%D0%BB%D0%B8%D0%B5%D0%BD%D1%82\Desktop\Finno-Ugric People_files\516-2748620927_7ef1393d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516-2748620927_7ef1393db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-1"/>
            <a:ext cx="4191000" cy="66294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600" y="4267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solidFill>
                  <a:schemeClr val="bg1"/>
                </a:solidFill>
              </a:rPr>
              <a:t>Дзюр-нюр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Верховья </a:t>
            </a:r>
            <a:r>
              <a:rPr lang="ru-RU" sz="3200" dirty="0" err="1" smtClean="0">
                <a:solidFill>
                  <a:schemeClr val="bg1"/>
                </a:solidFill>
              </a:rPr>
              <a:t>Вычегды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13" name="Содержимое 12" descr="130379_html_m75248ef3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198884" y="-1"/>
            <a:ext cx="4945116" cy="4302251"/>
          </a:xfrm>
        </p:spPr>
      </p:pic>
      <p:pic>
        <p:nvPicPr>
          <p:cNvPr id="5" name="Рисунок 4" descr="gmrvuwqxab mdesdausjwvz ns ybmkgtdngujb_1050595474_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191000" y="3276600"/>
            <a:ext cx="4953000" cy="3352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28600" y="5334000"/>
            <a:ext cx="8915400" cy="1524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На месте соединения двух речушек Вой-Вож и </a:t>
            </a:r>
            <a:r>
              <a:rPr lang="ru-RU" dirty="0" err="1" smtClean="0"/>
              <a:t>Лун-Вож</a:t>
            </a:r>
            <a:r>
              <a:rPr lang="ru-RU" dirty="0" smtClean="0"/>
              <a:t>, или иначе – у начала р. </a:t>
            </a:r>
            <a:r>
              <a:rPr lang="ru-RU" dirty="0" err="1" smtClean="0"/>
              <a:t>Вычегда</a:t>
            </a:r>
            <a:r>
              <a:rPr lang="ru-RU" dirty="0" smtClean="0"/>
              <a:t> монахами поставлен крест. </a:t>
            </a:r>
            <a:endParaRPr lang="ru-RU" dirty="0"/>
          </a:p>
        </p:txBody>
      </p:sp>
      <p:pic>
        <p:nvPicPr>
          <p:cNvPr id="4" name="Рисунок 3" descr="начало.jpg"/>
          <p:cNvPicPr>
            <a:picLocks noChangeAspect="1"/>
          </p:cNvPicPr>
          <p:nvPr/>
        </p:nvPicPr>
        <p:blipFill>
          <a:blip r:embed="rId2" cstate="email">
            <a:lum bright="10000"/>
          </a:blip>
          <a:stretch>
            <a:fillRect/>
          </a:stretch>
        </p:blipFill>
        <p:spPr>
          <a:xfrm>
            <a:off x="457200" y="0"/>
            <a:ext cx="8118172" cy="538505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Определим длину реки: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значение выражения: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2135,46 - 1907,509 </a:t>
            </a:r>
            <a:r>
              <a:rPr lang="ru-RU" smtClean="0"/>
              <a:t>+ 923,119 </a:t>
            </a:r>
            <a:r>
              <a:rPr lang="ru-RU" dirty="0" smtClean="0"/>
              <a:t>- 21,07=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86600" y="2590800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1130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962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Длина </a:t>
            </a:r>
            <a:r>
              <a:rPr lang="ru-RU" sz="2800" dirty="0" err="1" smtClean="0"/>
              <a:t>Вычегды</a:t>
            </a:r>
            <a:r>
              <a:rPr lang="ru-RU" sz="2800" dirty="0" smtClean="0"/>
              <a:t>                           километров.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5200" y="3733800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1130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0" y="2133600"/>
            <a:ext cx="7696200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Решить уравнение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:  53,1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= 1128,2+61,9</a:t>
            </a:r>
          </a:p>
          <a:p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114800"/>
            <a:ext cx="70866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200" dirty="0" err="1" smtClean="0"/>
              <a:t>Вычегду</a:t>
            </a:r>
            <a:r>
              <a:rPr lang="ru-RU" sz="3200" dirty="0" smtClean="0"/>
              <a:t> питают  1137 притоков,  и более 23 тысяч ручьев.</a:t>
            </a:r>
            <a:endParaRPr lang="ru-RU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1938</TotalTime>
  <Words>567</Words>
  <Application>Microsoft Office PowerPoint</Application>
  <PresentationFormat>Экран (4:3)</PresentationFormat>
  <Paragraphs>167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Десятичные дроби урок математики в 5 классе (УМК под редакцией Виленкина Н.Я.)</vt:lpstr>
      <vt:lpstr>«Добытое трудом с радостью и принимается и сохраняется, а что получено без труда, то быстро исчезает.»              Св. Василий Великий</vt:lpstr>
      <vt:lpstr>Цели:</vt:lpstr>
      <vt:lpstr>Разминка </vt:lpstr>
      <vt:lpstr>Начало пути</vt:lpstr>
      <vt:lpstr>Слайд 6</vt:lpstr>
      <vt:lpstr>Слайд 7</vt:lpstr>
      <vt:lpstr>Определим длину реки:</vt:lpstr>
      <vt:lpstr>Слайд 9</vt:lpstr>
      <vt:lpstr>Физминутка</vt:lpstr>
      <vt:lpstr>История названия</vt:lpstr>
      <vt:lpstr>5</vt:lpstr>
      <vt:lpstr>Слайд 13</vt:lpstr>
      <vt:lpstr>Слайд 14</vt:lpstr>
      <vt:lpstr>Самооценка</vt:lpstr>
      <vt:lpstr>Домашнее задание</vt:lpstr>
      <vt:lpstr>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Десятичные дроби</dc:title>
  <dc:creator>Клиент</dc:creator>
  <cp:lastModifiedBy>Ольга</cp:lastModifiedBy>
  <cp:revision>173</cp:revision>
  <dcterms:created xsi:type="dcterms:W3CDTF">2012-02-27T09:25:27Z</dcterms:created>
  <dcterms:modified xsi:type="dcterms:W3CDTF">2020-02-13T11:15:54Z</dcterms:modified>
</cp:coreProperties>
</file>