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3" r:id="rId3"/>
    <p:sldId id="275" r:id="rId4"/>
    <p:sldId id="278" r:id="rId5"/>
    <p:sldId id="279" r:id="rId6"/>
    <p:sldId id="280" r:id="rId7"/>
    <p:sldId id="276" r:id="rId8"/>
    <p:sldId id="277" r:id="rId9"/>
    <p:sldId id="274" r:id="rId10"/>
    <p:sldId id="270" r:id="rId11"/>
    <p:sldId id="261" r:id="rId12"/>
    <p:sldId id="262" r:id="rId13"/>
    <p:sldId id="264" r:id="rId14"/>
    <p:sldId id="272" r:id="rId15"/>
    <p:sldId id="257" r:id="rId16"/>
    <p:sldId id="269" r:id="rId17"/>
    <p:sldId id="259" r:id="rId18"/>
    <p:sldId id="28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803" autoAdjust="0"/>
  </p:normalViewPr>
  <p:slideViewPr>
    <p:cSldViewPr>
      <p:cViewPr>
        <p:scale>
          <a:sx n="100" d="100"/>
          <a:sy n="100" d="100"/>
        </p:scale>
        <p:origin x="-516" y="6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3AA62-32FA-4F15-B3C0-953E75F6BFAE}" type="datetimeFigureOut">
              <a:rPr lang="ru-RU" smtClean="0"/>
              <a:pPr/>
              <a:t>28.02.2016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156ED-6358-4A23-A880-90164E68194A}" type="slidenum">
              <a:rPr lang="ru-RU" smtClean="0"/>
              <a:pPr/>
              <a:t>‹#›</a:t>
            </a:fld>
            <a:endParaRPr lang="ru-RU" dirty="0"/>
          </a:p>
        </p:txBody>
      </p:sp>
    </p:spTree>
    <p:extLst>
      <p:ext uri="{BB962C8B-B14F-4D97-AF65-F5344CB8AC3E}">
        <p14:creationId xmlns:p14="http://schemas.microsoft.com/office/powerpoint/2010/main" xmlns="" val="167943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2156ED-6358-4A23-A880-90164E68194A}" type="slidenum">
              <a:rPr lang="ru-RU" smtClean="0"/>
              <a:pPr/>
              <a:t>11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7F51B77-8BC2-4C14-A33F-1D9EBF0FC09D}" type="datetimeFigureOut">
              <a:rPr lang="ru-RU" smtClean="0"/>
              <a:pPr/>
              <a:t>28.02.2016</a:t>
            </a:fld>
            <a:endParaRPr lang="ru-RU" dirty="0"/>
          </a:p>
        </p:txBody>
      </p:sp>
      <p:sp>
        <p:nvSpPr>
          <p:cNvPr id="20" name="Нижний колонтитул 19"/>
          <p:cNvSpPr>
            <a:spLocks noGrp="1"/>
          </p:cNvSpPr>
          <p:nvPr>
            <p:ph type="ftr" sz="quarter" idx="11"/>
          </p:nvPr>
        </p:nvSpPr>
        <p:spPr/>
        <p:txBody>
          <a:bodyPr/>
          <a:lstStyle>
            <a:extLst/>
          </a:lstStyle>
          <a:p>
            <a:endParaRPr lang="ru-RU" dirty="0"/>
          </a:p>
        </p:txBody>
      </p:sp>
      <p:sp>
        <p:nvSpPr>
          <p:cNvPr id="10" name="Номер слайда 9"/>
          <p:cNvSpPr>
            <a:spLocks noGrp="1"/>
          </p:cNvSpPr>
          <p:nvPr>
            <p:ph type="sldNum" sz="quarter" idx="12"/>
          </p:nvPr>
        </p:nvSpPr>
        <p:spPr/>
        <p:txBody>
          <a:bodyPr/>
          <a:lstStyle>
            <a:extLst/>
          </a:lstStyle>
          <a:p>
            <a:fld id="{D21469BF-38D2-4FCD-BE96-8946CE88C3AA}" type="slidenum">
              <a:rPr lang="ru-RU" smtClean="0"/>
              <a:pPr/>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F51B77-8BC2-4C14-A33F-1D9EBF0FC09D}" type="datetimeFigureOut">
              <a:rPr lang="ru-RU" smtClean="0"/>
              <a:pPr/>
              <a:t>28.02.2016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21469BF-38D2-4FCD-BE96-8946CE88C3AA}"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F51B77-8BC2-4C14-A33F-1D9EBF0FC09D}" type="datetimeFigureOut">
              <a:rPr lang="ru-RU" smtClean="0"/>
              <a:pPr/>
              <a:t>28.02.2016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21469BF-38D2-4FCD-BE96-8946CE88C3AA}"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F51B77-8BC2-4C14-A33F-1D9EBF0FC09D}" type="datetimeFigureOut">
              <a:rPr lang="ru-RU" smtClean="0"/>
              <a:pPr/>
              <a:t>28.02.2016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21469BF-38D2-4FCD-BE96-8946CE88C3AA}"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7F51B77-8BC2-4C14-A33F-1D9EBF0FC09D}" type="datetimeFigureOut">
              <a:rPr lang="ru-RU" smtClean="0"/>
              <a:pPr/>
              <a:t>28.02.2016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21469BF-38D2-4FCD-BE96-8946CE88C3AA}" type="slidenum">
              <a:rPr lang="ru-RU" smtClean="0"/>
              <a:pPr/>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F51B77-8BC2-4C14-A33F-1D9EBF0FC09D}" type="datetimeFigureOut">
              <a:rPr lang="ru-RU" smtClean="0"/>
              <a:pPr/>
              <a:t>28.02.2016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D21469BF-38D2-4FCD-BE96-8946CE88C3AA}"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7F51B77-8BC2-4C14-A33F-1D9EBF0FC09D}" type="datetimeFigureOut">
              <a:rPr lang="ru-RU" smtClean="0"/>
              <a:pPr/>
              <a:t>28.02.2016</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D21469BF-38D2-4FCD-BE96-8946CE88C3AA}"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7F51B77-8BC2-4C14-A33F-1D9EBF0FC09D}" type="datetimeFigureOut">
              <a:rPr lang="ru-RU" smtClean="0"/>
              <a:pPr/>
              <a:t>28.02.2016</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D21469BF-38D2-4FCD-BE96-8946CE88C3AA}"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47F51B77-8BC2-4C14-A33F-1D9EBF0FC09D}" type="datetimeFigureOut">
              <a:rPr lang="ru-RU" smtClean="0"/>
              <a:pPr/>
              <a:t>28.02.2016</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D21469BF-38D2-4FCD-BE96-8946CE88C3AA}" type="slidenum">
              <a:rPr lang="ru-RU" smtClean="0"/>
              <a:pPr/>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F51B77-8BC2-4C14-A33F-1D9EBF0FC09D}" type="datetimeFigureOut">
              <a:rPr lang="ru-RU" smtClean="0"/>
              <a:pPr/>
              <a:t>28.02.2016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D21469BF-38D2-4FCD-BE96-8946CE88C3AA}"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7F51B77-8BC2-4C14-A33F-1D9EBF0FC09D}" type="datetimeFigureOut">
              <a:rPr lang="ru-RU" smtClean="0"/>
              <a:pPr/>
              <a:t>28.02.2016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D21469BF-38D2-4FCD-BE96-8946CE88C3AA}" type="slidenum">
              <a:rPr lang="ru-RU" smtClean="0"/>
              <a:pPr/>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dirty="0"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7F51B77-8BC2-4C14-A33F-1D9EBF0FC09D}" type="datetimeFigureOut">
              <a:rPr lang="ru-RU" smtClean="0"/>
              <a:pPr/>
              <a:t>28.02.2016</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21469BF-38D2-4FCD-BE96-8946CE88C3AA}" type="slidenum">
              <a:rPr lang="ru-RU" smtClean="0"/>
              <a:pPr/>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476672"/>
            <a:ext cx="7272808" cy="1080120"/>
          </a:xfrm>
        </p:spPr>
        <p:txBody>
          <a:bodyPr>
            <a:normAutofit/>
          </a:bodyPr>
          <a:lstStyle/>
          <a:p>
            <a:r>
              <a:rPr lang="ru-RU" sz="5400" dirty="0" smtClean="0">
                <a:effectLst/>
              </a:rPr>
              <a:t>   </a:t>
            </a:r>
            <a:endParaRPr lang="ru-RU" sz="5400" dirty="0">
              <a:effectLst/>
            </a:endParaRPr>
          </a:p>
        </p:txBody>
      </p:sp>
      <p:sp>
        <p:nvSpPr>
          <p:cNvPr id="3" name="Подзаголовок 2"/>
          <p:cNvSpPr>
            <a:spLocks noGrp="1"/>
          </p:cNvSpPr>
          <p:nvPr>
            <p:ph type="subTitle" idx="1"/>
          </p:nvPr>
        </p:nvSpPr>
        <p:spPr>
          <a:xfrm>
            <a:off x="1331640" y="1628800"/>
            <a:ext cx="7512606" cy="3168352"/>
          </a:xfrm>
        </p:spPr>
        <p:txBody>
          <a:bodyPr>
            <a:normAutofit lnSpcReduction="10000"/>
          </a:bodyPr>
          <a:lstStyle/>
          <a:p>
            <a:pPr algn="ctr"/>
            <a:r>
              <a:rPr lang="ru-RU" sz="5400" dirty="0" smtClean="0"/>
              <a:t>Техника </a:t>
            </a:r>
          </a:p>
          <a:p>
            <a:pPr algn="ctr"/>
            <a:r>
              <a:rPr lang="ru-RU" sz="5400" dirty="0" smtClean="0"/>
              <a:t>и тактика игры в баскетбол через тренировочные занятия </a:t>
            </a:r>
          </a:p>
        </p:txBody>
      </p:sp>
      <p:sp>
        <p:nvSpPr>
          <p:cNvPr id="4" name="TextBox 3"/>
          <p:cNvSpPr txBox="1"/>
          <p:nvPr/>
        </p:nvSpPr>
        <p:spPr>
          <a:xfrm>
            <a:off x="2771801" y="5445224"/>
            <a:ext cx="6048672" cy="1200329"/>
          </a:xfrm>
          <a:prstGeom prst="rect">
            <a:avLst/>
          </a:prstGeom>
          <a:noFill/>
        </p:spPr>
        <p:txBody>
          <a:bodyPr wrap="square" rtlCol="0">
            <a:spAutoFit/>
          </a:bodyPr>
          <a:lstStyle/>
          <a:p>
            <a:r>
              <a:rPr lang="ru-RU" sz="2400" dirty="0" smtClean="0">
                <a:solidFill>
                  <a:schemeClr val="bg2">
                    <a:lumMod val="50000"/>
                  </a:schemeClr>
                </a:solidFill>
              </a:rPr>
              <a:t>Презентацию подготовила: учитель физической культуры СОШ № </a:t>
            </a:r>
            <a:r>
              <a:rPr lang="ru-RU" sz="2400" dirty="0" smtClean="0">
                <a:solidFill>
                  <a:schemeClr val="bg2">
                    <a:lumMod val="50000"/>
                  </a:schemeClr>
                </a:solidFill>
                <a:latin typeface="Arial Black" pitchFamily="34" charset="0"/>
              </a:rPr>
              <a:t>24</a:t>
            </a:r>
            <a:r>
              <a:rPr lang="ru-RU" sz="2400" dirty="0" smtClean="0">
                <a:solidFill>
                  <a:schemeClr val="bg2">
                    <a:lumMod val="50000"/>
                  </a:schemeClr>
                </a:solidFill>
              </a:rPr>
              <a:t> </a:t>
            </a:r>
          </a:p>
          <a:p>
            <a:r>
              <a:rPr lang="ru-RU" sz="2400" dirty="0" err="1" smtClean="0">
                <a:solidFill>
                  <a:schemeClr val="bg2">
                    <a:lumMod val="50000"/>
                  </a:schemeClr>
                </a:solidFill>
              </a:rPr>
              <a:t>Шибаков</a:t>
            </a:r>
            <a:r>
              <a:rPr lang="ru-RU" sz="2400" dirty="0" smtClean="0">
                <a:solidFill>
                  <a:schemeClr val="bg2">
                    <a:lumMod val="50000"/>
                  </a:schemeClr>
                </a:solidFill>
              </a:rPr>
              <a:t> В.С.</a:t>
            </a:r>
            <a:endParaRPr lang="ru-RU" sz="2400" dirty="0">
              <a:solidFill>
                <a:schemeClr val="bg2">
                  <a:lumMod val="50000"/>
                </a:schemeClr>
              </a:solidFill>
            </a:endParaRPr>
          </a:p>
        </p:txBody>
      </p:sp>
    </p:spTree>
    <p:extLst>
      <p:ext uri="{BB962C8B-B14F-4D97-AF65-F5344CB8AC3E}">
        <p14:creationId xmlns:p14="http://schemas.microsoft.com/office/powerpoint/2010/main" xmlns="" val="1330475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403648" y="692696"/>
            <a:ext cx="7498080" cy="1728192"/>
          </a:xfrm>
        </p:spPr>
        <p:txBody>
          <a:bodyPr>
            <a:noAutofit/>
          </a:bodyPr>
          <a:lstStyle/>
          <a:p>
            <a:pPr algn="ctr">
              <a:lnSpc>
                <a:spcPct val="150000"/>
              </a:lnSpc>
              <a:spcBef>
                <a:spcPct val="50000"/>
              </a:spcBef>
            </a:pPr>
            <a:r>
              <a:rPr lang="ru-RU" altLang="ru-RU" sz="2400" b="1" dirty="0" smtClean="0">
                <a:latin typeface="+mn-lt"/>
              </a:rPr>
              <a:t> </a:t>
            </a:r>
            <a:r>
              <a:rPr lang="ru-RU" altLang="ru-RU" sz="2400" b="1" dirty="0" smtClean="0">
                <a:effectLst/>
                <a:latin typeface="+mn-lt"/>
                <a:cs typeface="Times New Roman" pitchFamily="18" charset="0"/>
              </a:rPr>
              <a:t>В современном баскетболе наиболее часто </a:t>
            </a:r>
            <a:br>
              <a:rPr lang="ru-RU" altLang="ru-RU" sz="2400" b="1" dirty="0" smtClean="0">
                <a:effectLst/>
                <a:latin typeface="+mn-lt"/>
                <a:cs typeface="Times New Roman" pitchFamily="18" charset="0"/>
              </a:rPr>
            </a:br>
            <a:r>
              <a:rPr lang="ru-RU" altLang="ru-RU" sz="2400" b="1" dirty="0" smtClean="0">
                <a:effectLst/>
                <a:latin typeface="+mn-lt"/>
                <a:cs typeface="Times New Roman" pitchFamily="18" charset="0"/>
              </a:rPr>
              <a:t>применяют следующие тактики игры в </a:t>
            </a:r>
            <a:br>
              <a:rPr lang="ru-RU" altLang="ru-RU" sz="2400" b="1" dirty="0" smtClean="0">
                <a:effectLst/>
                <a:latin typeface="+mn-lt"/>
                <a:cs typeface="Times New Roman" pitchFamily="18" charset="0"/>
              </a:rPr>
            </a:br>
            <a:r>
              <a:rPr lang="ru-RU" altLang="ru-RU" sz="2400" b="1" dirty="0" smtClean="0">
                <a:effectLst/>
                <a:latin typeface="+mn-lt"/>
                <a:cs typeface="Times New Roman" pitchFamily="18" charset="0"/>
              </a:rPr>
              <a:t>нападении:    </a:t>
            </a:r>
            <a:endParaRPr lang="ru-RU" altLang="ru-RU" sz="2400" b="1" dirty="0">
              <a:effectLst/>
              <a:latin typeface="+mn-lt"/>
              <a:cs typeface="Times New Roman" pitchFamily="18" charset="0"/>
            </a:endParaRPr>
          </a:p>
        </p:txBody>
      </p:sp>
      <p:sp>
        <p:nvSpPr>
          <p:cNvPr id="3" name="Содержимое 2"/>
          <p:cNvSpPr>
            <a:spLocks noGrp="1"/>
          </p:cNvSpPr>
          <p:nvPr>
            <p:ph idx="1"/>
          </p:nvPr>
        </p:nvSpPr>
        <p:spPr>
          <a:xfrm>
            <a:off x="1435608" y="2276872"/>
            <a:ext cx="7498080" cy="3971528"/>
          </a:xfrm>
        </p:spPr>
        <p:txBody>
          <a:bodyPr/>
          <a:lstStyle/>
          <a:p>
            <a:pPr>
              <a:buNone/>
            </a:pPr>
            <a:endParaRPr lang="ru-RU" dirty="0" smtClean="0"/>
          </a:p>
          <a:p>
            <a:pPr>
              <a:buNone/>
            </a:pPr>
            <a:r>
              <a:rPr lang="ru-RU" sz="2800" dirty="0" smtClean="0">
                <a:solidFill>
                  <a:schemeClr val="tx2">
                    <a:lumMod val="50000"/>
                  </a:schemeClr>
                </a:solidFill>
                <a:cs typeface="Times New Roman" pitchFamily="18" charset="0"/>
              </a:rPr>
              <a:t>1.Быстрый прорыв</a:t>
            </a:r>
            <a:endParaRPr lang="en-GB" sz="2800" dirty="0" smtClean="0">
              <a:solidFill>
                <a:schemeClr val="tx2">
                  <a:lumMod val="50000"/>
                </a:schemeClr>
              </a:solidFill>
              <a:cs typeface="Times New Roman" pitchFamily="18" charset="0"/>
            </a:endParaRPr>
          </a:p>
          <a:p>
            <a:pPr>
              <a:buNone/>
            </a:pPr>
            <a:r>
              <a:rPr lang="en-GB" sz="2800" dirty="0" smtClean="0">
                <a:solidFill>
                  <a:schemeClr val="tx2">
                    <a:lumMod val="50000"/>
                  </a:schemeClr>
                </a:solidFill>
                <a:cs typeface="Times New Roman" pitchFamily="18" charset="0"/>
              </a:rPr>
              <a:t>2</a:t>
            </a:r>
            <a:r>
              <a:rPr lang="ru-RU" sz="2800" dirty="0" smtClean="0">
                <a:solidFill>
                  <a:schemeClr val="tx2">
                    <a:lumMod val="50000"/>
                  </a:schemeClr>
                </a:solidFill>
                <a:cs typeface="Times New Roman" pitchFamily="18" charset="0"/>
              </a:rPr>
              <a:t>.Система «отдай и выйди»</a:t>
            </a:r>
          </a:p>
          <a:p>
            <a:pPr>
              <a:buNone/>
            </a:pPr>
            <a:r>
              <a:rPr lang="ru-RU" sz="2800" dirty="0" smtClean="0">
                <a:solidFill>
                  <a:schemeClr val="tx2">
                    <a:lumMod val="50000"/>
                  </a:schemeClr>
                </a:solidFill>
                <a:cs typeface="Times New Roman" pitchFamily="18" charset="0"/>
              </a:rPr>
              <a:t>3.Длительный контроль мяча</a:t>
            </a:r>
          </a:p>
          <a:p>
            <a:pPr>
              <a:buNone/>
            </a:pPr>
            <a:r>
              <a:rPr lang="ru-RU" sz="2800" dirty="0" smtClean="0">
                <a:solidFill>
                  <a:schemeClr val="tx2">
                    <a:lumMod val="50000"/>
                  </a:schemeClr>
                </a:solidFill>
                <a:cs typeface="Times New Roman" pitchFamily="18" charset="0"/>
              </a:rPr>
              <a:t>4. «Восьмерка»</a:t>
            </a:r>
          </a:p>
          <a:p>
            <a:endParaRPr lang="ru-RU" b="1" dirty="0">
              <a:solidFill>
                <a:schemeClr val="tx2">
                  <a:lumMod val="50000"/>
                </a:schemeClr>
              </a:solidFill>
            </a:endParaRPr>
          </a:p>
        </p:txBody>
      </p:sp>
      <p:pic>
        <p:nvPicPr>
          <p:cNvPr id="2050" name="Picture 2" descr="C:\Users\Станислав\Desktop\00044958.jpg"/>
          <p:cNvPicPr>
            <a:picLocks noChangeAspect="1" noChangeArrowheads="1"/>
          </p:cNvPicPr>
          <p:nvPr/>
        </p:nvPicPr>
        <p:blipFill>
          <a:blip r:embed="rId2"/>
          <a:srcRect/>
          <a:stretch>
            <a:fillRect/>
          </a:stretch>
        </p:blipFill>
        <p:spPr bwMode="auto">
          <a:xfrm>
            <a:off x="6143636" y="2571744"/>
            <a:ext cx="2714643" cy="35004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7560840" cy="720080"/>
          </a:xfrm>
        </p:spPr>
        <p:txBody>
          <a:bodyPr>
            <a:normAutofit/>
          </a:bodyPr>
          <a:lstStyle/>
          <a:p>
            <a:pPr algn="ctr">
              <a:spcBef>
                <a:spcPct val="50000"/>
              </a:spcBef>
            </a:pPr>
            <a:r>
              <a:rPr lang="ru-RU" altLang="ru-RU" sz="2400" b="1" dirty="0" smtClean="0">
                <a:effectLst/>
              </a:rPr>
              <a:t>         </a:t>
            </a:r>
            <a:endParaRPr lang="ru-RU" altLang="ru-RU" sz="2400" b="1" dirty="0">
              <a:effectLst/>
            </a:endParaRPr>
          </a:p>
        </p:txBody>
      </p:sp>
      <p:sp>
        <p:nvSpPr>
          <p:cNvPr id="80" name="TextBox 79"/>
          <p:cNvSpPr txBox="1"/>
          <p:nvPr/>
        </p:nvSpPr>
        <p:spPr>
          <a:xfrm>
            <a:off x="1475656" y="404664"/>
            <a:ext cx="6912768" cy="6001643"/>
          </a:xfrm>
          <a:prstGeom prst="rect">
            <a:avLst/>
          </a:prstGeom>
          <a:noFill/>
        </p:spPr>
        <p:txBody>
          <a:bodyPr wrap="square" rtlCol="0">
            <a:spAutoFit/>
          </a:bodyPr>
          <a:lstStyle/>
          <a:p>
            <a:r>
              <a:rPr lang="ru-RU" sz="2800" b="1" dirty="0" smtClean="0">
                <a:solidFill>
                  <a:schemeClr val="tx2">
                    <a:lumMod val="50000"/>
                  </a:schemeClr>
                </a:solidFill>
              </a:rPr>
              <a:t>1. Быстрый прорыв</a:t>
            </a:r>
          </a:p>
          <a:p>
            <a:endParaRPr lang="ru-RU" b="1" dirty="0" smtClean="0">
              <a:solidFill>
                <a:schemeClr val="tx2">
                  <a:lumMod val="50000"/>
                </a:schemeClr>
              </a:solidFill>
            </a:endParaRPr>
          </a:p>
          <a:p>
            <a:r>
              <a:rPr lang="ru-RU" sz="2000" dirty="0" smtClean="0">
                <a:solidFill>
                  <a:schemeClr val="tx2">
                    <a:lumMod val="50000"/>
                  </a:schemeClr>
                </a:solidFill>
              </a:rPr>
              <a:t>Из всех систем самой популярной является система быстрого прорыва. Она имеет множество вариантов, но цель их всегда одна – мяч должен быть доставлен под кольцо противника прежде, чем защита успеет организоваться.</a:t>
            </a:r>
          </a:p>
          <a:p>
            <a:r>
              <a:rPr lang="ru-RU" sz="2000" dirty="0" smtClean="0">
                <a:solidFill>
                  <a:schemeClr val="tx2">
                    <a:lumMod val="50000"/>
                  </a:schemeClr>
                </a:solidFill>
              </a:rPr>
              <a:t>Атака может начинаться с любого места площадки, но очень часто от места начала быстрого прорыва зависит вариант атаки. Как правило, используется длинная или короткая передача, ведение или сочетание этих приемов.</a:t>
            </a:r>
            <a:endParaRPr lang="en-GB" sz="2000" dirty="0" smtClean="0">
              <a:solidFill>
                <a:schemeClr val="tx2">
                  <a:lumMod val="50000"/>
                </a:schemeClr>
              </a:solidFill>
            </a:endParaRPr>
          </a:p>
          <a:p>
            <a:r>
              <a:rPr lang="ru-RU" sz="2000" dirty="0" smtClean="0">
                <a:solidFill>
                  <a:schemeClr val="tx2">
                    <a:lumMod val="50000"/>
                  </a:schemeClr>
                </a:solidFill>
              </a:rPr>
              <a:t>Необходимо заметить, что при быстром прорыве в большинстве случае следует пользоваться короткими передачами, так как они быстры и точны.</a:t>
            </a:r>
          </a:p>
          <a:p>
            <a:r>
              <a:rPr lang="ru-RU" sz="2000" dirty="0" smtClean="0">
                <a:solidFill>
                  <a:schemeClr val="tx2">
                    <a:lumMod val="50000"/>
                  </a:schemeClr>
                </a:solidFill>
              </a:rPr>
              <a:t>Применяя длинную передачу, всегда нужно помнить о возможности перехвата. Ведение также является  медленным и опасным приемом. Самое быстрое ведение медленнее, чем передача.</a:t>
            </a:r>
          </a:p>
          <a:p>
            <a:endParaRPr lang="ru-RU" sz="2000" dirty="0" smtClean="0"/>
          </a:p>
          <a:p>
            <a:endParaRPr lang="ru-RU" dirty="0" smtClean="0"/>
          </a:p>
        </p:txBody>
      </p:sp>
    </p:spTree>
    <p:extLst>
      <p:ext uri="{BB962C8B-B14F-4D97-AF65-F5344CB8AC3E}">
        <p14:creationId xmlns:p14="http://schemas.microsoft.com/office/powerpoint/2010/main" xmlns="" val="1748022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260648"/>
            <a:ext cx="7632848" cy="3816424"/>
          </a:xfrm>
        </p:spPr>
        <p:txBody>
          <a:bodyPr>
            <a:noAutofit/>
          </a:bodyPr>
          <a:lstStyle/>
          <a:p>
            <a:pPr>
              <a:buNone/>
            </a:pPr>
            <a:r>
              <a:rPr lang="ru-RU" altLang="ru-RU" sz="2800" b="1" dirty="0" smtClean="0">
                <a:solidFill>
                  <a:schemeClr val="bg2">
                    <a:lumMod val="50000"/>
                  </a:schemeClr>
                </a:solidFill>
                <a:latin typeface="+mj-lt"/>
              </a:rPr>
              <a:t>2.Система «отдай и выйди», или подвижное нападение пятью игроками.</a:t>
            </a:r>
          </a:p>
          <a:p>
            <a:pPr>
              <a:buNone/>
            </a:pPr>
            <a:r>
              <a:rPr lang="en-GB" altLang="ru-RU" sz="2000" dirty="0" smtClean="0">
                <a:solidFill>
                  <a:schemeClr val="bg2">
                    <a:lumMod val="50000"/>
                  </a:schemeClr>
                </a:solidFill>
              </a:rPr>
              <a:t>    </a:t>
            </a:r>
            <a:r>
              <a:rPr lang="ru-RU" altLang="ru-RU" sz="2000" dirty="0" smtClean="0">
                <a:solidFill>
                  <a:schemeClr val="bg2">
                    <a:lumMod val="50000"/>
                  </a:schemeClr>
                </a:solidFill>
              </a:rPr>
              <a:t>Система «отдай и выйди» является лучшим упражнением для того, чтобы научить игрока перемещаться без мяча. Искусство перемещения без мяча в баскетболе – </a:t>
            </a:r>
            <a:r>
              <a:rPr lang="en-GB" altLang="ru-RU" sz="2000" dirty="0" smtClean="0">
                <a:solidFill>
                  <a:schemeClr val="bg2">
                    <a:lumMod val="50000"/>
                  </a:schemeClr>
                </a:solidFill>
              </a:rPr>
              <a:t> </a:t>
            </a:r>
            <a:r>
              <a:rPr lang="ru-RU" altLang="ru-RU" sz="2000" dirty="0" smtClean="0">
                <a:solidFill>
                  <a:schemeClr val="bg2">
                    <a:lumMod val="50000"/>
                  </a:schemeClr>
                </a:solidFill>
              </a:rPr>
              <a:t>это самый трудный для изучения момент игры. Иногда  игроки умеют отлично передавать мяч, ставить заслоны, но забывают посмотреть – не оторвался ли их партнер от опекающего его защитника.</a:t>
            </a:r>
            <a:endParaRPr lang="en-GB" altLang="ru-RU" sz="2000" dirty="0" smtClean="0">
              <a:solidFill>
                <a:schemeClr val="bg2">
                  <a:lumMod val="50000"/>
                </a:schemeClr>
              </a:solidFill>
            </a:endParaRPr>
          </a:p>
          <a:p>
            <a:pPr>
              <a:buNone/>
            </a:pPr>
            <a:r>
              <a:rPr lang="ru-RU" altLang="ru-RU" sz="2000" dirty="0" smtClean="0">
                <a:solidFill>
                  <a:schemeClr val="bg2">
                    <a:lumMod val="50000"/>
                  </a:schemeClr>
                </a:solidFill>
              </a:rPr>
              <a:t>      Основа этой системы – техника. Особое внимание следует уделить владению мяча и коротким передачам. Ведение мяча сводится к минимуму, исключая случаи, когда игрок может пройти к кольцу.</a:t>
            </a:r>
          </a:p>
          <a:p>
            <a:pPr>
              <a:buNone/>
            </a:pPr>
            <a:r>
              <a:rPr lang="ru-RU" altLang="ru-RU" sz="2000" dirty="0" smtClean="0">
                <a:solidFill>
                  <a:schemeClr val="bg2">
                    <a:lumMod val="50000"/>
                  </a:schemeClr>
                </a:solidFill>
              </a:rPr>
              <a:t>      Система «отдай и  выйди» очень схожа с нападением «восьмеркой». Различие заключается в большем применении заслонов, бросков с места и проявлении личной инициативы игрока.</a:t>
            </a:r>
            <a:endParaRPr lang="en-GB" altLang="ru-RU" sz="2000" dirty="0" smtClean="0">
              <a:solidFill>
                <a:schemeClr val="bg2">
                  <a:lumMod val="50000"/>
                </a:schemeClr>
              </a:solidFill>
            </a:endParaRPr>
          </a:p>
          <a:p>
            <a:pPr>
              <a:buNone/>
            </a:pPr>
            <a:endParaRPr lang="ru-RU" altLang="ru-RU" sz="2000" dirty="0" smtClean="0">
              <a:solidFill>
                <a:schemeClr val="bg2">
                  <a:lumMod val="50000"/>
                </a:schemeClr>
              </a:solidFill>
            </a:endParaRPr>
          </a:p>
          <a:p>
            <a:pPr>
              <a:buNone/>
            </a:pPr>
            <a:endParaRPr lang="ru-RU" altLang="ru-RU" sz="2800" b="1" dirty="0" smtClean="0">
              <a:solidFill>
                <a:schemeClr val="bg2">
                  <a:lumMod val="50000"/>
                </a:schemeClr>
              </a:solidFill>
              <a:latin typeface="+mj-lt"/>
            </a:endParaRPr>
          </a:p>
          <a:p>
            <a:pPr>
              <a:buNone/>
            </a:pPr>
            <a:endParaRPr lang="ru-RU" altLang="ru-RU" sz="2800" dirty="0" smtClean="0">
              <a:solidFill>
                <a:schemeClr val="bg2">
                  <a:lumMod val="50000"/>
                </a:schemeClr>
              </a:solidFill>
              <a:latin typeface="+mj-lt"/>
            </a:endParaRPr>
          </a:p>
          <a:p>
            <a:pPr>
              <a:buNone/>
            </a:pPr>
            <a:endParaRPr lang="ru-RU" altLang="ru-RU" sz="2800" dirty="0" smtClean="0">
              <a:solidFill>
                <a:schemeClr val="bg2">
                  <a:lumMod val="50000"/>
                </a:schemeClr>
              </a:solidFill>
              <a:latin typeface="+mj-lt"/>
            </a:endParaRPr>
          </a:p>
          <a:p>
            <a:pPr>
              <a:buNone/>
            </a:pPr>
            <a:endParaRPr lang="ru-RU" altLang="ru-RU" sz="2800" dirty="0">
              <a:solidFill>
                <a:schemeClr val="bg1">
                  <a:lumMod val="10000"/>
                </a:schemeClr>
              </a:solidFill>
              <a:latin typeface="+mj-lt"/>
            </a:endParaRPr>
          </a:p>
        </p:txBody>
      </p:sp>
    </p:spTree>
    <p:extLst>
      <p:ext uri="{BB962C8B-B14F-4D97-AF65-F5344CB8AC3E}">
        <p14:creationId xmlns:p14="http://schemas.microsoft.com/office/powerpoint/2010/main" xmlns="" val="1449670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836712"/>
            <a:ext cx="7674056" cy="1584176"/>
          </a:xfrm>
        </p:spPr>
        <p:txBody>
          <a:bodyPr>
            <a:normAutofit fontScale="90000"/>
          </a:bodyPr>
          <a:lstStyle/>
          <a:p>
            <a:r>
              <a:rPr lang="ru-RU" sz="2800" b="1" dirty="0" smtClean="0">
                <a:effectLst/>
              </a:rPr>
              <a:t/>
            </a:r>
            <a:br>
              <a:rPr lang="ru-RU" sz="2800" b="1" dirty="0" smtClean="0">
                <a:effectLst/>
              </a:rPr>
            </a:br>
            <a:r>
              <a:rPr lang="ru-RU" sz="2800" b="1" dirty="0" smtClean="0">
                <a:effectLst/>
              </a:rPr>
              <a:t/>
            </a:r>
            <a:br>
              <a:rPr lang="ru-RU" sz="2800" b="1" dirty="0" smtClean="0">
                <a:effectLst/>
              </a:rPr>
            </a:br>
            <a:r>
              <a:rPr lang="ru-RU" sz="2800" b="1" dirty="0" smtClean="0">
                <a:effectLst/>
              </a:rPr>
              <a:t/>
            </a:r>
            <a:br>
              <a:rPr lang="ru-RU" sz="2800" b="1" dirty="0" smtClean="0">
                <a:effectLst/>
              </a:rPr>
            </a:br>
            <a:r>
              <a:rPr lang="ru-RU" sz="2800" b="1" dirty="0" smtClean="0">
                <a:effectLst/>
              </a:rPr>
              <a:t/>
            </a:r>
            <a:br>
              <a:rPr lang="ru-RU" sz="2800" b="1" dirty="0" smtClean="0">
                <a:effectLst/>
              </a:rPr>
            </a:br>
            <a:r>
              <a:rPr lang="ru-RU" sz="2800" b="1" dirty="0" smtClean="0">
                <a:effectLst/>
              </a:rPr>
              <a:t/>
            </a:r>
            <a:br>
              <a:rPr lang="ru-RU" sz="2800" b="1" dirty="0" smtClean="0">
                <a:effectLst/>
              </a:rPr>
            </a:br>
            <a:r>
              <a:rPr lang="ru-RU" sz="2800" b="1" dirty="0" smtClean="0">
                <a:effectLst/>
              </a:rPr>
              <a:t/>
            </a:r>
            <a:br>
              <a:rPr lang="ru-RU" sz="2800" b="1" dirty="0" smtClean="0">
                <a:effectLst/>
              </a:rPr>
            </a:br>
            <a:r>
              <a:rPr lang="ru-RU" sz="2800" b="1" dirty="0" smtClean="0">
                <a:effectLst/>
              </a:rPr>
              <a:t/>
            </a:r>
            <a:br>
              <a:rPr lang="ru-RU" sz="2800" b="1" dirty="0" smtClean="0">
                <a:effectLst/>
              </a:rPr>
            </a:br>
            <a:r>
              <a:rPr lang="ru-RU" sz="2800" b="1" dirty="0" smtClean="0">
                <a:effectLst/>
              </a:rPr>
              <a:t/>
            </a:r>
            <a:br>
              <a:rPr lang="ru-RU" sz="2800" b="1" dirty="0" smtClean="0">
                <a:effectLst/>
              </a:rPr>
            </a:br>
            <a:r>
              <a:rPr lang="en-GB" sz="2800" b="1" dirty="0" smtClean="0">
                <a:effectLst/>
              </a:rPr>
              <a:t/>
            </a:r>
            <a:br>
              <a:rPr lang="en-GB" sz="2800" b="1" dirty="0" smtClean="0">
                <a:effectLst/>
              </a:rPr>
            </a:br>
            <a:r>
              <a:rPr lang="ru-RU" sz="2800" b="1" dirty="0" smtClean="0">
                <a:solidFill>
                  <a:schemeClr val="tx2">
                    <a:lumMod val="50000"/>
                  </a:schemeClr>
                </a:solidFill>
                <a:effectLst/>
              </a:rPr>
              <a:t>3.</a:t>
            </a:r>
            <a:r>
              <a:rPr lang="en-GB" sz="2800" b="1" dirty="0" smtClean="0">
                <a:solidFill>
                  <a:schemeClr val="tx2">
                    <a:lumMod val="50000"/>
                  </a:schemeClr>
                </a:solidFill>
                <a:effectLst/>
              </a:rPr>
              <a:t> </a:t>
            </a:r>
            <a:r>
              <a:rPr lang="ru-RU" sz="2800" b="1" dirty="0" smtClean="0">
                <a:solidFill>
                  <a:schemeClr val="tx2">
                    <a:lumMod val="50000"/>
                  </a:schemeClr>
                </a:solidFill>
                <a:effectLst/>
              </a:rPr>
              <a:t>Длительный контроль мяча</a:t>
            </a:r>
            <a:r>
              <a:rPr lang="en-GB" sz="2800" b="1" dirty="0" smtClean="0">
                <a:solidFill>
                  <a:schemeClr val="tx2">
                    <a:lumMod val="50000"/>
                  </a:schemeClr>
                </a:solidFill>
                <a:effectLst/>
              </a:rPr>
              <a:t/>
            </a:r>
            <a:br>
              <a:rPr lang="en-GB" sz="2800" b="1" dirty="0" smtClean="0">
                <a:solidFill>
                  <a:schemeClr val="tx2">
                    <a:lumMod val="50000"/>
                  </a:schemeClr>
                </a:solidFill>
                <a:effectLst/>
              </a:rPr>
            </a:br>
            <a:r>
              <a:rPr lang="ru-RU" sz="2800" b="1" dirty="0" smtClean="0">
                <a:solidFill>
                  <a:schemeClr val="tx2">
                    <a:lumMod val="50000"/>
                  </a:schemeClr>
                </a:solidFill>
                <a:effectLst/>
              </a:rPr>
              <a:t/>
            </a:r>
            <a:br>
              <a:rPr lang="ru-RU" sz="2800" b="1" dirty="0" smtClean="0">
                <a:solidFill>
                  <a:schemeClr val="tx2">
                    <a:lumMod val="50000"/>
                  </a:schemeClr>
                </a:solidFill>
                <a:effectLst/>
              </a:rPr>
            </a:br>
            <a:r>
              <a:rPr lang="ru-RU" sz="2200" dirty="0" smtClean="0">
                <a:solidFill>
                  <a:schemeClr val="tx2">
                    <a:lumMod val="50000"/>
                  </a:schemeClr>
                </a:solidFill>
                <a:effectLst/>
                <a:latin typeface="+mn-lt"/>
              </a:rPr>
              <a:t>Под системой  длительного контроля мяча мы понимаем систему нападения в баскетболе, основанную на подчеркнуто долгом держании мяча командой с применением бросков только из очень выгодных положений.</a:t>
            </a:r>
            <a:r>
              <a:rPr lang="en-GB" sz="2200" dirty="0" smtClean="0">
                <a:solidFill>
                  <a:schemeClr val="tx2">
                    <a:lumMod val="50000"/>
                  </a:schemeClr>
                </a:solidFill>
                <a:effectLst/>
                <a:latin typeface="+mn-lt"/>
              </a:rPr>
              <a:t> </a:t>
            </a:r>
            <a:r>
              <a:rPr lang="ru-RU" sz="2200" dirty="0" smtClean="0">
                <a:solidFill>
                  <a:schemeClr val="tx2">
                    <a:lumMod val="50000"/>
                  </a:schemeClr>
                </a:solidFill>
                <a:effectLst/>
                <a:latin typeface="+mn-lt"/>
              </a:rPr>
              <a:t>Это должно сочетаться с надежной защитой. Иногда создается впечатление, что команда умышленно  держит мяч без броска.</a:t>
            </a:r>
            <a:r>
              <a:rPr lang="en-GB" sz="2200" dirty="0" smtClean="0">
                <a:solidFill>
                  <a:schemeClr val="tx2">
                    <a:lumMod val="50000"/>
                  </a:schemeClr>
                </a:solidFill>
                <a:effectLst/>
                <a:latin typeface="+mn-lt"/>
              </a:rPr>
              <a:t> </a:t>
            </a:r>
            <a:r>
              <a:rPr lang="ru-RU" sz="2200" dirty="0" smtClean="0">
                <a:solidFill>
                  <a:schemeClr val="tx2">
                    <a:lumMod val="50000"/>
                  </a:schemeClr>
                </a:solidFill>
                <a:effectLst/>
                <a:latin typeface="+mn-lt"/>
              </a:rPr>
              <a:t>Труднее всего играть против команды, применяющих систему длительного контроля мяча. В баскетболе есть выражение «Заставьте команду противника играть так, как вам нравится и не играйте так, как хочется противнику».Команду, применяющую систему длительного контроля, почти невозможно заставить играть быстро. При встрече с таким противником быстро играющая команда начинает подстраиваться к несвойственной ей системе длительного контроля мяча. Игроки, привыкшие к скоростным действиям и быстрому отрыву, в такой непривычной для них обстановке испытывают нервозность и часто не показывают  своей обычной игры.</a:t>
            </a:r>
            <a:r>
              <a:rPr lang="ru-RU" sz="2200" b="1" dirty="0" smtClean="0">
                <a:solidFill>
                  <a:schemeClr val="tx2">
                    <a:lumMod val="50000"/>
                  </a:schemeClr>
                </a:solidFill>
                <a:effectLst/>
              </a:rPr>
              <a:t/>
            </a:r>
            <a:br>
              <a:rPr lang="ru-RU" sz="2200" b="1" dirty="0" smtClean="0">
                <a:solidFill>
                  <a:schemeClr val="tx2">
                    <a:lumMod val="50000"/>
                  </a:schemeClr>
                </a:solidFill>
                <a:effectLst/>
              </a:rPr>
            </a:br>
            <a:endParaRPr lang="ru-RU" sz="2200" b="1" dirty="0">
              <a:solidFill>
                <a:schemeClr val="tx2">
                  <a:lumMod val="50000"/>
                </a:schemeClr>
              </a:solidFill>
              <a:effectLst/>
            </a:endParaRPr>
          </a:p>
        </p:txBody>
      </p:sp>
    </p:spTree>
    <p:extLst>
      <p:ext uri="{BB962C8B-B14F-4D97-AF65-F5344CB8AC3E}">
        <p14:creationId xmlns:p14="http://schemas.microsoft.com/office/powerpoint/2010/main" xmlns="" val="301820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32656"/>
            <a:ext cx="7488832" cy="6647974"/>
          </a:xfrm>
          <a:prstGeom prst="rect">
            <a:avLst/>
          </a:prstGeom>
        </p:spPr>
        <p:txBody>
          <a:bodyPr wrap="square">
            <a:spAutoFit/>
          </a:bodyPr>
          <a:lstStyle/>
          <a:p>
            <a:r>
              <a:rPr lang="en-GB" sz="2800" b="1" dirty="0" smtClean="0">
                <a:solidFill>
                  <a:schemeClr val="tx2">
                    <a:lumMod val="50000"/>
                  </a:schemeClr>
                </a:solidFill>
                <a:latin typeface="+mj-lt"/>
              </a:rPr>
              <a:t>4</a:t>
            </a:r>
            <a:r>
              <a:rPr lang="ru-RU" sz="2800" b="1" dirty="0" smtClean="0">
                <a:solidFill>
                  <a:schemeClr val="tx2">
                    <a:lumMod val="50000"/>
                  </a:schemeClr>
                </a:solidFill>
                <a:latin typeface="+mj-lt"/>
              </a:rPr>
              <a:t>. «Восьмерка»</a:t>
            </a:r>
            <a:br>
              <a:rPr lang="ru-RU" sz="2800" b="1" dirty="0" smtClean="0">
                <a:solidFill>
                  <a:schemeClr val="tx2">
                    <a:lumMod val="50000"/>
                  </a:schemeClr>
                </a:solidFill>
                <a:latin typeface="+mj-lt"/>
              </a:rPr>
            </a:br>
            <a:r>
              <a:rPr lang="en-GB" b="1" dirty="0" smtClean="0">
                <a:solidFill>
                  <a:schemeClr val="tx2">
                    <a:lumMod val="50000"/>
                  </a:schemeClr>
                </a:solidFill>
              </a:rPr>
              <a:t/>
            </a:r>
            <a:br>
              <a:rPr lang="en-GB" b="1" dirty="0" smtClean="0">
                <a:solidFill>
                  <a:schemeClr val="tx2">
                    <a:lumMod val="50000"/>
                  </a:schemeClr>
                </a:solidFill>
              </a:rPr>
            </a:br>
            <a:r>
              <a:rPr lang="ru-RU" sz="2000" dirty="0" smtClean="0">
                <a:solidFill>
                  <a:schemeClr val="tx2">
                    <a:lumMod val="50000"/>
                  </a:schemeClr>
                </a:solidFill>
              </a:rPr>
              <a:t>«Восьмерка» в  принципе напоминает систему «отдай и выйди», в ней такое же обязательное непрерывное движение  всех игроков с акцентом на короткие передачи и непрерывные  рывки. Это строго спланированная, негибкая система перемещения игроков. Каждый игрок должен твердо знать, что он должен делать, в каком направлении двигаться и где находятся его партнеры</a:t>
            </a:r>
            <a:r>
              <a:rPr lang="ru-RU" sz="2000" dirty="0" smtClean="0"/>
              <a:t>.</a:t>
            </a:r>
            <a:r>
              <a:rPr lang="en-GB" sz="2000" dirty="0" smtClean="0"/>
              <a:t> </a:t>
            </a:r>
            <a:r>
              <a:rPr lang="ru-RU" sz="2000" dirty="0" smtClean="0">
                <a:solidFill>
                  <a:schemeClr val="tx2">
                    <a:lumMod val="50000"/>
                  </a:schemeClr>
                </a:solidFill>
              </a:rPr>
              <a:t>При строгой «восьмерке», если первая передача идет вправо, игроки начинают смещаться вправо, а если мяч отдается влево – то против часовой стрелки.</a:t>
            </a:r>
            <a:r>
              <a:rPr lang="en-GB" sz="2000" dirty="0" smtClean="0">
                <a:solidFill>
                  <a:schemeClr val="tx2">
                    <a:lumMod val="50000"/>
                  </a:schemeClr>
                </a:solidFill>
              </a:rPr>
              <a:t/>
            </a:r>
            <a:br>
              <a:rPr lang="en-GB" sz="2000" dirty="0" smtClean="0">
                <a:solidFill>
                  <a:schemeClr val="tx2">
                    <a:lumMod val="50000"/>
                  </a:schemeClr>
                </a:solidFill>
              </a:rPr>
            </a:br>
            <a:r>
              <a:rPr lang="ru-RU" sz="2000" b="1" dirty="0" smtClean="0">
                <a:solidFill>
                  <a:schemeClr val="tx2">
                    <a:lumMod val="50000"/>
                  </a:schemeClr>
                </a:solidFill>
              </a:rPr>
              <a:t>Преимущества «восьмерки»:</a:t>
            </a:r>
          </a:p>
          <a:p>
            <a:pPr marL="457200" indent="-457200">
              <a:buFont typeface="Arial" pitchFamily="34" charset="0"/>
              <a:buChar char="•"/>
            </a:pPr>
            <a:r>
              <a:rPr lang="ru-RU" sz="2000" dirty="0" smtClean="0">
                <a:solidFill>
                  <a:schemeClr val="tx2">
                    <a:lumMod val="50000"/>
                  </a:schemeClr>
                </a:solidFill>
              </a:rPr>
              <a:t>Число неточных передач невелико</a:t>
            </a:r>
          </a:p>
          <a:p>
            <a:pPr marL="457200" indent="-457200">
              <a:buFont typeface="Arial" pitchFamily="34" charset="0"/>
              <a:buChar char="•"/>
            </a:pPr>
            <a:r>
              <a:rPr lang="ru-RU" sz="2000" dirty="0" smtClean="0">
                <a:solidFill>
                  <a:schemeClr val="tx2">
                    <a:lumMod val="50000"/>
                  </a:schemeClr>
                </a:solidFill>
              </a:rPr>
              <a:t>Игроки находятся в постоянном движении, что способствует проходам под кольцо с мячом и без него</a:t>
            </a:r>
          </a:p>
          <a:p>
            <a:pPr marL="457200" indent="-457200">
              <a:buFont typeface="Arial" pitchFamily="34" charset="0"/>
              <a:buChar char="•"/>
            </a:pPr>
            <a:r>
              <a:rPr lang="ru-RU" sz="2000" dirty="0" smtClean="0">
                <a:solidFill>
                  <a:schemeClr val="tx2">
                    <a:lumMod val="50000"/>
                  </a:schemeClr>
                </a:solidFill>
              </a:rPr>
              <a:t>Это хорошая система игры, если нужно подержать мяч</a:t>
            </a:r>
          </a:p>
          <a:p>
            <a:pPr marL="457200" indent="-457200">
              <a:buFont typeface="Arial" pitchFamily="34" charset="0"/>
              <a:buChar char="•"/>
            </a:pPr>
            <a:r>
              <a:rPr lang="ru-RU" sz="2000" dirty="0" smtClean="0">
                <a:solidFill>
                  <a:schemeClr val="tx2">
                    <a:lumMod val="50000"/>
                  </a:schemeClr>
                </a:solidFill>
              </a:rPr>
              <a:t>Лучшая система для проведения запланированных комбинаций</a:t>
            </a:r>
          </a:p>
          <a:p>
            <a:pPr marL="457200" indent="-457200">
              <a:buFont typeface="Arial" pitchFamily="34" charset="0"/>
              <a:buChar char="•"/>
            </a:pPr>
            <a:endParaRPr lang="ru-RU" sz="2000" dirty="0" smtClean="0">
              <a:solidFill>
                <a:schemeClr val="tx2">
                  <a:lumMod val="50000"/>
                </a:schemeClr>
              </a:solidFill>
            </a:endParaRPr>
          </a:p>
          <a:p>
            <a:pPr marL="457200" indent="-457200"/>
            <a:endParaRPr lang="ru-RU" sz="2000" dirty="0">
              <a:solidFill>
                <a:schemeClr val="tx2">
                  <a:lumMod val="50000"/>
                </a:schemeClr>
              </a:solidFill>
            </a:endParaRPr>
          </a:p>
          <a:p>
            <a:pPr marL="457200" indent="-457200"/>
            <a:endParaRPr lang="ru-RU" sz="2000" dirty="0" smtClean="0">
              <a:solidFill>
                <a:schemeClr val="tx2">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187624" y="188640"/>
            <a:ext cx="7746064" cy="2880320"/>
          </a:xfrm>
        </p:spPr>
        <p:txBody>
          <a:bodyPr>
            <a:normAutofit fontScale="90000"/>
          </a:bodyPr>
          <a:lstStyle/>
          <a:p>
            <a:r>
              <a:rPr lang="ru-RU" sz="3100" b="1" dirty="0" smtClean="0">
                <a:effectLst/>
                <a:latin typeface="+mn-lt"/>
              </a:rPr>
              <a:t/>
            </a:r>
            <a:br>
              <a:rPr lang="ru-RU" sz="3100" b="1" dirty="0" smtClean="0">
                <a:effectLst/>
                <a:latin typeface="+mn-lt"/>
              </a:rPr>
            </a:br>
            <a:r>
              <a:rPr lang="ru-RU" sz="3100" b="1" dirty="0" smtClean="0">
                <a:effectLst/>
                <a:latin typeface="+mn-lt"/>
              </a:rPr>
              <a:t/>
            </a:r>
            <a:br>
              <a:rPr lang="ru-RU" sz="3100" b="1" dirty="0" smtClean="0">
                <a:effectLst/>
                <a:latin typeface="+mn-lt"/>
              </a:rPr>
            </a:br>
            <a:r>
              <a:rPr lang="ru-RU" sz="2200" b="1" dirty="0" smtClean="0">
                <a:effectLst/>
                <a:latin typeface="+mn-lt"/>
              </a:rPr>
              <a:t>Недостатки «восьмерки»:</a:t>
            </a:r>
            <a:r>
              <a:rPr lang="en-GB" sz="2200" b="1" dirty="0" smtClean="0">
                <a:effectLst/>
                <a:latin typeface="+mn-lt"/>
              </a:rPr>
              <a:t/>
            </a:r>
            <a:br>
              <a:rPr lang="en-GB" sz="2200" b="1" dirty="0" smtClean="0">
                <a:effectLst/>
                <a:latin typeface="+mn-lt"/>
              </a:rPr>
            </a:br>
            <a:r>
              <a:rPr lang="ru-RU" sz="2200" b="1" dirty="0" smtClean="0">
                <a:effectLst/>
                <a:latin typeface="+mn-lt"/>
              </a:rPr>
              <a:t/>
            </a:r>
            <a:br>
              <a:rPr lang="ru-RU" sz="2200" b="1" dirty="0" smtClean="0">
                <a:effectLst/>
                <a:latin typeface="+mn-lt"/>
              </a:rPr>
            </a:br>
            <a:r>
              <a:rPr lang="en-GB" sz="2200" b="1" dirty="0" smtClean="0">
                <a:effectLst/>
                <a:latin typeface="+mn-lt"/>
              </a:rPr>
              <a:t>-  </a:t>
            </a:r>
            <a:r>
              <a:rPr lang="ru-RU" sz="2200" dirty="0" smtClean="0">
                <a:effectLst/>
                <a:latin typeface="+mn-lt"/>
              </a:rPr>
              <a:t>Излишнее маневрирование приводит к ненужной затрате энергии</a:t>
            </a:r>
            <a:br>
              <a:rPr lang="ru-RU" sz="2200" dirty="0" smtClean="0">
                <a:effectLst/>
                <a:latin typeface="+mn-lt"/>
              </a:rPr>
            </a:br>
            <a:r>
              <a:rPr lang="ru-RU" sz="2200" dirty="0" smtClean="0">
                <a:effectLst/>
                <a:latin typeface="+mn-lt"/>
              </a:rPr>
              <a:t>Поскольку система является стандартной и знакома многим тренерам, противник может заранее предусмотреть направление передач</a:t>
            </a:r>
            <a:r>
              <a:rPr lang="en-GB" sz="2200" dirty="0" smtClean="0">
                <a:effectLst/>
                <a:latin typeface="+mn-lt"/>
              </a:rPr>
              <a:t/>
            </a:r>
            <a:br>
              <a:rPr lang="en-GB" sz="2200" dirty="0" smtClean="0">
                <a:effectLst/>
                <a:latin typeface="+mn-lt"/>
              </a:rPr>
            </a:br>
            <a:r>
              <a:rPr lang="en-GB" sz="2200" dirty="0" smtClean="0">
                <a:effectLst/>
                <a:latin typeface="+mn-lt"/>
              </a:rPr>
              <a:t>-  </a:t>
            </a:r>
            <a:r>
              <a:rPr lang="ru-RU" sz="2200" dirty="0" smtClean="0">
                <a:effectLst/>
                <a:latin typeface="+mn-lt"/>
              </a:rPr>
              <a:t>Против зонной защитой бессильна</a:t>
            </a:r>
            <a:br>
              <a:rPr lang="ru-RU" sz="2200" dirty="0" smtClean="0">
                <a:effectLst/>
                <a:latin typeface="+mn-lt"/>
              </a:rPr>
            </a:br>
            <a:r>
              <a:rPr lang="en-GB" sz="2200" dirty="0" smtClean="0">
                <a:effectLst/>
                <a:latin typeface="+mn-lt"/>
              </a:rPr>
              <a:t>-  </a:t>
            </a:r>
            <a:r>
              <a:rPr lang="ru-RU" sz="2200" dirty="0" smtClean="0">
                <a:effectLst/>
                <a:latin typeface="+mn-lt"/>
              </a:rPr>
              <a:t>«Восьмерка» трудна для высоких, медлительных игроков</a:t>
            </a:r>
            <a:r>
              <a:rPr lang="ru-RU" sz="2200" b="1" dirty="0" smtClean="0">
                <a:effectLst/>
                <a:latin typeface="+mn-lt"/>
              </a:rPr>
              <a:t/>
            </a:r>
            <a:br>
              <a:rPr lang="ru-RU" sz="2200" b="1" dirty="0" smtClean="0">
                <a:effectLst/>
                <a:latin typeface="+mn-lt"/>
              </a:rPr>
            </a:br>
            <a:r>
              <a:rPr lang="ru-RU" sz="2000" b="1" dirty="0" smtClean="0">
                <a:effectLst/>
                <a:latin typeface="+mn-lt"/>
              </a:rPr>
              <a:t/>
            </a:r>
            <a:br>
              <a:rPr lang="ru-RU" sz="2000" b="1" dirty="0" smtClean="0">
                <a:effectLst/>
                <a:latin typeface="+mn-lt"/>
              </a:rPr>
            </a:br>
            <a:r>
              <a:rPr lang="ru-RU" sz="2000" b="1" dirty="0" smtClean="0">
                <a:effectLst/>
                <a:latin typeface="+mn-lt"/>
              </a:rPr>
              <a:t/>
            </a:r>
            <a:br>
              <a:rPr lang="ru-RU" sz="2000" b="1" dirty="0" smtClean="0">
                <a:effectLst/>
                <a:latin typeface="+mn-lt"/>
              </a:rPr>
            </a:br>
            <a:endParaRPr lang="ru-RU" sz="2000" b="1" dirty="0">
              <a:effectLst/>
              <a:latin typeface="+mn-lt"/>
            </a:endParaRPr>
          </a:p>
        </p:txBody>
      </p:sp>
      <p:sp>
        <p:nvSpPr>
          <p:cNvPr id="3" name="Объект 2"/>
          <p:cNvSpPr>
            <a:spLocks noGrp="1"/>
          </p:cNvSpPr>
          <p:nvPr>
            <p:ph sz="half" idx="1"/>
          </p:nvPr>
        </p:nvSpPr>
        <p:spPr>
          <a:xfrm>
            <a:off x="1403648" y="3212976"/>
            <a:ext cx="3689560" cy="2974464"/>
          </a:xfrm>
        </p:spPr>
        <p:txBody>
          <a:bodyPr>
            <a:noAutofit/>
          </a:bodyPr>
          <a:lstStyle/>
          <a:p>
            <a:pPr marL="0" indent="0">
              <a:buNone/>
            </a:pPr>
            <a:r>
              <a:rPr lang="ru-RU" sz="2800" b="1" dirty="0"/>
              <a:t> </a:t>
            </a:r>
            <a:r>
              <a:rPr lang="ru-RU" sz="2400" b="1" dirty="0"/>
              <a:t> </a:t>
            </a:r>
            <a:endParaRPr lang="ru-RU" altLang="ru-RU" sz="2400" b="1" dirty="0"/>
          </a:p>
          <a:p>
            <a:pPr marL="0" indent="0">
              <a:buNone/>
            </a:pPr>
            <a:endParaRPr lang="ru-RU" sz="2800" b="1" dirty="0"/>
          </a:p>
        </p:txBody>
      </p:sp>
      <p:pic>
        <p:nvPicPr>
          <p:cNvPr id="5" name="Рисунок 4" descr="восьмерка в баскетболе"/>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85852" y="3000372"/>
            <a:ext cx="3571900" cy="3571900"/>
          </a:xfrm>
          <a:prstGeom prst="rect">
            <a:avLst/>
          </a:prstGeom>
          <a:noFill/>
          <a:ln>
            <a:noFill/>
          </a:ln>
        </p:spPr>
      </p:pic>
      <p:pic>
        <p:nvPicPr>
          <p:cNvPr id="7170" name="Picture 2" descr="C:\Users\Станислав\Desktop\6655534_ball.jpg"/>
          <p:cNvPicPr>
            <a:picLocks noGrp="1" noChangeAspect="1" noChangeArrowheads="1"/>
          </p:cNvPicPr>
          <p:nvPr>
            <p:ph sz="half" idx="2"/>
          </p:nvPr>
        </p:nvPicPr>
        <p:blipFill>
          <a:blip r:embed="rId3"/>
          <a:srcRect/>
          <a:stretch>
            <a:fillRect/>
          </a:stretch>
        </p:blipFill>
        <p:spPr bwMode="auto">
          <a:xfrm>
            <a:off x="5000628" y="3000372"/>
            <a:ext cx="3943352" cy="3571900"/>
          </a:xfrm>
          <a:prstGeom prst="rect">
            <a:avLst/>
          </a:prstGeom>
          <a:noFill/>
        </p:spPr>
      </p:pic>
    </p:spTree>
    <p:extLst>
      <p:ext uri="{BB962C8B-B14F-4D97-AF65-F5344CB8AC3E}">
        <p14:creationId xmlns:p14="http://schemas.microsoft.com/office/powerpoint/2010/main" xmlns="" val="3968374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effectLst/>
                <a:latin typeface="+mn-lt"/>
              </a:rPr>
              <a:t>Упражнения для совершенствования</a:t>
            </a:r>
            <a:r>
              <a:rPr lang="en-GB" sz="2000" b="1" dirty="0" smtClean="0">
                <a:effectLst/>
                <a:latin typeface="+mn-lt"/>
              </a:rPr>
              <a:t> </a:t>
            </a:r>
            <a:r>
              <a:rPr lang="ru-RU" sz="2000" b="1" dirty="0" smtClean="0">
                <a:effectLst/>
                <a:latin typeface="+mn-lt"/>
              </a:rPr>
              <a:t>комбинации трех игроков «восьмерка»:</a:t>
            </a:r>
            <a:endParaRPr lang="ru-RU" sz="2000" dirty="0">
              <a:latin typeface="+mn-lt"/>
            </a:endParaRPr>
          </a:p>
        </p:txBody>
      </p:sp>
      <p:sp>
        <p:nvSpPr>
          <p:cNvPr id="3" name="Объект 2"/>
          <p:cNvSpPr>
            <a:spLocks noGrp="1"/>
          </p:cNvSpPr>
          <p:nvPr>
            <p:ph idx="1"/>
          </p:nvPr>
        </p:nvSpPr>
        <p:spPr/>
        <p:txBody>
          <a:bodyPr/>
          <a:lstStyle/>
          <a:p>
            <a:pPr marL="0" indent="0">
              <a:spcBef>
                <a:spcPts val="0"/>
              </a:spcBef>
              <a:buClrTx/>
              <a:buSzTx/>
              <a:buNone/>
            </a:pPr>
            <a:r>
              <a:rPr lang="ru-RU" sz="2000" dirty="0" smtClean="0">
                <a:solidFill>
                  <a:schemeClr val="tx2">
                    <a:lumMod val="50000"/>
                  </a:schemeClr>
                </a:solidFill>
              </a:rPr>
              <a:t>В основе комбинации лежит пересечение — способ взаимодействия, при котором два нападающих (один из них с мячом) бегут навстречу друг другу, стремясь к тому, чтобы опекающие их защитники столкнулись. В этом случае мяч передаётся в руки в момент встречи двух игроков. Игрок, получивший мяч, должен предпринять попытку прохода под щит или атаку со средней дистанции. Пересечение может быть повторено 2–4 раза подряд, пока не появится благоприятная возможность для атаки корзины. Взаимодействие сначала разучивается без защитников, потом с их неполным составом, с ограничением активности защитников и в учебных играх 3х 3. </a:t>
            </a:r>
          </a:p>
          <a:p>
            <a:pPr marL="0" lvl="0" indent="0">
              <a:spcBef>
                <a:spcPts val="0"/>
              </a:spcBef>
              <a:buClrTx/>
              <a:buSzTx/>
              <a:buNone/>
            </a:pPr>
            <a:endParaRPr lang="ru-RU" sz="2000" dirty="0" smtClean="0">
              <a:solidFill>
                <a:schemeClr val="tx2">
                  <a:lumMod val="50000"/>
                </a:schemeClr>
              </a:solidFill>
            </a:endParaRPr>
          </a:p>
          <a:p>
            <a:pPr marL="0" lvl="0" indent="0">
              <a:spcBef>
                <a:spcPts val="0"/>
              </a:spcBef>
              <a:buClrTx/>
              <a:buSzTx/>
              <a:buNone/>
            </a:pPr>
            <a:endParaRPr lang="ru-RU" sz="2000" dirty="0">
              <a:solidFill>
                <a:prstClr val="black"/>
              </a:solidFill>
              <a:latin typeface="Verdana"/>
            </a:endParaRPr>
          </a:p>
          <a:p>
            <a:pPr marL="0" lvl="0" indent="0">
              <a:spcBef>
                <a:spcPts val="0"/>
              </a:spcBef>
              <a:buClrTx/>
              <a:buSzTx/>
              <a:buNone/>
            </a:pPr>
            <a:endParaRPr lang="ru-RU" sz="2000" dirty="0" smtClean="0">
              <a:solidFill>
                <a:prstClr val="black"/>
              </a:solidFill>
              <a:latin typeface="Verdana"/>
            </a:endParaRPr>
          </a:p>
          <a:p>
            <a:pPr marL="0" lvl="0" indent="0">
              <a:spcBef>
                <a:spcPts val="0"/>
              </a:spcBef>
              <a:buClrTx/>
              <a:buSzTx/>
              <a:buNone/>
            </a:pPr>
            <a:endParaRPr lang="ru-RU" sz="2000" dirty="0">
              <a:solidFill>
                <a:prstClr val="black"/>
              </a:solidFill>
              <a:latin typeface="Verdana"/>
            </a:endParaRPr>
          </a:p>
          <a:p>
            <a:pPr marL="0" lvl="0" indent="0">
              <a:spcBef>
                <a:spcPts val="0"/>
              </a:spcBef>
              <a:buClrTx/>
              <a:buSzTx/>
              <a:buNone/>
            </a:pPr>
            <a:endParaRPr lang="ru-RU" sz="2000" dirty="0">
              <a:solidFill>
                <a:prstClr val="black"/>
              </a:solidFill>
              <a:latin typeface="Verdana"/>
            </a:endParaRPr>
          </a:p>
        </p:txBody>
      </p:sp>
    </p:spTree>
    <p:extLst>
      <p:ext uri="{BB962C8B-B14F-4D97-AF65-F5344CB8AC3E}">
        <p14:creationId xmlns:p14="http://schemas.microsoft.com/office/powerpoint/2010/main" xmlns="" val="3057934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04664"/>
            <a:ext cx="7344816" cy="576064"/>
          </a:xfrm>
        </p:spPr>
        <p:txBody>
          <a:bodyPr>
            <a:normAutofit fontScale="90000"/>
          </a:bodyPr>
          <a:lstStyle/>
          <a:p>
            <a:pPr algn="ctr"/>
            <a:r>
              <a:rPr lang="ru-RU" sz="2000" dirty="0" smtClean="0">
                <a:solidFill>
                  <a:schemeClr val="bg2">
                    <a:lumMod val="50000"/>
                  </a:schemeClr>
                </a:solidFill>
                <a:effectLst/>
                <a:latin typeface="+mn-lt"/>
              </a:rPr>
              <a:t/>
            </a:r>
            <a:br>
              <a:rPr lang="ru-RU" sz="2000" dirty="0" smtClean="0">
                <a:solidFill>
                  <a:schemeClr val="bg2">
                    <a:lumMod val="50000"/>
                  </a:schemeClr>
                </a:solidFill>
                <a:effectLst/>
                <a:latin typeface="+mn-lt"/>
              </a:rPr>
            </a:br>
            <a:r>
              <a:rPr lang="ru-RU" sz="2200" dirty="0" smtClean="0">
                <a:solidFill>
                  <a:schemeClr val="bg2">
                    <a:lumMod val="50000"/>
                  </a:schemeClr>
                </a:solidFill>
                <a:effectLst/>
                <a:latin typeface="+mn-lt"/>
              </a:rPr>
              <a:t>Используемая литература:</a:t>
            </a:r>
            <a:endParaRPr lang="ru-RU" sz="2200" dirty="0">
              <a:effectLst/>
              <a:latin typeface="+mn-lt"/>
            </a:endParaRPr>
          </a:p>
        </p:txBody>
      </p:sp>
      <p:sp>
        <p:nvSpPr>
          <p:cNvPr id="4" name="Прямоугольник 3"/>
          <p:cNvSpPr/>
          <p:nvPr/>
        </p:nvSpPr>
        <p:spPr>
          <a:xfrm>
            <a:off x="1979712" y="1052736"/>
            <a:ext cx="5230712" cy="646331"/>
          </a:xfrm>
          <a:prstGeom prst="rect">
            <a:avLst/>
          </a:prstGeom>
        </p:spPr>
        <p:txBody>
          <a:bodyPr wrap="square">
            <a:spAutoFit/>
          </a:bodyPr>
          <a:lstStyle/>
          <a:p>
            <a:endParaRPr lang="ru-RU" dirty="0" smtClean="0">
              <a:solidFill>
                <a:schemeClr val="bg2">
                  <a:lumMod val="50000"/>
                </a:schemeClr>
              </a:solidFill>
            </a:endParaRPr>
          </a:p>
          <a:p>
            <a:endParaRPr lang="ru-RU" dirty="0" smtClean="0">
              <a:solidFill>
                <a:schemeClr val="bg2">
                  <a:lumMod val="50000"/>
                </a:schemeClr>
              </a:solidFill>
            </a:endParaRPr>
          </a:p>
        </p:txBody>
      </p:sp>
      <p:pic>
        <p:nvPicPr>
          <p:cNvPr id="9219" name="Picture 3" descr="C:\Users\Станислав\Desktop\htmlconvd-lJpYlp_html_m406d1d43.jpg"/>
          <p:cNvPicPr>
            <a:picLocks noGrp="1" noChangeAspect="1" noChangeArrowheads="1"/>
          </p:cNvPicPr>
          <p:nvPr>
            <p:ph idx="1"/>
          </p:nvPr>
        </p:nvPicPr>
        <p:blipFill>
          <a:blip r:embed="rId2"/>
          <a:srcRect/>
          <a:stretch>
            <a:fillRect/>
          </a:stretch>
        </p:blipFill>
        <p:spPr bwMode="auto">
          <a:xfrm>
            <a:off x="3357554" y="1357298"/>
            <a:ext cx="3286148" cy="4500594"/>
          </a:xfrm>
          <a:prstGeom prst="rect">
            <a:avLst/>
          </a:prstGeom>
          <a:noFill/>
        </p:spPr>
      </p:pic>
    </p:spTree>
    <p:extLst>
      <p:ext uri="{BB962C8B-B14F-4D97-AF65-F5344CB8AC3E}">
        <p14:creationId xmlns:p14="http://schemas.microsoft.com/office/powerpoint/2010/main" xmlns="" val="2176305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танислав\Desktop\165502_1.jpg"/>
          <p:cNvPicPr>
            <a:picLocks noChangeAspect="1" noChangeArrowheads="1"/>
          </p:cNvPicPr>
          <p:nvPr/>
        </p:nvPicPr>
        <p:blipFill>
          <a:blip r:embed="rId2"/>
          <a:srcRect/>
          <a:stretch>
            <a:fillRect/>
          </a:stretch>
        </p:blipFill>
        <p:spPr bwMode="auto">
          <a:xfrm>
            <a:off x="1428728" y="714356"/>
            <a:ext cx="7000924" cy="5286412"/>
          </a:xfrm>
          <a:prstGeom prst="rect">
            <a:avLst/>
          </a:prstGeom>
          <a:noFill/>
        </p:spPr>
      </p:pic>
      <p:sp>
        <p:nvSpPr>
          <p:cNvPr id="3" name="Содержимое 2"/>
          <p:cNvSpPr>
            <a:spLocks noGrp="1"/>
          </p:cNvSpPr>
          <p:nvPr>
            <p:ph idx="1"/>
          </p:nvPr>
        </p:nvSpPr>
        <p:spPr>
          <a:xfrm>
            <a:off x="1285852" y="214290"/>
            <a:ext cx="7647836" cy="6034110"/>
          </a:xfrm>
        </p:spPr>
        <p:txBody>
          <a:bodyPr>
            <a:normAutofit/>
          </a:bodyPr>
          <a:lstStyle/>
          <a:p>
            <a:pPr>
              <a:buNone/>
            </a:pPr>
            <a:endParaRPr lang="ru-RU" sz="8000" dirty="0" smtClean="0">
              <a:solidFill>
                <a:schemeClr val="tx2">
                  <a:lumMod val="50000"/>
                </a:schemeClr>
              </a:solidFill>
              <a:latin typeface="Times New Roman" pitchFamily="18" charset="0"/>
              <a:cs typeface="Times New Roman" pitchFamily="18" charset="0"/>
            </a:endParaRPr>
          </a:p>
          <a:p>
            <a:pPr>
              <a:buNone/>
            </a:pPr>
            <a:r>
              <a:rPr lang="ru-RU" sz="8000" dirty="0" smtClean="0">
                <a:solidFill>
                  <a:srgbClr val="002060"/>
                </a:solidFill>
                <a:latin typeface="Times New Roman" pitchFamily="18" charset="0"/>
                <a:cs typeface="Times New Roman" pitchFamily="18" charset="0"/>
              </a:rPr>
              <a:t>Только побед вам и спасибо за внимание</a:t>
            </a:r>
            <a:endParaRPr lang="ru-RU" sz="80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Техника игры</a:t>
            </a:r>
            <a:endParaRPr lang="ru-RU" dirty="0"/>
          </a:p>
        </p:txBody>
      </p:sp>
      <p:pic>
        <p:nvPicPr>
          <p:cNvPr id="1026" name="Picture 2" descr="C:\Users\Станислав\Desktop\c1ade2c2.png"/>
          <p:cNvPicPr>
            <a:picLocks noGrp="1" noChangeAspect="1" noChangeArrowheads="1"/>
          </p:cNvPicPr>
          <p:nvPr>
            <p:ph idx="1"/>
          </p:nvPr>
        </p:nvPicPr>
        <p:blipFill>
          <a:blip r:embed="rId2"/>
          <a:srcRect/>
          <a:stretch>
            <a:fillRect/>
          </a:stretch>
        </p:blipFill>
        <p:spPr bwMode="auto">
          <a:xfrm>
            <a:off x="1214414" y="1634870"/>
            <a:ext cx="7720036" cy="48659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танислав\Desktop\prezentatsija-na-temu-obuchenie-bro_3.jpg"/>
          <p:cNvPicPr>
            <a:picLocks noGrp="1" noChangeAspect="1" noChangeArrowheads="1"/>
          </p:cNvPicPr>
          <p:nvPr>
            <p:ph idx="1"/>
          </p:nvPr>
        </p:nvPicPr>
        <p:blipFill>
          <a:blip r:embed="rId2"/>
          <a:srcRect/>
          <a:stretch>
            <a:fillRect/>
          </a:stretch>
        </p:blipFill>
        <p:spPr bwMode="auto">
          <a:xfrm>
            <a:off x="1285852" y="357166"/>
            <a:ext cx="7643866" cy="62865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88640"/>
            <a:ext cx="7884368" cy="1944216"/>
          </a:xfrm>
        </p:spPr>
        <p:txBody>
          <a:bodyPr>
            <a:normAutofit fontScale="90000"/>
          </a:bodyPr>
          <a:lstStyle/>
          <a:p>
            <a:r>
              <a:rPr lang="ru-RU" sz="2800" b="1" dirty="0">
                <a:effectLst/>
              </a:rPr>
              <a:t/>
            </a:r>
            <a:br>
              <a:rPr lang="ru-RU" sz="2800" b="1" dirty="0">
                <a:effectLst/>
              </a:rPr>
            </a:br>
            <a:r>
              <a:rPr lang="ru-RU" sz="2800" b="1" dirty="0" smtClean="0">
                <a:effectLst/>
              </a:rPr>
              <a:t/>
            </a:r>
            <a:br>
              <a:rPr lang="ru-RU" sz="2800" b="1" dirty="0" smtClean="0">
                <a:effectLst/>
              </a:rPr>
            </a:br>
            <a:r>
              <a:rPr lang="ru-RU" sz="2800" b="1" dirty="0" smtClean="0">
                <a:effectLst/>
              </a:rPr>
              <a:t/>
            </a:r>
            <a:br>
              <a:rPr lang="ru-RU" sz="2800" b="1" dirty="0" smtClean="0">
                <a:effectLst/>
              </a:rPr>
            </a:br>
            <a:r>
              <a:rPr lang="ru-RU" sz="2800" b="1" dirty="0" smtClean="0">
                <a:effectLst/>
              </a:rPr>
              <a:t/>
            </a:r>
            <a:br>
              <a:rPr lang="ru-RU" sz="2800" b="1" dirty="0" smtClean="0">
                <a:effectLst/>
              </a:rPr>
            </a:br>
            <a:r>
              <a:rPr lang="ru-RU" sz="2800" b="1" dirty="0" smtClean="0">
                <a:effectLst/>
              </a:rPr>
              <a:t/>
            </a:r>
            <a:br>
              <a:rPr lang="ru-RU" sz="2800" b="1" dirty="0" smtClean="0">
                <a:effectLst/>
              </a:rPr>
            </a:br>
            <a:r>
              <a:rPr lang="ru-RU" sz="2800" b="1" dirty="0" smtClean="0">
                <a:effectLst/>
              </a:rPr>
              <a:t>Совершенствование техники:</a:t>
            </a:r>
            <a:r>
              <a:rPr lang="en-GB" sz="2800" b="1" dirty="0" smtClean="0">
                <a:effectLst/>
              </a:rPr>
              <a:t/>
            </a:r>
            <a:br>
              <a:rPr lang="en-GB" sz="2800" b="1" dirty="0" smtClean="0">
                <a:effectLst/>
              </a:rPr>
            </a:br>
            <a:r>
              <a:rPr lang="ru-RU" sz="2200" b="1" dirty="0" smtClean="0">
                <a:effectLst/>
                <a:latin typeface="+mn-lt"/>
              </a:rPr>
              <a:t>1.Упражнения для совершенствования  бросков:</a:t>
            </a:r>
            <a:br>
              <a:rPr lang="ru-RU" sz="2200" b="1" dirty="0" smtClean="0">
                <a:effectLst/>
                <a:latin typeface="+mn-lt"/>
              </a:rPr>
            </a:br>
            <a:r>
              <a:rPr lang="ru-RU" sz="2200" b="1" dirty="0" smtClean="0">
                <a:effectLst/>
                <a:latin typeface="+mn-lt"/>
              </a:rPr>
              <a:t/>
            </a:r>
            <a:br>
              <a:rPr lang="ru-RU" sz="2200" b="1" dirty="0" smtClean="0">
                <a:effectLst/>
                <a:latin typeface="+mn-lt"/>
              </a:rPr>
            </a:br>
            <a:r>
              <a:rPr lang="ru-RU" sz="2200" b="1" dirty="0" smtClean="0">
                <a:solidFill>
                  <a:schemeClr val="tx2">
                    <a:lumMod val="50000"/>
                  </a:schemeClr>
                </a:solidFill>
                <a:effectLst/>
                <a:latin typeface="+mn-lt"/>
              </a:rPr>
              <a:t>-  </a:t>
            </a:r>
            <a:r>
              <a:rPr lang="ru-RU" sz="2200" dirty="0" smtClean="0">
                <a:solidFill>
                  <a:schemeClr val="tx2">
                    <a:lumMod val="50000"/>
                  </a:schemeClr>
                </a:solidFill>
                <a:effectLst/>
                <a:latin typeface="+mn-lt"/>
              </a:rPr>
              <a:t>Два игрока становятся в 3–4 шагах один от другого на расстоянии 5–6 м от щита. Против них находится защитник. Передавая мяч друг другу, нападающие выбирают удобный момент для броска в корзину. За попадание нападающий получает очко, а за промах теряет его. Игрок с минусовым балансом становится защитником.</a:t>
            </a:r>
            <a:br>
              <a:rPr lang="ru-RU" sz="2200" dirty="0" smtClean="0">
                <a:solidFill>
                  <a:schemeClr val="tx2">
                    <a:lumMod val="50000"/>
                  </a:schemeClr>
                </a:solidFill>
                <a:effectLst/>
                <a:latin typeface="+mn-lt"/>
              </a:rPr>
            </a:br>
            <a:r>
              <a:rPr lang="ru-RU" sz="2200" dirty="0" smtClean="0">
                <a:solidFill>
                  <a:schemeClr val="tx2">
                    <a:lumMod val="50000"/>
                  </a:schemeClr>
                </a:solidFill>
                <a:effectLst/>
                <a:latin typeface="+mn-lt"/>
              </a:rPr>
              <a:t/>
            </a:r>
            <a:br>
              <a:rPr lang="ru-RU" sz="2200" dirty="0" smtClean="0">
                <a:solidFill>
                  <a:schemeClr val="tx2">
                    <a:lumMod val="50000"/>
                  </a:schemeClr>
                </a:solidFill>
                <a:effectLst/>
                <a:latin typeface="+mn-lt"/>
              </a:rPr>
            </a:br>
            <a:r>
              <a:rPr lang="ru-RU" sz="2200" dirty="0" smtClean="0">
                <a:solidFill>
                  <a:schemeClr val="tx2">
                    <a:lumMod val="50000"/>
                  </a:schemeClr>
                </a:solidFill>
                <a:effectLst/>
                <a:latin typeface="+mn-lt"/>
              </a:rPr>
              <a:t>-</a:t>
            </a:r>
            <a:br>
              <a:rPr lang="ru-RU" sz="2200" dirty="0" smtClean="0">
                <a:solidFill>
                  <a:schemeClr val="tx2">
                    <a:lumMod val="50000"/>
                  </a:schemeClr>
                </a:solidFill>
                <a:effectLst/>
                <a:latin typeface="+mn-lt"/>
              </a:rPr>
            </a:br>
            <a:r>
              <a:rPr lang="ru-RU" sz="2200" b="1" dirty="0" smtClean="0">
                <a:effectLst/>
                <a:latin typeface="+mn-lt"/>
              </a:rPr>
              <a:t/>
            </a:r>
            <a:br>
              <a:rPr lang="ru-RU" sz="2200" b="1" dirty="0" smtClean="0">
                <a:effectLst/>
                <a:latin typeface="+mn-lt"/>
              </a:rPr>
            </a:br>
            <a:endParaRPr lang="ru-RU" sz="2200" dirty="0">
              <a:effectLst/>
              <a:latin typeface="+mn-lt"/>
            </a:endParaRPr>
          </a:p>
        </p:txBody>
      </p:sp>
      <p:sp>
        <p:nvSpPr>
          <p:cNvPr id="3" name="Объект 2"/>
          <p:cNvSpPr>
            <a:spLocks noGrp="1"/>
          </p:cNvSpPr>
          <p:nvPr>
            <p:ph idx="1"/>
          </p:nvPr>
        </p:nvSpPr>
        <p:spPr>
          <a:xfrm>
            <a:off x="1187624" y="2924944"/>
            <a:ext cx="7560840" cy="3155181"/>
          </a:xfrm>
        </p:spPr>
        <p:txBody>
          <a:bodyPr>
            <a:normAutofit fontScale="25000" lnSpcReduction="20000"/>
          </a:bodyPr>
          <a:lstStyle/>
          <a:p>
            <a:pPr marL="0" indent="0" algn="just">
              <a:buNone/>
            </a:pPr>
            <a:r>
              <a:rPr lang="ru-RU" sz="2000" dirty="0" smtClean="0">
                <a:solidFill>
                  <a:schemeClr val="tx2">
                    <a:lumMod val="50000"/>
                  </a:schemeClr>
                </a:solidFill>
              </a:rPr>
              <a:t>     </a:t>
            </a:r>
          </a:p>
          <a:p>
            <a:pPr marL="0" indent="0">
              <a:lnSpc>
                <a:spcPct val="120000"/>
              </a:lnSpc>
              <a:buNone/>
            </a:pPr>
            <a:r>
              <a:rPr lang="ru-RU" sz="8000" dirty="0" smtClean="0">
                <a:solidFill>
                  <a:schemeClr val="tx2">
                    <a:lumMod val="50000"/>
                  </a:schemeClr>
                </a:solidFill>
              </a:rPr>
              <a:t>     Трое образуют треугольник по границам области штрафного броска. Защитник располагается в середине. Каждый нападающий, получив мяч, прицеливается для броска по корзине и, если защитник не мешает ему, производит бросок. После неудачного броска происходит борьба за мяч. Если мячом овладевает защитник, то он меняется местами с нападающими.</a:t>
            </a:r>
            <a:br>
              <a:rPr lang="ru-RU" sz="8000" dirty="0" smtClean="0">
                <a:solidFill>
                  <a:schemeClr val="tx2">
                    <a:lumMod val="50000"/>
                  </a:schemeClr>
                </a:solidFill>
              </a:rPr>
            </a:br>
            <a:endParaRPr lang="ru-RU" sz="8000" b="1" dirty="0" smtClean="0">
              <a:solidFill>
                <a:schemeClr val="tx2">
                  <a:lumMod val="50000"/>
                </a:schemeClr>
              </a:solidFill>
            </a:endParaRPr>
          </a:p>
          <a:p>
            <a:pPr marL="0" indent="0" algn="just">
              <a:lnSpc>
                <a:spcPct val="120000"/>
              </a:lnSpc>
              <a:buNone/>
            </a:pPr>
            <a:r>
              <a:rPr lang="ru-RU" altLang="ru-RU" sz="8000" dirty="0" smtClean="0">
                <a:solidFill>
                  <a:schemeClr val="tx2">
                    <a:lumMod val="50000"/>
                  </a:schemeClr>
                </a:solidFill>
              </a:rPr>
              <a:t>- </a:t>
            </a:r>
            <a:r>
              <a:rPr lang="ru-RU" sz="8000" dirty="0" smtClean="0">
                <a:solidFill>
                  <a:schemeClr val="tx2">
                    <a:lumMod val="50000"/>
                  </a:schemeClr>
                </a:solidFill>
              </a:rPr>
              <a:t>Броски с разных точек. На площадке отмечается 5 точек в 5–6 м от щита. В парах, каждый игрок должен быстрее забросить мяч с каждой из этих точек. </a:t>
            </a:r>
          </a:p>
          <a:p>
            <a:pPr marL="0" indent="0" algn="just">
              <a:buNone/>
            </a:pPr>
            <a:endParaRPr lang="ru-RU" altLang="ru-RU" sz="8000" dirty="0">
              <a:solidFill>
                <a:schemeClr val="tx2">
                  <a:lumMod val="50000"/>
                </a:schemeClr>
              </a:solidFill>
            </a:endParaRPr>
          </a:p>
        </p:txBody>
      </p:sp>
    </p:spTree>
    <p:extLst>
      <p:ext uri="{BB962C8B-B14F-4D97-AF65-F5344CB8AC3E}">
        <p14:creationId xmlns:p14="http://schemas.microsoft.com/office/powerpoint/2010/main" xmlns="" val="2093211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320"/>
            <a:ext cx="7746064" cy="3298696"/>
          </a:xfrm>
        </p:spPr>
        <p:txBody>
          <a:bodyPr>
            <a:normAutofit fontScale="90000"/>
          </a:bodyPr>
          <a:lstStyle/>
          <a:p>
            <a:r>
              <a:rPr lang="ru-RU" sz="2000" b="1" dirty="0" smtClean="0">
                <a:effectLst/>
                <a:latin typeface="+mn-lt"/>
              </a:rPr>
              <a:t/>
            </a:r>
            <a:br>
              <a:rPr lang="ru-RU" sz="2000" b="1" dirty="0" smtClean="0">
                <a:effectLst/>
                <a:latin typeface="+mn-lt"/>
              </a:rPr>
            </a:br>
            <a:r>
              <a:rPr lang="en-GB" sz="2200" b="1" dirty="0" smtClean="0">
                <a:effectLst/>
                <a:latin typeface="+mn-lt"/>
              </a:rPr>
              <a:t>2</a:t>
            </a:r>
            <a:r>
              <a:rPr lang="ru-RU" sz="2200" b="1" dirty="0" smtClean="0">
                <a:effectLst/>
                <a:latin typeface="+mn-lt"/>
              </a:rPr>
              <a:t>.Упражнения для совершенствования  штрафного броска:</a:t>
            </a:r>
            <a:br>
              <a:rPr lang="ru-RU" sz="2200" b="1" dirty="0" smtClean="0">
                <a:effectLst/>
                <a:latin typeface="+mn-lt"/>
              </a:rPr>
            </a:br>
            <a:r>
              <a:rPr lang="ru-RU" sz="2000" dirty="0" smtClean="0">
                <a:effectLst/>
                <a:latin typeface="+mn-lt"/>
              </a:rPr>
              <a:t/>
            </a:r>
            <a:br>
              <a:rPr lang="ru-RU" sz="2000" dirty="0" smtClean="0">
                <a:effectLst/>
                <a:latin typeface="+mn-lt"/>
              </a:rPr>
            </a:br>
            <a:r>
              <a:rPr lang="ru-RU" sz="2000" dirty="0" smtClean="0">
                <a:effectLst/>
                <a:latin typeface="+mn-lt"/>
              </a:rPr>
              <a:t> - </a:t>
            </a:r>
            <a:r>
              <a:rPr lang="ru-RU" sz="2200" dirty="0" smtClean="0">
                <a:solidFill>
                  <a:schemeClr val="tx2">
                    <a:lumMod val="50000"/>
                  </a:schemeClr>
                </a:solidFill>
                <a:effectLst/>
                <a:latin typeface="+mn-lt"/>
              </a:rPr>
              <a:t> Броски сериями, по 5–10 в каждой.</a:t>
            </a:r>
            <a:br>
              <a:rPr lang="ru-RU" sz="2200" dirty="0" smtClean="0">
                <a:solidFill>
                  <a:schemeClr val="tx2">
                    <a:lumMod val="50000"/>
                  </a:schemeClr>
                </a:solidFill>
                <a:effectLst/>
                <a:latin typeface="+mn-lt"/>
              </a:rPr>
            </a:br>
            <a:r>
              <a:rPr lang="ru-RU" sz="2200" dirty="0" smtClean="0">
                <a:solidFill>
                  <a:schemeClr val="tx2">
                    <a:lumMod val="50000"/>
                  </a:schemeClr>
                </a:solidFill>
                <a:effectLst/>
                <a:latin typeface="+mn-lt"/>
              </a:rPr>
              <a:t> -  Броски до промаха. </a:t>
            </a:r>
            <a:r>
              <a:rPr lang="ru-RU" sz="2200" u="sng" dirty="0" smtClean="0">
                <a:solidFill>
                  <a:schemeClr val="tx2">
                    <a:lumMod val="50000"/>
                  </a:schemeClr>
                </a:solidFill>
                <a:effectLst/>
                <a:latin typeface="+mn-lt"/>
              </a:rPr>
              <a:t>Варианты</a:t>
            </a:r>
            <a:r>
              <a:rPr lang="ru-RU" sz="2200" dirty="0" smtClean="0">
                <a:solidFill>
                  <a:schemeClr val="tx2">
                    <a:lumMod val="50000"/>
                  </a:schemeClr>
                </a:solidFill>
                <a:effectLst/>
                <a:latin typeface="+mn-lt"/>
              </a:rPr>
              <a:t>: </a:t>
            </a:r>
            <a:r>
              <a:rPr lang="ru-RU" sz="2200" b="1" dirty="0" smtClean="0">
                <a:solidFill>
                  <a:schemeClr val="tx2">
                    <a:lumMod val="50000"/>
                  </a:schemeClr>
                </a:solidFill>
                <a:effectLst/>
                <a:latin typeface="+mn-lt"/>
              </a:rPr>
              <a:t>а)</a:t>
            </a:r>
            <a:r>
              <a:rPr lang="ru-RU" sz="2200" dirty="0" smtClean="0">
                <a:solidFill>
                  <a:schemeClr val="tx2">
                    <a:lumMod val="50000"/>
                  </a:schemeClr>
                </a:solidFill>
                <a:effectLst/>
                <a:latin typeface="+mn-lt"/>
              </a:rPr>
              <a:t> кто больше попадёт с определённого числа попыток; </a:t>
            </a:r>
            <a:r>
              <a:rPr lang="ru-RU" sz="2200" b="1" dirty="0" smtClean="0">
                <a:solidFill>
                  <a:schemeClr val="tx2">
                    <a:lumMod val="50000"/>
                  </a:schemeClr>
                </a:solidFill>
                <a:effectLst/>
                <a:latin typeface="+mn-lt"/>
              </a:rPr>
              <a:t>б)</a:t>
            </a:r>
            <a:r>
              <a:rPr lang="ru-RU" sz="2200" dirty="0" smtClean="0">
                <a:solidFill>
                  <a:schemeClr val="tx2">
                    <a:lumMod val="50000"/>
                  </a:schemeClr>
                </a:solidFill>
                <a:effectLst/>
                <a:latin typeface="+mn-lt"/>
              </a:rPr>
              <a:t> кто быстрее сможет попасть определённое число раз; </a:t>
            </a:r>
            <a:r>
              <a:rPr lang="ru-RU" sz="2200" b="1" dirty="0" smtClean="0">
                <a:solidFill>
                  <a:schemeClr val="tx2">
                    <a:lumMod val="50000"/>
                  </a:schemeClr>
                </a:solidFill>
                <a:effectLst/>
                <a:latin typeface="+mn-lt"/>
              </a:rPr>
              <a:t>в)</a:t>
            </a:r>
            <a:r>
              <a:rPr lang="ru-RU" sz="2200" dirty="0" smtClean="0">
                <a:solidFill>
                  <a:schemeClr val="tx2">
                    <a:lumMod val="50000"/>
                  </a:schemeClr>
                </a:solidFill>
                <a:effectLst/>
                <a:latin typeface="+mn-lt"/>
              </a:rPr>
              <a:t> каждый игрок выполняет по 1 штрафному, тот, кто промахнулся, выбывает из игры.</a:t>
            </a:r>
            <a:br>
              <a:rPr lang="ru-RU" sz="2200" dirty="0" smtClean="0">
                <a:solidFill>
                  <a:schemeClr val="tx2">
                    <a:lumMod val="50000"/>
                  </a:schemeClr>
                </a:solidFill>
                <a:effectLst/>
                <a:latin typeface="+mn-lt"/>
              </a:rPr>
            </a:br>
            <a:r>
              <a:rPr lang="ru-RU" sz="2200" dirty="0" smtClean="0">
                <a:solidFill>
                  <a:schemeClr val="tx2">
                    <a:lumMod val="50000"/>
                  </a:schemeClr>
                </a:solidFill>
                <a:effectLst/>
                <a:latin typeface="+mn-lt"/>
              </a:rPr>
              <a:t> -  В парах, тройках — командные броски. Игроки каждой команды выполняют броски. Побеждает команда, первой набравшая условное количество очков, например 10. </a:t>
            </a:r>
            <a:endParaRPr lang="ru-RU" sz="2200" dirty="0">
              <a:solidFill>
                <a:schemeClr val="tx2">
                  <a:lumMod val="50000"/>
                </a:schemeClr>
              </a:solidFill>
              <a:effectLst/>
              <a:latin typeface="+mn-lt"/>
            </a:endParaRPr>
          </a:p>
        </p:txBody>
      </p:sp>
      <p:pic>
        <p:nvPicPr>
          <p:cNvPr id="8194" name="Picture 2" descr="C:\Users\Станислав\Desktop\americanul-kyle-nelson-semnat-cu-csu-sibiu1373000480.jpg"/>
          <p:cNvPicPr>
            <a:picLocks noChangeAspect="1" noChangeArrowheads="1"/>
          </p:cNvPicPr>
          <p:nvPr/>
        </p:nvPicPr>
        <p:blipFill>
          <a:blip r:embed="rId2" cstate="print"/>
          <a:srcRect/>
          <a:stretch>
            <a:fillRect/>
          </a:stretch>
        </p:blipFill>
        <p:spPr bwMode="auto">
          <a:xfrm>
            <a:off x="2857488" y="3643314"/>
            <a:ext cx="3929090" cy="3000396"/>
          </a:xfrm>
          <a:prstGeom prst="rect">
            <a:avLst/>
          </a:prstGeom>
          <a:noFill/>
        </p:spPr>
      </p:pic>
    </p:spTree>
    <p:extLst>
      <p:ext uri="{BB962C8B-B14F-4D97-AF65-F5344CB8AC3E}">
        <p14:creationId xmlns:p14="http://schemas.microsoft.com/office/powerpoint/2010/main" xmlns="" val="189190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Бросок сверху</a:t>
            </a:r>
            <a:endParaRPr lang="ru-RU" dirty="0"/>
          </a:p>
        </p:txBody>
      </p:sp>
      <p:pic>
        <p:nvPicPr>
          <p:cNvPr id="1026" name="Picture 2" descr="C:\Users\Станислав\Desktop\Sport HD Wallpapers 7.jpg"/>
          <p:cNvPicPr>
            <a:picLocks noChangeAspect="1" noChangeArrowheads="1"/>
          </p:cNvPicPr>
          <p:nvPr/>
        </p:nvPicPr>
        <p:blipFill>
          <a:blip r:embed="rId2" cstate="print"/>
          <a:srcRect/>
          <a:stretch>
            <a:fillRect/>
          </a:stretch>
        </p:blipFill>
        <p:spPr bwMode="auto">
          <a:xfrm>
            <a:off x="1142977" y="1142984"/>
            <a:ext cx="3429024" cy="2786082"/>
          </a:xfrm>
          <a:prstGeom prst="rect">
            <a:avLst/>
          </a:prstGeom>
          <a:noFill/>
        </p:spPr>
      </p:pic>
      <p:pic>
        <p:nvPicPr>
          <p:cNvPr id="1027" name="Picture 3" descr="C:\Users\Станислав\Desktop\pow_10.jpg"/>
          <p:cNvPicPr>
            <a:picLocks noChangeAspect="1" noChangeArrowheads="1"/>
          </p:cNvPicPr>
          <p:nvPr/>
        </p:nvPicPr>
        <p:blipFill>
          <a:blip r:embed="rId3" cstate="print"/>
          <a:srcRect/>
          <a:stretch>
            <a:fillRect/>
          </a:stretch>
        </p:blipFill>
        <p:spPr bwMode="auto">
          <a:xfrm>
            <a:off x="4714876" y="3929066"/>
            <a:ext cx="4252874" cy="28098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Станислав\Desktop\151428_html_m7241315a.jpg"/>
          <p:cNvPicPr>
            <a:picLocks noGrp="1" noChangeAspect="1" noChangeArrowheads="1"/>
          </p:cNvPicPr>
          <p:nvPr>
            <p:ph idx="1"/>
          </p:nvPr>
        </p:nvPicPr>
        <p:blipFill>
          <a:blip r:embed="rId2"/>
          <a:srcRect/>
          <a:stretch>
            <a:fillRect/>
          </a:stretch>
        </p:blipFill>
        <p:spPr bwMode="auto">
          <a:xfrm>
            <a:off x="1214414" y="214290"/>
            <a:ext cx="7715303" cy="62865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Обводка соперника</a:t>
            </a:r>
            <a:endParaRPr lang="ru-RU" dirty="0"/>
          </a:p>
        </p:txBody>
      </p:sp>
      <p:pic>
        <p:nvPicPr>
          <p:cNvPr id="6146" name="Picture 2" descr="C:\Users\Станислав\Desktop\4933_html_m56f1013.jpg"/>
          <p:cNvPicPr>
            <a:picLocks noGrp="1" noChangeAspect="1" noChangeArrowheads="1"/>
          </p:cNvPicPr>
          <p:nvPr>
            <p:ph idx="1"/>
          </p:nvPr>
        </p:nvPicPr>
        <p:blipFill>
          <a:blip r:embed="rId2"/>
          <a:srcRect/>
          <a:stretch>
            <a:fillRect/>
          </a:stretch>
        </p:blipFill>
        <p:spPr bwMode="auto">
          <a:xfrm>
            <a:off x="1285852" y="1214422"/>
            <a:ext cx="7572427" cy="53578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939784"/>
          </a:xfrm>
        </p:spPr>
        <p:txBody>
          <a:bodyPr/>
          <a:lstStyle/>
          <a:p>
            <a:pPr algn="ctr"/>
            <a:r>
              <a:rPr lang="ru-RU" dirty="0" smtClean="0"/>
              <a:t> Тактика игры</a:t>
            </a:r>
            <a:endParaRPr lang="ru-RU" dirty="0"/>
          </a:p>
        </p:txBody>
      </p:sp>
      <p:pic>
        <p:nvPicPr>
          <p:cNvPr id="3074" name="Picture 2" descr="C:\Users\Станислав\Desktop\hello_html_m101c4b76.png"/>
          <p:cNvPicPr>
            <a:picLocks noGrp="1" noChangeAspect="1" noChangeArrowheads="1"/>
          </p:cNvPicPr>
          <p:nvPr>
            <p:ph idx="1"/>
          </p:nvPr>
        </p:nvPicPr>
        <p:blipFill>
          <a:blip r:embed="rId2"/>
          <a:srcRect/>
          <a:stretch>
            <a:fillRect/>
          </a:stretch>
        </p:blipFill>
        <p:spPr bwMode="auto">
          <a:xfrm>
            <a:off x="1214414" y="1357298"/>
            <a:ext cx="7720036" cy="521497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Другая 10">
      <a:dk1>
        <a:srgbClr val="77D5EA"/>
      </a:dk1>
      <a:lt1>
        <a:srgbClr val="D2EDF4"/>
      </a:lt1>
      <a:dk2>
        <a:srgbClr val="464646"/>
      </a:dk2>
      <a:lt2>
        <a:srgbClr val="164D5B"/>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1375</TotalTime>
  <Words>497</Words>
  <Application>Microsoft Office PowerPoint</Application>
  <PresentationFormat>Экран (4:3)</PresentationFormat>
  <Paragraphs>52</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Солнцестояние</vt:lpstr>
      <vt:lpstr>   </vt:lpstr>
      <vt:lpstr>Техника игры</vt:lpstr>
      <vt:lpstr>Слайд 3</vt:lpstr>
      <vt:lpstr>     Совершенствование техники: 1.Упражнения для совершенствования  бросков:  -  Два игрока становятся в 3–4 шагах один от другого на расстоянии 5–6 м от щита. Против них находится защитник. Передавая мяч друг другу, нападающие выбирают удобный момент для броска в корзину. За попадание нападающий получает очко, а за промах теряет его. Игрок с минусовым балансом становится защитником.  -  </vt:lpstr>
      <vt:lpstr> 2.Упражнения для совершенствования  штрафного броска:   -  Броски сериями, по 5–10 в каждой.  -  Броски до промаха. Варианты: а) кто больше попадёт с определённого числа попыток; б) кто быстрее сможет попасть определённое число раз; в) каждый игрок выполняет по 1 штрафному, тот, кто промахнулся, выбывает из игры.  -  В парах, тройках — командные броски. Игроки каждой команды выполняют броски. Побеждает команда, первой набравшая условное количество очков, например 10. </vt:lpstr>
      <vt:lpstr>Бросок сверху</vt:lpstr>
      <vt:lpstr>Слайд 7</vt:lpstr>
      <vt:lpstr>Обводка соперника</vt:lpstr>
      <vt:lpstr> Тактика игры</vt:lpstr>
      <vt:lpstr> В современном баскетболе наиболее часто  применяют следующие тактики игры в  нападении:    </vt:lpstr>
      <vt:lpstr>         </vt:lpstr>
      <vt:lpstr>Слайд 12</vt:lpstr>
      <vt:lpstr>         3. Длительный контроль мяча  Под системой  длительного контроля мяча мы понимаем систему нападения в баскетболе, основанную на подчеркнуто долгом держании мяча командой с применением бросков только из очень выгодных положений. Это должно сочетаться с надежной защитой. Иногда создается впечатление, что команда умышленно  держит мяч без броска. Труднее всего играть против команды, применяющих систему длительного контроля мяча. В баскетболе есть выражение «Заставьте команду противника играть так, как вам нравится и не играйте так, как хочется противнику».Команду, применяющую систему длительного контроля, почти невозможно заставить играть быстро. При встрече с таким противником быстро играющая команда начинает подстраиваться к несвойственной ей системе длительного контроля мяча. Игроки, привыкшие к скоростным действиям и быстрому отрыву, в такой непривычной для них обстановке испытывают нервозность и часто не показывают  своей обычной игры. </vt:lpstr>
      <vt:lpstr>Слайд 14</vt:lpstr>
      <vt:lpstr>  Недостатки «восьмерки»:  -  Излишнее маневрирование приводит к ненужной затрате энергии Поскольку система является стандартной и знакома многим тренерам, противник может заранее предусмотреть направление передач -  Против зонной защитой бессильна -  «Восьмерка» трудна для высоких, медлительных игроков   </vt:lpstr>
      <vt:lpstr>Упражнения для совершенствования комбинации трех игроков «восьмерка»:</vt:lpstr>
      <vt:lpstr> Используемая литература:</vt:lpstr>
      <vt:lpstr>Слайд 18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Баскетбол</dc:title>
  <dc:creator>111</dc:creator>
  <cp:lastModifiedBy>Станислав</cp:lastModifiedBy>
  <cp:revision>121</cp:revision>
  <dcterms:created xsi:type="dcterms:W3CDTF">2013-08-03T11:57:16Z</dcterms:created>
  <dcterms:modified xsi:type="dcterms:W3CDTF">2016-02-28T10:58:17Z</dcterms:modified>
</cp:coreProperties>
</file>