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62" r:id="rId3"/>
    <p:sldId id="256" r:id="rId4"/>
    <p:sldId id="287" r:id="rId5"/>
    <p:sldId id="268" r:id="rId6"/>
    <p:sldId id="266" r:id="rId7"/>
    <p:sldId id="269" r:id="rId8"/>
    <p:sldId id="273" r:id="rId9"/>
    <p:sldId id="284" r:id="rId10"/>
    <p:sldId id="279" r:id="rId11"/>
    <p:sldId id="278" r:id="rId12"/>
    <p:sldId id="274" r:id="rId13"/>
    <p:sldId id="275" r:id="rId14"/>
    <p:sldId id="276" r:id="rId15"/>
    <p:sldId id="263" r:id="rId16"/>
    <p:sldId id="264" r:id="rId17"/>
    <p:sldId id="265" r:id="rId18"/>
    <p:sldId id="285" r:id="rId19"/>
    <p:sldId id="286" r:id="rId20"/>
    <p:sldId id="258" r:id="rId21"/>
    <p:sldId id="259" r:id="rId22"/>
    <p:sldId id="270" r:id="rId23"/>
    <p:sldId id="271" r:id="rId24"/>
    <p:sldId id="272" r:id="rId25"/>
    <p:sldId id="277" r:id="rId26"/>
    <p:sldId id="280" r:id="rId27"/>
    <p:sldId id="281" r:id="rId28"/>
    <p:sldId id="282" r:id="rId29"/>
    <p:sldId id="283" r:id="rId30"/>
    <p:sldId id="288" r:id="rId31"/>
  </p:sldIdLst>
  <p:sldSz cx="9144000" cy="6858000" type="screen4x3"/>
  <p:notesSz cx="6858000" cy="9144000"/>
  <p:custDataLst>
    <p:tags r:id="rId33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6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2269F-7F90-40AA-8F32-9F9DB279CFBB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B9354-3B38-428F-B614-B536545B289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B9354-3B38-428F-B614-B536545B289E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B9354-3B38-428F-B614-B536545B289E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7C99C-16E3-4BCF-A53F-7E683B5D53E8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86FE9-3AAA-4ECB-97A6-84A324034E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64CB4-4F20-4041-825F-E8D98D7F9094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6537C-37B1-46E1-973C-A339F842EE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DD17F-548C-4DD8-8DF5-DC9281E9DC95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783B9-364C-4A8B-97FD-B5E74A1F76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E8870-A581-4A93-AC8F-AC57E8839FA3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63ABA-81E5-44FC-8915-EE6D934F06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98547-9837-4F5D-9319-E54B89D85DD1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8A6D4-AC5F-4FE9-8DE2-E254D8BB7A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E8DEE-4548-4FFB-B0C8-AFD7882835C9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880AB-FB1A-412D-9CDA-DD99B0E03B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D9556-CCB3-4A96-B212-461A18B97A3A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6F053-2EAC-43E8-8109-682C206451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26B85-9FC4-44A4-A15D-6486A812693A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D1E24-4094-4A3C-9DA1-9985A86F15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65B24-002A-4548-9047-E0AA30A7C7B9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27FB9-1FBC-43FA-95FE-119C986DC4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FF9ED-7C43-46F0-8846-E61EC49BADC3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08996-14C1-434E-8D91-0B6B6C313C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57966-8017-4498-BE7B-8E4A59A7B05B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B2927-1286-4303-929A-E3456B1679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6" descr="6s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65" t="5208" r="4453" b="4166"/>
          <a:stretch>
            <a:fillRect/>
          </a:stretch>
        </p:blipFill>
        <p:spPr bwMode="auto">
          <a:xfrm rot="4895279">
            <a:off x="-215900" y="244475"/>
            <a:ext cx="1928813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Рисунок 8" descr="111502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5643563"/>
            <a:ext cx="1500187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Заголовок 1"/>
          <p:cNvSpPr>
            <a:spLocks noGrp="1"/>
          </p:cNvSpPr>
          <p:nvPr>
            <p:ph type="title"/>
          </p:nvPr>
        </p:nvSpPr>
        <p:spPr bwMode="auto">
          <a:xfrm>
            <a:off x="857250" y="274638"/>
            <a:ext cx="7858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7E7E16-B7DD-466C-A4D6-806A09090ADF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5D685DB-4D21-48C4-80A1-9C12BC61F3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6642100"/>
            <a:ext cx="1204913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00B0F0"/>
                </a:solidFill>
                <a:latin typeface="+mn-lt"/>
              </a:rPr>
              <a:t>http://ku4mina.ucoz.ru/</a:t>
            </a:r>
            <a:endParaRPr lang="ru-RU" sz="800" dirty="0">
              <a:solidFill>
                <a:srgbClr val="00B0F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272808" cy="2376264"/>
          </a:xfrm>
        </p:spPr>
        <p:txBody>
          <a:bodyPr/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ЭФФЕКТИВНЫЕ  ПРИЁМЫ РАБОТЫ  С  ТЕКСТОМ  ПРИ ПОДГОТОВКЕ  </a:t>
            </a:r>
            <a:r>
              <a:rPr lang="ru-RU" sz="4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 </a:t>
            </a:r>
            <a:r>
              <a:rPr lang="ru-RU" sz="6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ОГЭ</a:t>
            </a:r>
            <a:endParaRPr lang="ru-RU" sz="6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D:\MyDocuments\Desktop\Новая папка (2)\gia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25144"/>
            <a:ext cx="9144000" cy="2132856"/>
          </a:xfrm>
          <a:prstGeom prst="rect">
            <a:avLst/>
          </a:prstGeom>
          <a:noFill/>
        </p:spPr>
      </p:pic>
      <p:sp>
        <p:nvSpPr>
          <p:cNvPr id="7" name="Подзаголовок 2"/>
          <p:cNvSpPr txBox="1">
            <a:spLocks/>
          </p:cNvSpPr>
          <p:nvPr/>
        </p:nvSpPr>
        <p:spPr bwMode="auto">
          <a:xfrm>
            <a:off x="2743200" y="3068960"/>
            <a:ext cx="6400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Автор: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Мусаэлян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Ирина </a:t>
            </a:r>
            <a:r>
              <a:rPr kumimoji="0" lang="ru-RU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Нобеловна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учитель русского языка и литературы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МБОУ СОШ №6 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.Георгиевска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yDocuments\Desktop\IMG-20181126-WA0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8640"/>
            <a:ext cx="4932040" cy="4140118"/>
          </a:xfrm>
          <a:prstGeom prst="rect">
            <a:avLst/>
          </a:prstGeom>
          <a:noFill/>
        </p:spPr>
      </p:pic>
      <p:pic>
        <p:nvPicPr>
          <p:cNvPr id="2052" name="Picture 4" descr="D:\MyDocuments\Desktop\IMG-20181126-WA00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1472" y="3257600"/>
            <a:ext cx="4752528" cy="36004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652120" y="1124744"/>
            <a:ext cx="27410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 себе…</a:t>
            </a:r>
            <a:endParaRPr lang="ru-RU" sz="4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5085184"/>
            <a:ext cx="22349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учитель!</a:t>
            </a:r>
            <a:endParaRPr lang="ru-RU" sz="4000" dirty="0"/>
          </a:p>
        </p:txBody>
      </p:sp>
      <p:pic>
        <p:nvPicPr>
          <p:cNvPr id="11" name="голос-учителя.wav">
            <a:hlinkClick r:id="" action="ppaction://media"/>
          </p:cNvPr>
          <p:cNvPicPr>
            <a:picLocks noRot="1" noChangeAspect="1"/>
          </p:cNvPicPr>
          <p:nvPr>
            <a:wavAudioFile r:embed="rId1" name="голос-учителя.wav"/>
          </p:nvPr>
        </p:nvPicPr>
        <p:blipFill>
          <a:blip r:embed="rId7" cstate="print"/>
          <a:stretch>
            <a:fillRect/>
          </a:stretch>
        </p:blipFill>
        <p:spPr>
          <a:xfrm>
            <a:off x="0" y="4005064"/>
            <a:ext cx="304800" cy="304800"/>
          </a:xfrm>
          <a:prstGeom prst="rect">
            <a:avLst/>
          </a:prstGeom>
        </p:spPr>
      </p:pic>
      <p:pic>
        <p:nvPicPr>
          <p:cNvPr id="12" name="golos_Kotenko.wav">
            <a:hlinkClick r:id="" action="ppaction://media"/>
          </p:cNvPr>
          <p:cNvPicPr>
            <a:picLocks noRot="1" noChangeAspect="1"/>
          </p:cNvPicPr>
          <p:nvPr>
            <a:wavAudioFile r:embed="rId2" name="golos_Kotenko.wav"/>
          </p:nvPr>
        </p:nvPicPr>
        <p:blipFill>
          <a:blip r:embed="rId8" cstate="print"/>
          <a:stretch>
            <a:fillRect/>
          </a:stretch>
        </p:blipFill>
        <p:spPr>
          <a:xfrm>
            <a:off x="3851920" y="4005064"/>
            <a:ext cx="288032" cy="288032"/>
          </a:xfrm>
          <a:prstGeom prst="rect">
            <a:avLst/>
          </a:prstGeom>
        </p:spPr>
      </p:pic>
      <p:pic>
        <p:nvPicPr>
          <p:cNvPr id="13" name="голос-Петросьянц.wav">
            <a:hlinkClick r:id="" action="ppaction://media"/>
          </p:cNvPr>
          <p:cNvPicPr>
            <a:picLocks noRot="1" noChangeAspect="1"/>
          </p:cNvPicPr>
          <p:nvPr>
            <a:wavAudioFile r:embed="rId3" name="голос-Петросьянц.wav"/>
          </p:nvPr>
        </p:nvPicPr>
        <p:blipFill>
          <a:blip r:embed="rId9" cstate="print"/>
          <a:stretch>
            <a:fillRect/>
          </a:stretch>
        </p:blipFill>
        <p:spPr>
          <a:xfrm>
            <a:off x="4427984" y="652534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6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47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Аудиоизложение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важная форма работы с текстом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MyDocuments\Desktop\IMG-20181126-WA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6624736" cy="46373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yDocuments\Desktop\0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188640"/>
            <a:ext cx="1435480" cy="19442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188640"/>
            <a:ext cx="6768752" cy="1008112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Читая классиков,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готовимся к ОГЭ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484784"/>
            <a:ext cx="4495800" cy="4641379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Уж небо осенью дышал…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Уж реже солнышко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..стал..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Короче ст..н..вился день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Лесов т..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инстве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н,нн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сень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 п..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чальным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шумом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обн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..жалась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Л..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жился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на п..ля туман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Гусей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кр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кливый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к..р..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ван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Т..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нулся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к югу: пр..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..жалась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Д..вольно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скуч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(?)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ная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п..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ра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Ст..ял ноябрь уж у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дв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ра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(А.С.Пушкин.)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196752"/>
            <a:ext cx="4464496" cy="4824537"/>
          </a:xfrm>
        </p:spPr>
        <p:txBody>
          <a:bodyPr/>
          <a:lstStyle/>
          <a:p>
            <a:pPr>
              <a:lnSpc>
                <a:spcPct val="150000"/>
              </a:lnSpc>
              <a:buAutoNum type="arabicParenR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спишите, вставляя пропущенные </a:t>
            </a:r>
          </a:p>
          <a:p>
            <a:pPr>
              <a:lnSpc>
                <a:spcPct val="150000"/>
              </a:lnSpc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буквы и знаки препинания;</a:t>
            </a:r>
          </a:p>
          <a:p>
            <a:pPr>
              <a:lnSpc>
                <a:spcPct val="150000"/>
              </a:lnSpc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2)   подчеркните грамматические основы;</a:t>
            </a:r>
          </a:p>
          <a:p>
            <a:pPr>
              <a:lnSpc>
                <a:spcPct val="150000"/>
              </a:lnSpc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3)    выпишите слово, которое является средством выразительности речи- олицетворением;</a:t>
            </a:r>
          </a:p>
          <a:p>
            <a:pPr>
              <a:lnSpc>
                <a:spcPct val="150000"/>
              </a:lnSpc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4)    выпишите слово, в котором правописание приставки зависит от лексического значения;</a:t>
            </a:r>
          </a:p>
          <a:p>
            <a:pPr>
              <a:lnSpc>
                <a:spcPct val="150000"/>
              </a:lnSpc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5)    замените синонимом слово «караван» ;</a:t>
            </a:r>
          </a:p>
          <a:p>
            <a:pPr>
              <a:lnSpc>
                <a:spcPct val="150000"/>
              </a:lnSpc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6)    замените словосочетание «реже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..стал..», построенное на основе примыкания, синонимичным словосочетанием со связью согласование;</a:t>
            </a:r>
          </a:p>
          <a:p>
            <a:pPr>
              <a:lnSpc>
                <a:spcPct val="150000"/>
              </a:lnSpc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7)   укажите количество грамматических основ в предложении.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Arsen\AppData\Local\Microsoft\Windows\Temporary Internet Files\Content.Word\0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332656"/>
            <a:ext cx="138137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Читая классиков,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готовимся к ОГЭ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0" y="1484784"/>
            <a:ext cx="4497388" cy="4641379"/>
          </a:xfrm>
        </p:spPr>
        <p:txBody>
          <a:bodyPr/>
          <a:lstStyle/>
          <a:p>
            <a:pPr algn="just">
              <a:buNone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     1)Был пр…красный июльский день один из тех дней которые случаются только тогда когда погода установилась (на)долго. 2)С самого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ра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нн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)его утра небо ясно; утре(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нн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яя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ря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не пылает пожаром она разливает…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ся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кротким румянцем. 3)Солнце не огнистое не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ра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…кале(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нн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ое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как во время знойной засухи не (тускло)багровое как перед бурей но светлое и пр…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ветно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лучезарное – мирно всплывает под узкой и дли(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нн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)ой тучкой свежо пр…сияет и погрузится в л…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ловый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ее туман. 4)Верхний тонкий край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ра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…тянутого облачка засверкает змейками; блеск их подобен блеску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кова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нн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)ого серебра… 5)Но вот опять хлынули играющие лучи, – и весело и в…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личаво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словно взлетая поднимается м…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гучее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светило. </a:t>
            </a:r>
          </a:p>
          <a:p>
            <a:pPr algn="just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           (И.С.Тургенев)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84784"/>
            <a:ext cx="4041775" cy="4641379"/>
          </a:xfrm>
        </p:spPr>
        <p:txBody>
          <a:bodyPr/>
          <a:lstStyle/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1) спишите, вставляя пропущенные 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буквы и знаки препинания;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2)  подчеркните грамматические основы;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3) выпишите слова, которые являются средством выразительности речи- а)эпитетом , б)метафорой, в)сравнением;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4) выпишите слова, правописание приставки в которых зависит от последующего согласного;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5)  замените синонимом слово «случаются»;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6) замените словосочетание «июльский день», построенное на основе согласования, синонимичным словосочетанием со связью управления; 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7)   выпишите грамматическую основу в предложении 3.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8)  укажите количество грамматических основ в предложении 5.</a:t>
            </a:r>
          </a:p>
          <a:p>
            <a:endParaRPr lang="ru-RU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Arsen\AppData\Local\Microsoft\Windows\Temporary Internet Files\Content.Word\4892934-1024x10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260649"/>
            <a:ext cx="128473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562074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В.В.Вересаев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«Невыдуманные рассказы о прошлом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 txBox="1">
            <a:spLocks/>
          </p:cNvSpPr>
          <p:nvPr/>
        </p:nvSpPr>
        <p:spPr>
          <a:xfrm>
            <a:off x="179512" y="946150"/>
            <a:ext cx="8784976" cy="5911850"/>
          </a:xfrm>
          <a:prstGeom prst="rect">
            <a:avLst/>
          </a:prstGeom>
        </p:spPr>
        <p:txBody>
          <a:bodyPr/>
          <a:lstStyle/>
          <a:p>
            <a:pPr marL="609600" marR="0" lvl="0" indent="-609600" algn="just" defTabSz="914400" rtl="0" eaLnBrk="1" fontAlgn="base" latinLnBrk="0" hangingPunct="1">
              <a:spcBef>
                <a:spcPct val="0"/>
              </a:spcBef>
              <a:spcAft>
                <a:spcPct val="150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		</a:t>
            </a:r>
          </a:p>
          <a:p>
            <a:pPr marL="609600" marR="0" lvl="0" indent="-609600" algn="just" defTabSz="914400" rtl="0" eaLnBrk="1" fontAlgn="base" latinLnBrk="0" hangingPunct="1">
              <a:spcBef>
                <a:spcPct val="0"/>
              </a:spcBef>
              <a:spcAft>
                <a:spcPct val="150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altLang="ru-RU" sz="1600" noProof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kumimoji="0" lang="ru-RU" alt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 новому шоссе неслась под гору легковая машина. Шофер</a:t>
            </a:r>
          </a:p>
          <a:p>
            <a:pPr marL="609600" marR="0" lvl="0" indent="-609600" algn="just" defTabSz="914400" rtl="0" eaLnBrk="1" fontAlgn="base" latinLnBrk="0" hangingPunct="1">
              <a:spcBef>
                <a:spcPct val="0"/>
              </a:spcBef>
              <a:spcAft>
                <a:spcPct val="150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kumimoji="0" lang="ru-RU" alt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 испуганным</a:t>
            </a:r>
            <a:r>
              <a:rPr kumimoji="0" lang="ru-RU" altLang="ru-RU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alt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лицом</a:t>
            </a:r>
            <a:r>
              <a:rPr kumimoji="0" lang="ru-RU" altLang="ru-RU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alt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давал</a:t>
            </a:r>
            <a:r>
              <a:rPr kumimoji="0" lang="ru-RU" altLang="ru-RU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alt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непрерывные гудки и</a:t>
            </a:r>
            <a:r>
              <a:rPr kumimoji="0" lang="ru-RU" altLang="ru-RU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alt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старался </a:t>
            </a:r>
          </a:p>
          <a:p>
            <a:pPr marL="609600" marR="0" lvl="0" indent="-609600" algn="just" defTabSz="914400" rtl="0" eaLnBrk="1" fontAlgn="base" latinLnBrk="0" hangingPunct="1">
              <a:spcBef>
                <a:spcPct val="0"/>
              </a:spcBef>
              <a:spcAft>
                <a:spcPct val="150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kumimoji="0" lang="ru-RU" alt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затормозить машину. Внизу,</a:t>
            </a:r>
            <a:r>
              <a:rPr kumimoji="0" lang="ru-RU" altLang="ru-RU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alt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посреди неширокого моста,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озорной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мальчишка лет девяти, балуясь, удерживал на месте пятилетнего братишку и не давал ему убежать. Всем стало ясно, что мальчишка с братом не успеют увернуться. Мать с воем бежала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 мосту. Гибель ребят была неминуема. </a:t>
            </a:r>
          </a:p>
          <a:p>
            <a:pPr marL="609600" marR="0" lvl="0" indent="-609600" algn="just" defTabSz="914400" rtl="0" eaLnBrk="1" fontAlgn="base" latinLnBrk="0" hangingPunct="1">
              <a:spcBef>
                <a:spcPct val="0"/>
              </a:spcBef>
              <a:spcAft>
                <a:spcPct val="150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	Вдруг в  последний момент шофер повернул руль</a:t>
            </a:r>
            <a:r>
              <a:rPr lang="ru-RU" altLang="ru-RU" dirty="0" smtClean="0">
                <a:solidFill>
                  <a:srgbClr val="000000"/>
                </a:solidFill>
                <a:cs typeface="Times New Roman" pitchFamily="18" charset="0"/>
              </a:rPr>
              <a:t> —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 машина вместе с шофером рухнула в овраг. Сбежался народ. Окровавленный шофер без чувств лежал в поломанной машине</a:t>
            </a:r>
            <a:r>
              <a:rPr lang="ru-RU" altLang="ru-RU" dirty="0" smtClean="0">
                <a:solidFill>
                  <a:srgbClr val="000000"/>
                </a:solidFill>
                <a:cs typeface="Times New Roman" pitchFamily="18" charset="0"/>
              </a:rPr>
              <a:t>…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Вызвали </a:t>
            </a:r>
            <a:r>
              <a:rPr lang="ru-RU" altLang="ru-RU" dirty="0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скорую помощь</a:t>
            </a:r>
            <a:r>
              <a:rPr lang="ru-RU" altLang="ru-RU" dirty="0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Люди в белых халатах выносили раненого на носилках из оврага. Морщась и крепко закусив губы, чтобы не  стонать, он смотрел на облака</a:t>
            </a:r>
            <a:r>
              <a:rPr lang="ru-RU" altLang="ru-RU" dirty="0" smtClean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  <a:p>
            <a:pPr marL="609600" marR="0" lvl="0" indent="-609600" algn="just" defTabSz="914400" rtl="0" eaLnBrk="1" fontAlgn="base" latinLnBrk="0" hangingPunct="1">
              <a:spcBef>
                <a:spcPct val="0"/>
              </a:spcBef>
              <a:spcAft>
                <a:spcPct val="150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	Белая карета с красным крестом уехала. Народ взволнованно обсуждал                   случившееся. Один гражданин в кепке, с треугольником рыжеватых волос на верхней губе, громко говорил: «Ничего бы ему не было, если бы раздавил ребят. Я сам шофер, знаю порядки. Вон сколько свидетелей вокруг, все видели. Ничего бы не было. А он – и сам чуть не погиб, и машину поломал. Наверно, не знал законов».</a:t>
            </a:r>
            <a:endParaRPr lang="ru-RU" altLang="ru-RU" dirty="0" smtClean="0">
              <a:latin typeface="Times New Roman" pitchFamily="18" charset="0"/>
            </a:endParaRPr>
          </a:p>
          <a:p>
            <a:pPr marL="609600" marR="0" lvl="0" indent="-609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alt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31807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 себе учитель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Задание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«Я не лингвист, но всё же…» 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D:\MyDocuments\Desktop\no-translate-detected_1308-14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6074219"/>
            <a:ext cx="2958496" cy="783781"/>
          </a:xfrm>
          <a:prstGeom prst="rect">
            <a:avLst/>
          </a:prstGeom>
          <a:noFill/>
        </p:spPr>
      </p:pic>
      <p:pic>
        <p:nvPicPr>
          <p:cNvPr id="5" name="Picture 3" descr="D:\MyDocuments\Desktop\uchenik_otvechaet_u_doski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7675" y="260648"/>
            <a:ext cx="1076325" cy="1533525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79512" y="1772816"/>
            <a:ext cx="89644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айти в тексте какие-либо лингвистические явления - материал для написания сочинения 15.1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23928" y="2492896"/>
            <a:ext cx="1298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Например: </a:t>
            </a:r>
          </a:p>
        </p:txBody>
      </p:sp>
      <p:sp>
        <p:nvSpPr>
          <p:cNvPr id="7" name="Стрелка вниз 6"/>
          <p:cNvSpPr/>
          <p:nvPr/>
        </p:nvSpPr>
        <p:spPr>
          <a:xfrm rot="3225064">
            <a:off x="3188635" y="2503207"/>
            <a:ext cx="294904" cy="19849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8225916">
            <a:off x="5686332" y="2478257"/>
            <a:ext cx="296609" cy="19731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70518" y="4149080"/>
            <a:ext cx="33692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В.А.Солоухин: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«Эпитеты – одежда слов».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88024" y="4221088"/>
            <a:ext cx="4211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И.Б.Голуб: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«В художественной речи использование однородных членов </a:t>
            </a: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является средством усиления </a:t>
            </a: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её выразительности</a:t>
            </a:r>
            <a:r>
              <a:rPr lang="ru-RU" b="1" i="1" dirty="0" smtClean="0"/>
              <a:t>».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858125" cy="1084982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 себе учитель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Задание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«Телеграмма»</a:t>
            </a:r>
            <a:endParaRPr lang="ru-R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6110958"/>
            <a:ext cx="2160240" cy="747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D:\MyDocuments\Desktop\uchenik_otvechaet_u_doski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260648"/>
            <a:ext cx="1076325" cy="153352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3528" y="1700808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Найти предложение(-я) в тексте, на основе которых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можно написать сочинение 15.2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39752" y="24928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Например: 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 rot="3225064">
            <a:off x="3142431" y="2479791"/>
            <a:ext cx="352975" cy="19849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8021656">
            <a:off x="5905325" y="2380566"/>
            <a:ext cx="347566" cy="21213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4077072"/>
            <a:ext cx="4283968" cy="1324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lvl="0" indent="-609600" algn="just">
              <a:spcAft>
                <a:spcPct val="15000"/>
              </a:spcAft>
              <a:defRPr/>
            </a:pPr>
            <a:r>
              <a:rPr lang="ru-RU" alt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«Гибель ребят была неминуема. Вдруг в </a:t>
            </a:r>
          </a:p>
          <a:p>
            <a:pPr marL="609600" lvl="0" indent="-609600" algn="just">
              <a:spcAft>
                <a:spcPct val="15000"/>
              </a:spcAft>
              <a:defRPr/>
            </a:pPr>
            <a:r>
              <a:rPr lang="ru-RU" alt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последний момент шофер повернул</a:t>
            </a:r>
          </a:p>
          <a:p>
            <a:pPr marL="609600" lvl="0" indent="-609600" algn="just">
              <a:spcAft>
                <a:spcPct val="15000"/>
              </a:spcAft>
              <a:defRPr/>
            </a:pPr>
            <a:r>
              <a:rPr lang="ru-RU" alt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руль</a:t>
            </a:r>
            <a:r>
              <a:rPr lang="ru-RU" altLang="ru-RU" b="1" i="1" dirty="0" smtClean="0">
                <a:solidFill>
                  <a:srgbClr val="000000"/>
                </a:solidFill>
                <a:cs typeface="Times New Roman" pitchFamily="18" charset="0"/>
              </a:rPr>
              <a:t> - </a:t>
            </a:r>
            <a:r>
              <a:rPr lang="ru-RU" alt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машина вместе с шофером</a:t>
            </a:r>
          </a:p>
          <a:p>
            <a:pPr marL="609600" lvl="0" indent="-609600" algn="just">
              <a:spcAft>
                <a:spcPct val="15000"/>
              </a:spcAft>
              <a:defRPr/>
            </a:pPr>
            <a:r>
              <a:rPr lang="ru-RU" alt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рухнула в овраг.»</a:t>
            </a:r>
            <a:endParaRPr lang="ru-RU" b="1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60032" y="4077072"/>
            <a:ext cx="4139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«Ничего бы ему не было, если бы раздавил ребят. Я сам шофер, знаю порядки. Вон сколько свидетелей вокруг, все видели. Ничего бы не было. А он –и сам чуть не погиб, и машину поломал. Наверно, не знал законов».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424936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 себе учитель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Задание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«Одним словом»</a:t>
            </a:r>
            <a:endParaRPr lang="ru-RU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6181725"/>
            <a:ext cx="15525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D:\MyDocuments\Desktop\uchenik_otvechaet_u_doski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260648"/>
            <a:ext cx="1076325" cy="153352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99592" y="2413338"/>
            <a:ext cx="5958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1844824"/>
            <a:ext cx="813690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Определить по главной мысли текста, о какой или каких нравственных ценностях или человеческих пороках в нём идёт речь, на основании этого составить задание для написания сочинения 15.3 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Например: 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«Что такое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милосердие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?»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«Что такое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бессердечность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?»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 rot="3225064">
            <a:off x="3152713" y="3226041"/>
            <a:ext cx="312835" cy="11770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8704871">
            <a:off x="5455733" y="3054662"/>
            <a:ext cx="309097" cy="18238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274638"/>
            <a:ext cx="828675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«Письмо из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Простоквашино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4005064"/>
            <a:ext cx="37496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Героизм - это…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5301208"/>
            <a:ext cx="69405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Нравственный выбор - это…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628800"/>
            <a:ext cx="42786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Выдержка - это…</a:t>
            </a:r>
            <a:endParaRPr lang="ru-RU" sz="4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2348880"/>
            <a:ext cx="50672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Человечность - это…</a:t>
            </a:r>
            <a:endParaRPr lang="ru-RU" sz="4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3068960"/>
            <a:ext cx="53918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Настойчивость - это…</a:t>
            </a: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4509120"/>
            <a:ext cx="42938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Сила воли - это…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Documents and Settings\Для ОГЭ\Рабочий стол\9 в фото\IMG_20181127_0852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 вниз 8"/>
          <p:cNvSpPr/>
          <p:nvPr/>
        </p:nvSpPr>
        <p:spPr>
          <a:xfrm rot="20425649">
            <a:off x="2726502" y="2916747"/>
            <a:ext cx="360040" cy="2371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912559">
            <a:off x="1222912" y="2838417"/>
            <a:ext cx="360040" cy="24082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Задача учителя: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628800"/>
            <a:ext cx="4572000" cy="452596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Текст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</a:p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Цели</a:t>
            </a:r>
          </a:p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обучения</a:t>
            </a:r>
          </a:p>
          <a:p>
            <a:pPr algn="r">
              <a:buNone/>
            </a:pPr>
            <a:endParaRPr lang="ru-RU" dirty="0" smtClean="0"/>
          </a:p>
          <a:p>
            <a:pPr algn="r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Образовательная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Развивающая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Воспитательная</a:t>
            </a:r>
          </a:p>
          <a:p>
            <a:pPr algn="ctr">
              <a:buNone/>
            </a:pPr>
            <a:endParaRPr lang="ru-RU" sz="2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12776"/>
            <a:ext cx="4495800" cy="4713387"/>
          </a:xfrm>
        </p:spPr>
        <p:txBody>
          <a:bodyPr/>
          <a:lstStyle/>
          <a:p>
            <a:pPr eaLnBrk="0" hangingPunct="0">
              <a:buNone/>
            </a:pPr>
            <a:r>
              <a:rPr lang="ru-RU" dirty="0" smtClean="0"/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Учитель   должен сделать ученика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опытным читателем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владеющим приемами анализа  текста, 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способным оценить содержание, 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уловить многочисленные значения   языковых единиц и проникнуть в подтекст. </a:t>
            </a:r>
          </a:p>
          <a:p>
            <a:pPr eaLnBrk="0" hangingPunct="0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Задача учителя - определить,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какие именно подходы, техники и приемы привлечь к работе.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 rot="2692449">
            <a:off x="842093" y="2485864"/>
            <a:ext cx="360040" cy="14145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9546970">
            <a:off x="3437303" y="2950241"/>
            <a:ext cx="360040" cy="1709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3645024"/>
            <a:ext cx="27830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Коммуникативная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352928" cy="850106"/>
          </a:xfrm>
        </p:spPr>
        <p:txBody>
          <a:bodyPr/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Тренинг «Запомни текст глазами!»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24744"/>
            <a:ext cx="8496944" cy="5001419"/>
          </a:xfrm>
        </p:spPr>
        <p:txBody>
          <a:bodyPr/>
          <a:lstStyle/>
          <a:p>
            <a:pPr algn="just">
              <a:buNone/>
            </a:pPr>
            <a:r>
              <a:rPr lang="ru-RU" sz="1800" dirty="0" smtClean="0"/>
              <a:t>		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Слово «характер» пришло в русский язык из греческого, в переводе оно означает «признак, особенность». В зависимости от существующих у человека волевых качеств формируется или сильный, или слабый характер, поэтому воля и характер тесно      между собой связаны.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Как воспитать у себя сильную волю и характер? Эти качества утверждаются в человеке при преодолении различных препятствий — внутренних и внешних. Внутренние препятствия создаются самим человеком — его ленью, пугливостью, упрямством, ложным самолюбием, стеснительностью, пассивностью, сомнениями. Внешние могут создаваться другими людьми или трудностями выполнения задачи.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С чего следует начинать воспитание сильной воли и характера? Проще всего с достижения не слишком трудных целей, а затем постепенно их усложняя. Это даст возможность укрепить веру в себя и приобрести необходимый опыт. Очень важным условием воспитания силы воли и твёрдого характера является систематическая тренировка в преодолении трудностей. Если её избегать в повседневной жизни, то можно оказаться беспомощным в серьёзных испытаниях. А кому же хочется казаться слабым и бесхарактерным в глазах окружающих?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496944" cy="994122"/>
          </a:xfrm>
        </p:spPr>
        <p:txBody>
          <a:bodyPr/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Тренинг «Запомни текст глазами!»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040560"/>
          </a:xfrm>
        </p:spPr>
        <p:txBody>
          <a:bodyPr/>
          <a:lstStyle/>
          <a:p>
            <a:pPr algn="just">
              <a:buNone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Слово «характер» пришло в русский язык из греческого,…………………………. В зависимости от существующих у человека волевых качеств формируется или сильный, …………………….., поэтому воля и характер………………………..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Как……………………….. сильную волю и характер? Эти качества утверждаются в человеке при преодолении различных препятствий ………………... Внутренние препятствия ……………………… — его ленью, пугливостью, упрямством, ……………………………………. Внешние могут создаваться другими людьми или …………………………………………………………………………....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С чего ……………………….. сильной воли и характера? Проще всего с достижения не слишком трудных целей, а затем ………………………. Это даст возможность ………………………… и приобрести необходимый опыт. Очень важным условием воспитания силы воли и …………………… является систематическая тренировка в преодолении трудностей. Если ………………………….., то можно оказаться беспомощным в серьёзных испытаниях. А кому же хочется казаться слабым и …………………………………………….?</a:t>
            </a:r>
          </a:p>
          <a:p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217443"/>
          </a:xfrm>
        </p:spPr>
        <p:txBody>
          <a:bodyPr/>
          <a:lstStyle/>
          <a:p>
            <a:pPr algn="ctr">
              <a:buNone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Сгруппируйте предложения по функциям запятой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(выпишите номера предложений):</a:t>
            </a:r>
          </a:p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Запятая при обособленном определении: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Ответ________________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Запятая при обособленном обстоятельстве: 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Ответ________________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Запятая при вводных словах, сочетаниях, предложениях: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Ответ________________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Запятая между частями  сложного предложения, связанными  сочинительной связью: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Ответ________________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Запятая между частями  сложного предложения, </a:t>
            </a:r>
          </a:p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связанными  подчинительной связью: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Ответ________________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Запятая между частями бессоюзного сложного предложения: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Ответ________________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1"/>
            <a:ext cx="76328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Запятая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Arsen\AppData\Local\Microsoft\Windows\Temporary Internet Files\Content.Word\81256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3182" y="4653136"/>
            <a:ext cx="1210818" cy="172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Двоеточие</a:t>
            </a:r>
            <a:r>
              <a:rPr lang="ru-RU" sz="6000" dirty="0" smtClean="0"/>
              <a:t/>
            </a:r>
            <a:br>
              <a:rPr lang="ru-RU" sz="6000" dirty="0" smtClean="0"/>
            </a:br>
            <a:endParaRPr lang="ru-RU" sz="6000" dirty="0"/>
          </a:p>
        </p:txBody>
      </p:sp>
      <p:pic>
        <p:nvPicPr>
          <p:cNvPr id="4" name="Содержимое 3" descr="C:\Users\Arsen\AppData\Local\Microsoft\Windows\Temporary Internet Files\Content.Word\img1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4797152"/>
            <a:ext cx="1224137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79512" y="1628800"/>
            <a:ext cx="8784976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Сгруппируйте предложения по функциям двоеточия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(выпишите номера предложений):</a:t>
            </a:r>
          </a:p>
          <a:p>
            <a:pPr algn="ctr">
              <a:buNone/>
            </a:pP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buFontTx/>
              <a:buChar char="•"/>
            </a:pP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Двоеточие при прямой речи:</a:t>
            </a:r>
            <a:r>
              <a:rPr lang="ru-RU" sz="24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lvl="0" eaLnBrk="0" hangingPunct="0">
              <a:lnSpc>
                <a:spcPct val="150000"/>
              </a:lnSpc>
            </a:pPr>
            <a:r>
              <a:rPr lang="ru-RU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Ответ________________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eaLnBrk="0" hangingPunct="0">
              <a:lnSpc>
                <a:spcPct val="150000"/>
              </a:lnSpc>
              <a:buFontTx/>
              <a:buChar char="•"/>
            </a:pPr>
            <a:r>
              <a:rPr lang="ru-RU" sz="23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Двоеточие после обобщающего слова перед однородными членами:</a:t>
            </a:r>
            <a:endParaRPr lang="ru-RU" sz="2300" b="1" dirty="0" smtClean="0">
              <a:latin typeface="Arial" pitchFamily="34" charset="0"/>
              <a:cs typeface="Arial" pitchFamily="34" charset="0"/>
            </a:endParaRPr>
          </a:p>
          <a:p>
            <a:pPr lvl="0" eaLnBrk="0" hangingPunct="0">
              <a:lnSpc>
                <a:spcPct val="150000"/>
              </a:lnSpc>
            </a:pPr>
            <a:r>
              <a:rPr lang="ru-RU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Ответ________________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eaLnBrk="0" hangingPunct="0">
              <a:lnSpc>
                <a:spcPct val="150000"/>
              </a:lnSpc>
              <a:buFontTx/>
              <a:buChar char="•"/>
            </a:pP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Двоеточие в бессоюзном сложном предложении: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lvl="0" eaLnBrk="0" hangingPunct="0">
              <a:lnSpc>
                <a:spcPct val="150000"/>
              </a:lnSpc>
            </a:pPr>
            <a:r>
              <a:rPr lang="ru-RU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Ответ________________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274638"/>
            <a:ext cx="7858125" cy="778098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Тире</a:t>
            </a:r>
            <a:r>
              <a:rPr lang="ru-RU" sz="6000" dirty="0" smtClean="0"/>
              <a:t/>
            </a:r>
            <a:br>
              <a:rPr lang="ru-RU" sz="6000" dirty="0" smtClean="0"/>
            </a:br>
            <a:endParaRPr lang="ru-RU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08720"/>
            <a:ext cx="8435280" cy="5318051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Сгруппируйте предложения по функциям тире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(выпишите номера предложений):</a:t>
            </a:r>
          </a:p>
          <a:p>
            <a:pPr lvl="0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Тире между подлежащим и сказуемым, выраженными одной частью речи: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Ответ_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_______________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Тире перед обобщающим словом после однородных членов: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Ответ________________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Тире при прямой речи: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Ответ________________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Тире при приложении: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Ответ________________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Тире в бессоюзном сложном предложении: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Ответ________________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D:\MyDocuments\Desktop\1257c1195c037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6832" y="4581128"/>
            <a:ext cx="1217168" cy="162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95950"/>
            <a:ext cx="3008313" cy="1162050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Вариант 5</a:t>
            </a:r>
            <a:br>
              <a:rPr lang="ru-RU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0" dirty="0" err="1" smtClean="0">
                <a:latin typeface="Times New Roman" pitchFamily="18" charset="0"/>
                <a:cs typeface="Times New Roman" pitchFamily="18" charset="0"/>
              </a:rPr>
              <a:t>сб.И.П.Цыбулько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39752" y="404664"/>
            <a:ext cx="6552728" cy="5853113"/>
          </a:xfrm>
        </p:spPr>
        <p:txBody>
          <a:bodyPr/>
          <a:lstStyle/>
          <a:p>
            <a:pPr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СЛОВАРНЫЙ ДИКТАНТ</a:t>
            </a:r>
          </a:p>
          <a:p>
            <a:pPr algn="just">
              <a:buNone/>
            </a:pP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     С…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рьёзное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 к…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зырька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 с…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ломенные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 п…(с/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сс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ажиров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 к…телком, (с)права,   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безм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тежно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 п…р…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понкам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слев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(о/а),  б…т…рея, 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здра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ствуй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 …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рудийный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…нитки,  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сп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койно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 пот…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ропись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(в)верх.</a:t>
            </a:r>
          </a:p>
          <a:p>
            <a:pPr>
              <a:buNone/>
            </a:pPr>
            <a:endParaRPr lang="ru-RU" sz="22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ОРФОГРАФИЧЕСКИЙ ДИКТАНТ</a:t>
            </a:r>
          </a:p>
          <a:p>
            <a:pPr algn="just">
              <a:buNone/>
            </a:pP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      П…в…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рнул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 соломе(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нн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ые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 давно не стриже(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нн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ые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  вол…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сы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перевоз(ч/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ик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простуже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нн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ым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пр…чал, гр…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бец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ра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(с/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дражения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ра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)пор…жался,  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(е/и)чего не ответил,  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бараба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нн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ым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выт…рая,  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увере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нн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)о, 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отдалё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нн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ый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вц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…пился, 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каме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нн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ый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(не)вольно,  пр…к…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тился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поворач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вая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зажмурит…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ся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х…л…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дить</a:t>
            </a:r>
            <a:r>
              <a:rPr lang="ru-RU" sz="2200" dirty="0" smtClean="0"/>
              <a:t>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276872"/>
            <a:ext cx="2160240" cy="341724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 descr="D:\MyDocuments\Desktop\3296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564904"/>
            <a:ext cx="2063778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858125" cy="778098"/>
          </a:xfrm>
        </p:spPr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Учебник «История России». Параграф 29. Начало Великой Отечественной войны. Героическая блокада Ленинграда (фрагмент).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0" y="1484784"/>
            <a:ext cx="4495800" cy="4641379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52400" y="1637184"/>
            <a:ext cx="4495800" cy="4641379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23528" y="1159737"/>
            <a:ext cx="6192688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8 сентября немецким войскам удалось полностью блокировать город, отрезав его от внешнего мира. 2) В тот же день вражеской авиацией были уничтожены склады с продовольствием. </a:t>
            </a: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3) Ранняя зима принесла тяжёлое испытание защитникам города - страшный холод. 4) Расчёт врага делался на начало в городе голодных бунтов. 5) Однако этого не произошло. 6) Наоборот, страшные испытания ещё больше сплотили людей. </a:t>
            </a: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7) Самым тяжёлым временем в обороне Ленинграда стала зима 1941-1942 гг. 8) Выдержать её защитники смогли лишь благодаря беспримерному мужеству и тем поставкам продовольствия, которые осуществлялись по Дороге жизни, проложенной по льду Ладожского озера.</a:t>
            </a: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D:\MyDocuments\Desktop\179f3984-e6f3-11e3-91da-0050569c7d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8807" y="2492896"/>
            <a:ext cx="2335193" cy="36126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«Построчный» анализ: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sz="half" idx="2"/>
          </p:nvPr>
        </p:nvSpPr>
        <p:spPr bwMode="auto">
          <a:xfrm>
            <a:off x="457200" y="1274822"/>
            <a:ext cx="8003232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1)Обособленное обстоятельство, выраженное деепричастным  оборотом.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2) Слово, правописание Н (НН) в котором подчиняется правилу: «В кратких страдательных причастиях прошедшего времени пишется Н»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3) а) Эпитеты: «тяжёлое», «страшный»; б) Приставка со значением приближения – «принесла»; в) З-С на конце приставок: «испытание».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4)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З-С на конце приставок: «расчёт».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5)  Грамматическая основа – «не произошло»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6)  Вводное слово «наоборот»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7) «обороне Ленинграда» - управление / «ленинградской обороне» - согласование.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8) а) придаточное определительное; б)обособленное определение, выраженное причастным оборотом; в) З-С на конце приставок: «беспримерному»; г) «поставка» - стилистически нейтральный синоним «доставка»;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СПП с придаточным определительным.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634082"/>
          </a:xfrm>
        </p:spPr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Учебник «Физика». Параграф 1. Материальная точка. Система отсчета (фрагмент).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0" y="1052736"/>
            <a:ext cx="6372200" cy="5073427"/>
          </a:xfrm>
        </p:spPr>
        <p:txBody>
          <a:bodyPr/>
          <a:lstStyle/>
          <a:p>
            <a:pPr algn="just">
              <a:buNone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   1)При описании движения тела, имеющего размеры, возникают вопросы. 2) Например, что следует понимать под скоростью тела, если оно, перемещаясь в пространстве, одновременно вращается вокруг своей оси? 3) Ведь скорость разных точек этого тела различна как по модулю, так и по направлению. 4) Например, при суточном вращении Земли диаметрально противоположные её точки движутся в противоположных направлениях, причём чем ближе к оси расположена точка, тем меньше её скорость.</a:t>
            </a:r>
          </a:p>
          <a:p>
            <a:pPr algn="just">
              <a:buNone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	5) Оказывается, во многих случаях вместо движения реального тела можно рассматривать движение так называемой материальной точки, обладающей массой этого тела.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D:\MyDocuments\Desktop\Fizika-9-klass-Ychebnik-Perishkin-AV-Gytnik-EM-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2568" y="2492896"/>
            <a:ext cx="2351432" cy="36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274638"/>
            <a:ext cx="7858125" cy="850106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«Построчный» анализ: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251520" y="1173565"/>
            <a:ext cx="8496944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1) Обособленное определение, выраженное причастным оборотом.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2) а) вводное слово «например»; б) количество грамматических основ – 2.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3) а) обособленной обстоятельство, выраженное деепричастным оборотом;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б) придаточное обстоятельственное условия; в) Н и НН в наречии.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lnSpc>
                <a:spcPct val="150000"/>
              </a:lnSpc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4) а) вводное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слово «например»;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б) З-С на конце приставок; в) 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суточном вращении» - согласование / «при вращении за сутки» - управление.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5) а) вводное слово «оказывается»; б) З-С на конце приставок; в) обособленное определение, выраженное причастным оборотом; г) суффикс причастия, зависящий от спряжения глагола; грамматическая основа – «можно рассматривать».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71600" y="260648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Текст - основная дидактическая единица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988840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«Используя на уроках русского языка комплексную работу с текстом, мы избегаем натаскивания, занимаемся изучением языка и обучением речи в соответствии с программой и учебниками и в то же время целенаправленно, постепенно, без перегрузок готовим девятиклассников к сдаче экзамена».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MyDocuments\Desktop\Tatyana_Pahno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132856"/>
            <a:ext cx="2788146" cy="322983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372200" y="5445224"/>
            <a:ext cx="2148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Т. М.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Пахнова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36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682433" y="692696"/>
            <a:ext cx="61494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сдам </a:t>
            </a: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ОГЭ 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- 2019!</a:t>
            </a:r>
            <a:endParaRPr lang="ru-RU" sz="5400" dirty="0">
              <a:solidFill>
                <a:srgbClr val="002060"/>
              </a:solidFill>
            </a:endParaRPr>
          </a:p>
        </p:txBody>
      </p:sp>
      <p:pic>
        <p:nvPicPr>
          <p:cNvPr id="7" name="Picture 3" descr="D:\MyDocuments\Desktop\3296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916832"/>
            <a:ext cx="1584176" cy="2321510"/>
          </a:xfrm>
          <a:prstGeom prst="rect">
            <a:avLst/>
          </a:prstGeom>
          <a:noFill/>
        </p:spPr>
      </p:pic>
      <p:pic>
        <p:nvPicPr>
          <p:cNvPr id="6" name="Рисунок 5" descr="C:\Documents and Settings\Для ОГЭ\Рабочий стол\e974e22e446806eb2145d87dcddb02b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780928"/>
            <a:ext cx="1747789" cy="209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Для ОГЭ\Рабочий стол\b2ea45f8028a6727e738240bd3d3b0a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3645024"/>
            <a:ext cx="158417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Для ОГЭ\Рабочий стол\0009655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4149080"/>
            <a:ext cx="158417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Преимущества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текстоведения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2380238"/>
            <a:ext cx="367240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Широкий спектр применения современных педагогических  технологий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2852936"/>
            <a:ext cx="4320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Обновление приемов и средств обучения через создание различных речевых ситуаций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83768" y="472514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Слияние обучения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 воспитанием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 rot="2692449">
            <a:off x="1634181" y="1189722"/>
            <a:ext cx="360040" cy="14145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9546970">
            <a:off x="6533647" y="1150040"/>
            <a:ext cx="360040" cy="1709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4067944" y="1628800"/>
            <a:ext cx="432048" cy="30963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274638"/>
            <a:ext cx="7632848" cy="1143000"/>
          </a:xfrm>
        </p:spPr>
        <p:txBody>
          <a:bodyPr/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Пособия-помощники для учителя и ученика</a:t>
            </a:r>
            <a:endParaRPr lang="ru-RU" sz="4000" dirty="0"/>
          </a:p>
        </p:txBody>
      </p:sp>
      <p:pic>
        <p:nvPicPr>
          <p:cNvPr id="23554" name="Picture 2" descr="D:\MyDocuments\Desktop\13-597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76872"/>
            <a:ext cx="2376264" cy="3541377"/>
          </a:xfrm>
          <a:prstGeom prst="rect">
            <a:avLst/>
          </a:prstGeom>
          <a:noFill/>
        </p:spPr>
      </p:pic>
      <p:pic>
        <p:nvPicPr>
          <p:cNvPr id="23555" name="Picture 3" descr="D:\MyDocuments\Desktop\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412775"/>
            <a:ext cx="2376264" cy="3672407"/>
          </a:xfrm>
          <a:prstGeom prst="rect">
            <a:avLst/>
          </a:prstGeom>
          <a:noFill/>
        </p:spPr>
      </p:pic>
      <p:pic>
        <p:nvPicPr>
          <p:cNvPr id="23556" name="Picture 4" descr="D:\MyDocuments\Desktop\10199885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2348880"/>
            <a:ext cx="2259829" cy="3429000"/>
          </a:xfrm>
          <a:prstGeom prst="rect">
            <a:avLst/>
          </a:prstGeom>
          <a:noFill/>
        </p:spPr>
      </p:pic>
      <p:pic>
        <p:nvPicPr>
          <p:cNvPr id="6" name="Picture 2" descr="D:\MyDocuments\Desktop\Tatyana_Pahnov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52142" y="188640"/>
            <a:ext cx="1491858" cy="1728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208912" cy="1143000"/>
          </a:xfrm>
        </p:spPr>
        <p:txBody>
          <a:bodyPr/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Пособия-помощники для ученика</a:t>
            </a:r>
            <a:endParaRPr lang="ru-RU" sz="4000" dirty="0"/>
          </a:p>
        </p:txBody>
      </p:sp>
      <p:pic>
        <p:nvPicPr>
          <p:cNvPr id="4098" name="Picture 2" descr="D:\MyDocuments\Desktop\10084261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212976"/>
            <a:ext cx="1800200" cy="2657122"/>
          </a:xfrm>
          <a:prstGeom prst="rect">
            <a:avLst/>
          </a:prstGeom>
          <a:noFill/>
        </p:spPr>
      </p:pic>
      <p:pic>
        <p:nvPicPr>
          <p:cNvPr id="4099" name="Picture 3" descr="D:\MyDocuments\Desktop\10243476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140968"/>
            <a:ext cx="1776197" cy="2664296"/>
          </a:xfrm>
          <a:prstGeom prst="rect">
            <a:avLst/>
          </a:prstGeom>
          <a:noFill/>
        </p:spPr>
      </p:pic>
      <p:pic>
        <p:nvPicPr>
          <p:cNvPr id="4100" name="Picture 4" descr="D:\MyDocuments\Desktop\0_aa38e201fd7ded39f17c3e1d88c5f38b_14120134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3140968"/>
            <a:ext cx="1714926" cy="2592288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1484784"/>
            <a:ext cx="167932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 descr="D:\MyDocuments\Desktop\101297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1484784"/>
            <a:ext cx="1734030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712968" cy="1052736"/>
          </a:xfrm>
        </p:spPr>
        <p:txBody>
          <a:bodyPr/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Пособия-помощники для ученика</a:t>
            </a:r>
            <a:endParaRPr lang="ru-RU" sz="4000" dirty="0"/>
          </a:p>
        </p:txBody>
      </p:sp>
      <p:pic>
        <p:nvPicPr>
          <p:cNvPr id="24578" name="Picture 2" descr="D:\MyDocuments\Desktop\1021659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84984"/>
            <a:ext cx="2015396" cy="2952328"/>
          </a:xfrm>
          <a:prstGeom prst="rect">
            <a:avLst/>
          </a:prstGeom>
          <a:noFill/>
        </p:spPr>
      </p:pic>
      <p:pic>
        <p:nvPicPr>
          <p:cNvPr id="24580" name="Picture 4" descr="D:\MyDocuments\Desktop\1016112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0435" y="3284984"/>
            <a:ext cx="2160679" cy="3024336"/>
          </a:xfrm>
          <a:prstGeom prst="rect">
            <a:avLst/>
          </a:prstGeom>
          <a:noFill/>
        </p:spPr>
      </p:pic>
      <p:pic>
        <p:nvPicPr>
          <p:cNvPr id="24581" name="Picture 5" descr="D:\MyDocuments\Desktop\MYSH2474094_1-ds-600x7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908720"/>
            <a:ext cx="2088232" cy="2957762"/>
          </a:xfrm>
          <a:prstGeom prst="rect">
            <a:avLst/>
          </a:prstGeom>
          <a:noFill/>
        </p:spPr>
      </p:pic>
      <p:pic>
        <p:nvPicPr>
          <p:cNvPr id="24582" name="Picture 6" descr="D:\MyDocuments\Desktop\d43246f7ecbcb2a22b5e8a2ab715f8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908720"/>
            <a:ext cx="2010839" cy="2894087"/>
          </a:xfrm>
          <a:prstGeom prst="rect">
            <a:avLst/>
          </a:prstGeom>
          <a:noFill/>
        </p:spPr>
      </p:pic>
      <p:pic>
        <p:nvPicPr>
          <p:cNvPr id="24583" name="Picture 7" descr="D:\MyDocuments\Desktop\157ef96fd97ac310978be265f475c5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3284984"/>
            <a:ext cx="2088232" cy="30053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Пособия-помощники для учителя</a:t>
            </a:r>
            <a:endParaRPr lang="ru-RU" dirty="0"/>
          </a:p>
        </p:txBody>
      </p:sp>
      <p:pic>
        <p:nvPicPr>
          <p:cNvPr id="1026" name="Picture 2" descr="D:\MyDocuments\Desktop\Новая папка (2)\230597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276872"/>
            <a:ext cx="2312794" cy="3324642"/>
          </a:xfrm>
          <a:prstGeom prst="rect">
            <a:avLst/>
          </a:prstGeom>
          <a:noFill/>
        </p:spPr>
      </p:pic>
      <p:pic>
        <p:nvPicPr>
          <p:cNvPr id="1027" name="Picture 3" descr="D:\MyDocuments\Desktop\Новая папка (2)\10213439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257256"/>
            <a:ext cx="2348806" cy="33450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Произведения с «изюминкой»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М.М.Зощенко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«Передовой человек»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412776"/>
            <a:ext cx="4041775" cy="762099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О.Генри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«Фараон и хорал»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D:\MyDocuments\Desktop\Слайд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5759" y="2174875"/>
            <a:ext cx="3018169" cy="3951288"/>
          </a:xfrm>
          <a:prstGeom prst="rect">
            <a:avLst/>
          </a:prstGeom>
          <a:noFill/>
        </p:spPr>
      </p:pic>
      <p:pic>
        <p:nvPicPr>
          <p:cNvPr id="40963" name="Picture 3" descr="D:\MyDocuments\Desktop\10058995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204864"/>
            <a:ext cx="3024336" cy="3951288"/>
          </a:xfrm>
          <a:prstGeom prst="rect">
            <a:avLst/>
          </a:prstGeom>
          <a:noFill/>
        </p:spPr>
      </p:pic>
      <p:pic>
        <p:nvPicPr>
          <p:cNvPr id="9" name="Рисунок 8" descr="D:\MyDocuments\Desktop\kh4oaddsoqhf-pisatel-o-genri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4221088"/>
            <a:ext cx="1080119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a839c4af37e9fb775237f959e1658ef4eeea9cb"/>
</p:tagLst>
</file>

<file path=ppt/theme/theme1.xml><?xml version="1.0" encoding="utf-8"?>
<a:theme xmlns:a="http://schemas.openxmlformats.org/drawingml/2006/main" name="Магнитная доск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Магнитная доска</Template>
  <TotalTime>2459</TotalTime>
  <Words>1429</Words>
  <Application>Microsoft Office PowerPoint</Application>
  <PresentationFormat>Экран (4:3)</PresentationFormat>
  <Paragraphs>187</Paragraphs>
  <Slides>30</Slides>
  <Notes>2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Магнитная доска</vt:lpstr>
      <vt:lpstr>ЭФФЕКТИВНЫЕ  ПРИЁМЫ РАБОТЫ  С  ТЕКСТОМ  ПРИ ПОДГОТОВКЕ  К  ОГЭ</vt:lpstr>
      <vt:lpstr>Задача учителя:</vt:lpstr>
      <vt:lpstr>Текст - основная дидактическая единица</vt:lpstr>
      <vt:lpstr>Преимущества текстоведения</vt:lpstr>
      <vt:lpstr>Пособия-помощники для учителя и ученика</vt:lpstr>
      <vt:lpstr>Пособия-помощники для ученика</vt:lpstr>
      <vt:lpstr>Пособия-помощники для ученика</vt:lpstr>
      <vt:lpstr>Пособия-помощники для учителя</vt:lpstr>
      <vt:lpstr>Произведения с «изюминкой»</vt:lpstr>
      <vt:lpstr>Слайд 10</vt:lpstr>
      <vt:lpstr>Аудиоизложение - важная форма работы с текстом</vt:lpstr>
      <vt:lpstr>Читая классиков, готовимся к ОГЭ</vt:lpstr>
      <vt:lpstr>Читая классиков,  готовимся к ОГЭ</vt:lpstr>
      <vt:lpstr>В.В.Вересаев  «Невыдуманные рассказы о прошлом»</vt:lpstr>
      <vt:lpstr>Сам себе учитель Задание «Я не лингвист, но всё же…» </vt:lpstr>
      <vt:lpstr>Сам себе учитель Задание «Телеграмма»</vt:lpstr>
      <vt:lpstr>Сам себе учитель Задание «Одним словом»</vt:lpstr>
      <vt:lpstr>  «Письмо из Простоквашино»</vt:lpstr>
      <vt:lpstr>Слайд 19</vt:lpstr>
      <vt:lpstr>Тренинг «Запомни текст глазами!»</vt:lpstr>
      <vt:lpstr>Тренинг «Запомни текст глазами!»</vt:lpstr>
      <vt:lpstr> </vt:lpstr>
      <vt:lpstr> Двоеточие </vt:lpstr>
      <vt:lpstr> Тире </vt:lpstr>
      <vt:lpstr> Вариант 5 (сб.И.П.Цыбулько)</vt:lpstr>
      <vt:lpstr> Учебник «История России». Параграф 29. Начало Великой Отечественной войны. Героическая блокада Ленинграда (фрагмент). </vt:lpstr>
      <vt:lpstr>«Построчный» анализ: </vt:lpstr>
      <vt:lpstr>  Учебник «Физика». Параграф 1. Материальная точка. Система отсчета (фрагмент). </vt:lpstr>
      <vt:lpstr> «Построчный» анализ: 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Arsen</dc:creator>
  <cp:lastModifiedBy>Для ОГЭ</cp:lastModifiedBy>
  <cp:revision>232</cp:revision>
  <dcterms:created xsi:type="dcterms:W3CDTF">2018-11-08T17:00:40Z</dcterms:created>
  <dcterms:modified xsi:type="dcterms:W3CDTF">2018-11-29T07:11:17Z</dcterms:modified>
</cp:coreProperties>
</file>