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7" r:id="rId3"/>
    <p:sldId id="271" r:id="rId4"/>
    <p:sldId id="273" r:id="rId5"/>
    <p:sldId id="274" r:id="rId6"/>
    <p:sldId id="276" r:id="rId7"/>
    <p:sldId id="266" r:id="rId8"/>
    <p:sldId id="282" r:id="rId9"/>
    <p:sldId id="259" r:id="rId10"/>
    <p:sldId id="265" r:id="rId11"/>
    <p:sldId id="262" r:id="rId12"/>
    <p:sldId id="279" r:id="rId13"/>
    <p:sldId id="256" r:id="rId14"/>
    <p:sldId id="280" r:id="rId15"/>
    <p:sldId id="281" r:id="rId16"/>
    <p:sldId id="258" r:id="rId17"/>
    <p:sldId id="257" r:id="rId18"/>
    <p:sldId id="260" r:id="rId19"/>
    <p:sldId id="261" r:id="rId20"/>
    <p:sldId id="264" r:id="rId21"/>
    <p:sldId id="263" r:id="rId22"/>
    <p:sldId id="267" r:id="rId23"/>
    <p:sldId id="272" r:id="rId24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EFD7EE8-B38B-410A-BA2E-895529794ADE}">
          <p14:sldIdLst>
            <p14:sldId id="269"/>
            <p14:sldId id="277"/>
            <p14:sldId id="271"/>
            <p14:sldId id="273"/>
            <p14:sldId id="274"/>
            <p14:sldId id="276"/>
            <p14:sldId id="266"/>
            <p14:sldId id="282"/>
            <p14:sldId id="259"/>
            <p14:sldId id="265"/>
            <p14:sldId id="262"/>
            <p14:sldId id="279"/>
            <p14:sldId id="256"/>
            <p14:sldId id="280"/>
            <p14:sldId id="281"/>
            <p14:sldId id="258"/>
            <p14:sldId id="257"/>
            <p14:sldId id="260"/>
            <p14:sldId id="261"/>
            <p14:sldId id="264"/>
            <p14:sldId id="263"/>
            <p14:sldId id="267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9" autoAdjust="0"/>
    <p:restoredTop sz="94660"/>
  </p:normalViewPr>
  <p:slideViewPr>
    <p:cSldViewPr>
      <p:cViewPr varScale="1">
        <p:scale>
          <a:sx n="110" d="100"/>
          <a:sy n="110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семьи</a:t>
            </a:r>
            <a:endParaRPr lang="ru-RU" dirty="0"/>
          </a:p>
        </c:rich>
      </c:tx>
      <c:layout>
        <c:manualLayout>
          <c:xMode val="edge"/>
          <c:yMode val="edge"/>
          <c:x val="0.47093750000000001"/>
          <c:y val="6.8750000000000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многодетные   25%</c:v>
                </c:pt>
                <c:pt idx="1">
                  <c:v>малообеспеченные  10 %</c:v>
                </c:pt>
                <c:pt idx="2">
                  <c:v>неполные  26%</c:v>
                </c:pt>
                <c:pt idx="3">
                  <c:v>опекунские 1 %</c:v>
                </c:pt>
                <c:pt idx="4">
                  <c:v> с инвалидами 1%</c:v>
                </c:pt>
                <c:pt idx="5">
                  <c:v>СОП 2 %</c:v>
                </c:pt>
                <c:pt idx="6">
                  <c:v>благополучные 37%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314</c:v>
                </c:pt>
                <c:pt idx="1">
                  <c:v>123</c:v>
                </c:pt>
                <c:pt idx="2">
                  <c:v>327</c:v>
                </c:pt>
                <c:pt idx="3">
                  <c:v>16</c:v>
                </c:pt>
                <c:pt idx="4">
                  <c:v>15</c:v>
                </c:pt>
                <c:pt idx="5">
                  <c:v>20</c:v>
                </c:pt>
                <c:pt idx="6">
                  <c:v>473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03280839895016E-2"/>
          <c:y val="0.47467175196850392"/>
          <c:w val="0.48549671916010489"/>
          <c:h val="0.335273622047244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"/>
            <c:bubble3D val="0"/>
            <c:spPr>
              <a:pattFill prst="narHorz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</c:dPt>
          <c:dPt>
            <c:idx val="2"/>
            <c:bubble3D val="0"/>
            <c:spPr>
              <a:pattFill prst="narHorz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3"/>
                </a:innerShdw>
              </a:effectLst>
            </c:spPr>
          </c:dPt>
          <c:dPt>
            <c:idx val="3"/>
            <c:bubble3D val="0"/>
            <c:spPr>
              <a:pattFill prst="narHorz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4"/>
                </a:innerShdw>
              </a:effectLst>
            </c:spPr>
          </c:dPt>
          <c:dPt>
            <c:idx val="4"/>
            <c:bubble3D val="0"/>
            <c:spPr>
              <a:pattFill prst="narHorz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5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"/>
            <c:bubble3D val="0"/>
            <c:spPr>
              <a:pattFill prst="narHorz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</c:dPt>
          <c:dPt>
            <c:idx val="2"/>
            <c:bubble3D val="0"/>
            <c:spPr>
              <a:pattFill prst="narHorz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3"/>
                </a:innerShdw>
              </a:effectLst>
            </c:spPr>
          </c:dPt>
          <c:dPt>
            <c:idx val="3"/>
            <c:bubble3D val="0"/>
            <c:spPr>
              <a:pattFill prst="narHorz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4"/>
                </a:innerShdw>
              </a:effectLst>
            </c:spPr>
          </c:dPt>
          <c:dPt>
            <c:idx val="4"/>
            <c:bubble3D val="0"/>
            <c:spPr>
              <a:pattFill prst="narHorz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5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"/>
            <c:bubble3D val="0"/>
            <c:spPr>
              <a:pattFill prst="narHorz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</c:dPt>
          <c:dPt>
            <c:idx val="2"/>
            <c:bubble3D val="0"/>
            <c:spPr>
              <a:pattFill prst="narHorz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3"/>
                </a:innerShdw>
              </a:effectLst>
            </c:spPr>
          </c:dPt>
          <c:dPt>
            <c:idx val="3"/>
            <c:bubble3D val="0"/>
            <c:spPr>
              <a:pattFill prst="narHorz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4"/>
                </a:innerShdw>
              </a:effectLst>
            </c:spPr>
          </c:dPt>
          <c:dPt>
            <c:idx val="4"/>
            <c:bubble3D val="0"/>
            <c:spPr>
              <a:pattFill prst="narHorz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5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90" y="908301"/>
            <a:ext cx="3577833" cy="25443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23563"/>
            <a:ext cx="7520940" cy="548640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</a:rPr>
              <a:t>Система работы социально-психологической службы</a:t>
            </a:r>
            <a:br>
              <a:rPr lang="ru-RU" sz="1600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> МБОУ СОШ № 9 с учащимися, совершившими </a:t>
            </a:r>
            <a:r>
              <a:rPr lang="ru-RU" sz="1600" dirty="0" smtClean="0">
                <a:solidFill>
                  <a:schemeClr val="accent2"/>
                </a:solidFill>
              </a:rPr>
              <a:t>правонарушение или общественно-опасное деяние </a:t>
            </a:r>
            <a:r>
              <a:rPr lang="ru-RU" sz="1600" smtClean="0">
                <a:solidFill>
                  <a:schemeClr val="accent2"/>
                </a:solidFill>
              </a:rPr>
              <a:t>(часть 1)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333948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3"/>
                </a:solidFill>
              </a:rPr>
              <a:t>Коль </a:t>
            </a:r>
            <a:r>
              <a:rPr lang="ru-RU" sz="1200" dirty="0">
                <a:solidFill>
                  <a:schemeClr val="accent3"/>
                </a:solidFill>
              </a:rPr>
              <a:t>суждено дышать нам воздухом одним, 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Давайте все навек объединимся. 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Давайте наши души сохраним! 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Тогда и на земле мы </a:t>
            </a:r>
            <a:r>
              <a:rPr lang="ru-RU" sz="1200" dirty="0" smtClean="0">
                <a:solidFill>
                  <a:schemeClr val="accent3"/>
                </a:solidFill>
              </a:rPr>
              <a:t>сохранимся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                                      (Припев Гимна школы) </a:t>
            </a:r>
            <a:endParaRPr lang="ru-RU" sz="12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70" y="2343874"/>
            <a:ext cx="3371907" cy="25289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229200"/>
            <a:ext cx="8208912" cy="12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93" y="4204347"/>
            <a:ext cx="3662872" cy="244191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Родительские собрания с привлечением специалистов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7" y="4221088"/>
            <a:ext cx="3686120" cy="2457413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0" y="1008351"/>
            <a:ext cx="4031940" cy="2687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886747"/>
            <a:ext cx="3945597" cy="263039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560" y="2800980"/>
            <a:ext cx="3346994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" y="3429000"/>
            <a:ext cx="4709982" cy="3139988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72197"/>
            <a:ext cx="5004048" cy="333603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418" y="344162"/>
            <a:ext cx="7520940" cy="548640"/>
          </a:xfrm>
        </p:spPr>
        <p:txBody>
          <a:bodyPr/>
          <a:lstStyle/>
          <a:p>
            <a:r>
              <a:rPr lang="ru-RU" sz="1400" dirty="0" smtClean="0">
                <a:solidFill>
                  <a:schemeClr val="accent2"/>
                </a:solidFill>
              </a:rPr>
              <a:t>Профилактические беседы инспектора ОПДН</a:t>
            </a:r>
            <a:endParaRPr lang="ru-RU" sz="1400" dirty="0">
              <a:solidFill>
                <a:schemeClr val="accent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14" y="914400"/>
            <a:ext cx="5004048" cy="3336032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7" y="1245629"/>
            <a:ext cx="3524436" cy="2349624"/>
          </a:xfrm>
        </p:spPr>
      </p:pic>
    </p:spTree>
    <p:extLst>
      <p:ext uri="{BB962C8B-B14F-4D97-AF65-F5344CB8AC3E}">
        <p14:creationId xmlns:p14="http://schemas.microsoft.com/office/powerpoint/2010/main" val="5170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197" y="812805"/>
            <a:ext cx="4968671" cy="3310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Акция «Молодёжь в формате ЗОЖ»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3820">
            <a:off x="-105978" y="251365"/>
            <a:ext cx="4555446" cy="4433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8006">
            <a:off x="4191535" y="3229491"/>
            <a:ext cx="4567996" cy="4340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6" y="3511561"/>
            <a:ext cx="3943410" cy="29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0" y="361593"/>
            <a:ext cx="7520940" cy="548640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презентация  </a:t>
            </a:r>
            <a:r>
              <a:rPr lang="ru-RU" sz="1600" dirty="0">
                <a:solidFill>
                  <a:schemeClr val="accent2"/>
                </a:solidFill>
              </a:rPr>
              <a:t>молодежных пространств центра «Современник» для учащихся МБОУ СОШ № 9  в рамках реализации проекта «Шаг навстречу</a:t>
            </a:r>
            <a:r>
              <a:rPr lang="ru-RU" sz="1600" dirty="0" smtClean="0">
                <a:solidFill>
                  <a:schemeClr val="accent2"/>
                </a:solidFill>
              </a:rPr>
              <a:t>" </a:t>
            </a:r>
            <a:r>
              <a:rPr lang="ru-RU" sz="1600" dirty="0">
                <a:solidFill>
                  <a:schemeClr val="accent2"/>
                </a:solidFill>
              </a:rPr>
              <a:t/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/>
            </a:r>
            <a:br>
              <a:rPr lang="ru-RU" sz="1600" dirty="0">
                <a:solidFill>
                  <a:schemeClr val="accent2"/>
                </a:solidFill>
              </a:rPr>
            </a:b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5771"/>
            <a:ext cx="4176464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Z:\ФОТО ШКОЛЬНЫЕ\19-20 г.г\Современник\IMG_5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3996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ФОТО ШКОЛЬНЫЕ\19-20 г.г\Современник\IMG_55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2"/>
          <a:stretch/>
        </p:blipFill>
        <p:spPr bwMode="auto">
          <a:xfrm>
            <a:off x="363959" y="3896167"/>
            <a:ext cx="3600400" cy="28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ФОТО ШКОЛЬНЫЕ\19-20 г.г\Современник\IMG_5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77" y="4221088"/>
            <a:ext cx="3743907" cy="249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V </a:t>
            </a:r>
            <a:r>
              <a:rPr lang="ru-RU" sz="1600" dirty="0" smtClean="0">
                <a:solidFill>
                  <a:schemeClr val="accent2"/>
                </a:solidFill>
              </a:rPr>
              <a:t>региональный чемпионат «молодые профессионалы»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64704"/>
            <a:ext cx="5503151" cy="3868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34304"/>
            <a:ext cx="2935195" cy="2201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Экскурсии на предприятия города, организуемые специалистами КДНиЗП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2996"/>
            <a:ext cx="4283968" cy="321297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11619"/>
            <a:ext cx="3777223" cy="28329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5" y="3897052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8383">
            <a:off x="-100751" y="4004348"/>
            <a:ext cx="3431049" cy="2287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1970015" y="3117990"/>
            <a:ext cx="5648623" cy="1204306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2"/>
                </a:solidFill>
              </a:rPr>
              <a:t>Участие в детской школьной организации «Штурманы детства»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73" y="-146866"/>
            <a:ext cx="3599695" cy="359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1261">
            <a:off x="6222674" y="2390982"/>
            <a:ext cx="2926298" cy="1950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20871">
            <a:off x="3300472" y="130513"/>
            <a:ext cx="3776885" cy="2514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592" y="3867129"/>
            <a:ext cx="3621338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Z:\ФОТО ШКОЛЬНЫЕ\19-20 г.г\Дублеры `19\IMG_7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37975" cy="29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ФОТО ШКОЛЬНЫЕ\19-20 г.г\Дублеры `19\IMG_7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70" y="3860710"/>
            <a:ext cx="4095823" cy="27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День дублера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Z:\ФОТО ШКОЛЬНЫЕ\19-20 г.г\Дублеры `19\IMG_7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44" y="2252053"/>
            <a:ext cx="4103948" cy="27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ФОТО ШКОЛЬНЫЕ\19-20 г.г\Дублеры `19\IMG_71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34966" r="9164"/>
          <a:stretch/>
        </p:blipFill>
        <p:spPr bwMode="auto">
          <a:xfrm>
            <a:off x="179512" y="4149080"/>
            <a:ext cx="4399472" cy="23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6" y="958269"/>
            <a:ext cx="2977949" cy="1985299"/>
          </a:xfrm>
        </p:spPr>
      </p:pic>
    </p:spTree>
    <p:extLst>
      <p:ext uri="{BB962C8B-B14F-4D97-AF65-F5344CB8AC3E}">
        <p14:creationId xmlns:p14="http://schemas.microsoft.com/office/powerpoint/2010/main" val="3396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84" y="1489054"/>
            <a:ext cx="3341966" cy="222797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994" y="1767402"/>
            <a:ext cx="2991855" cy="199457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Открытие двухмесячника по пропаганде правовых знаний и ЗОЖ «Мой выбор»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54" y="4057516"/>
            <a:ext cx="2320894" cy="1547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5" y="3068960"/>
            <a:ext cx="2666823" cy="1777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31073"/>
            <a:ext cx="2614694" cy="1743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" y="4339001"/>
            <a:ext cx="2950956" cy="1967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013176"/>
            <a:ext cx="2646384" cy="17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47568"/>
            <a:ext cx="3705420" cy="2470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8" y="1052736"/>
            <a:ext cx="3693402" cy="246226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Привлечение  специалистов в рамках акции «мой выбор»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3631"/>
            <a:ext cx="3275857" cy="2183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96952"/>
            <a:ext cx="3203848" cy="2135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84" y="2036845"/>
            <a:ext cx="2880320" cy="19202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95686"/>
            <a:ext cx="3968522" cy="26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Категории семей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176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2019/2020 учебный год.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Всего </a:t>
            </a: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обучающихся – 1268, год рождения 2001-2014.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Проживают: в многодетных семьях – </a:t>
            </a: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314 учащихся</a:t>
            </a: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; в малообеспеченных – 123;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в неполных -  327; детей-инвалидов -</a:t>
            </a: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15; </a:t>
            </a: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опекаемых детей – </a:t>
            </a: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16; семей СОП – 20.</a:t>
            </a:r>
            <a:endParaRPr lang="ru-RU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07852304"/>
              </p:ext>
            </p:extLst>
          </p:nvPr>
        </p:nvGraphicFramePr>
        <p:xfrm>
          <a:off x="822960" y="263691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56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4710"/>
            <a:ext cx="3849446" cy="256629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Встреча в центре «Доверие»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54" y="836712"/>
            <a:ext cx="3623928" cy="241595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39" y="2457118"/>
            <a:ext cx="3070630" cy="2047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71" y="3708659"/>
            <a:ext cx="4463988" cy="2975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16704"/>
            <a:ext cx="3851920" cy="2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325739" cy="288382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3" y="1061649"/>
            <a:ext cx="4325739" cy="288382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 акции и встречи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0" y="764704"/>
            <a:ext cx="4499992" cy="2531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" y="4365104"/>
            <a:ext cx="4067944" cy="22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9" y="1066074"/>
            <a:ext cx="3566659" cy="267499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69" y="744483"/>
            <a:ext cx="3200400" cy="24003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 smtClean="0">
                <a:solidFill>
                  <a:schemeClr val="accent2"/>
                </a:solidFill>
              </a:rPr>
              <a:t>Участие в  проекте </a:t>
            </a:r>
            <a:r>
              <a:rPr lang="ru-RU" sz="1600" b="1" dirty="0">
                <a:solidFill>
                  <a:schemeClr val="accent2"/>
                </a:solidFill>
              </a:rPr>
              <a:t>«Курс выживания для подростков, их родителей и тех, кто рядом</a:t>
            </a:r>
            <a:r>
              <a:rPr lang="ru-RU" sz="1600" b="1" dirty="0" smtClean="0">
                <a:solidFill>
                  <a:schemeClr val="accent2"/>
                </a:solidFill>
              </a:rPr>
              <a:t>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72988"/>
            <a:ext cx="2701825" cy="2026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09" y="5104713"/>
            <a:ext cx="2328259" cy="1746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69" y="4437112"/>
            <a:ext cx="2915816" cy="21868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72" y="2379947"/>
            <a:ext cx="3361171" cy="25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2364" y="4077072"/>
            <a:ext cx="7776864" cy="202943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Заключение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350495" cy="2233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0527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 </a:t>
            </a:r>
            <a:r>
              <a:rPr lang="ru-RU" dirty="0" smtClean="0"/>
              <a:t>реализации мероприятий учитываются индивидуальные </a:t>
            </a:r>
            <a:r>
              <a:rPr lang="ru-RU" dirty="0"/>
              <a:t>особенности несовершеннолетнего и его семьи; определяются оптимальные формы, методы и содержание работы, что способствует </a:t>
            </a:r>
            <a:r>
              <a:rPr lang="ru-RU" dirty="0" smtClean="0"/>
              <a:t>эффективности </a:t>
            </a:r>
            <a:r>
              <a:rPr lang="ru-RU" dirty="0"/>
              <a:t>профилактической работы в </a:t>
            </a:r>
            <a:r>
              <a:rPr lang="ru-RU" dirty="0" smtClean="0"/>
              <a:t>целом.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02215"/>
            <a:ext cx="7520940" cy="548640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На профилактическом учете несовершеннолетние состоят за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chemeClr val="accent3"/>
                </a:solidFill>
              </a:rPr>
              <a:t>совершение социально-опасных деяний – 5, правонарушений – 10:</a:t>
            </a:r>
            <a:endParaRPr lang="ru-RU" sz="1400" dirty="0"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4912" y="1194884"/>
            <a:ext cx="5796136" cy="198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1</a:t>
            </a: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) употребление алкогольсодержащей продукции – 7;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2) совершение мелкого хищения – 4;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3) уклонение от обучения – </a:t>
            </a: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2;</a:t>
            </a:r>
            <a:endParaRPr lang="ru-RU" dirty="0"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4</a:t>
            </a: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) нанесение побоев – 1;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2075" algn="l"/>
              </a:tabLst>
            </a:pPr>
            <a:r>
              <a:rPr lang="ru-RU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5) незаконное распространение фотографий – </a:t>
            </a:r>
            <a:r>
              <a:rPr lang="ru-RU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1.</a:t>
            </a:r>
            <a:endParaRPr lang="ru-RU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957248"/>
            <a:ext cx="2037046" cy="1835856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812745847"/>
              </p:ext>
            </p:extLst>
          </p:nvPr>
        </p:nvGraphicFramePr>
        <p:xfrm>
          <a:off x="0" y="764704"/>
          <a:ext cx="860444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17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1600" dirty="0">
                <a:solidFill>
                  <a:schemeClr val="accent2"/>
                </a:solidFill>
                <a:ea typeface="+mn-ea"/>
                <a:cs typeface="+mn-cs"/>
              </a:rPr>
              <a:t>совершено правонарушение или общественно-опасное деяние </a:t>
            </a:r>
            <a:endParaRPr lang="ru-RU" sz="1600" cap="none" dirty="0">
              <a:solidFill>
                <a:schemeClr val="accent2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B0F0"/>
                </a:solidFill>
              </a:rPr>
              <a:t>1. Сбор сведений из различных источников:</a:t>
            </a:r>
          </a:p>
          <a:p>
            <a:pPr>
              <a:buAutoNum type="arabicParenR"/>
            </a:pPr>
            <a:r>
              <a:rPr lang="ru-RU" dirty="0" smtClean="0"/>
              <a:t>информационно-диагностическая беседа с несовершеннолетним на уровне Администрации школы;</a:t>
            </a:r>
          </a:p>
          <a:p>
            <a:pPr>
              <a:buAutoNum type="arabicParenR"/>
            </a:pPr>
            <a:r>
              <a:rPr lang="ru-RU" dirty="0" smtClean="0"/>
              <a:t>изучение  успеваемости и посещаемости учащегося через «сетевой город «образование»;</a:t>
            </a:r>
          </a:p>
          <a:p>
            <a:pPr>
              <a:buAutoNum type="arabicParenR"/>
            </a:pPr>
            <a:r>
              <a:rPr lang="ru-RU" dirty="0" smtClean="0"/>
              <a:t>обследование условий </a:t>
            </a:r>
            <a:r>
              <a:rPr lang="ru-RU" dirty="0"/>
              <a:t>проживания </a:t>
            </a:r>
            <a:r>
              <a:rPr lang="ru-RU" dirty="0" smtClean="0"/>
              <a:t>несовершеннолетнего социальными педагогами и выявление статуса семьи;</a:t>
            </a:r>
          </a:p>
          <a:p>
            <a:pPr>
              <a:buAutoNum type="arabicParenR"/>
            </a:pPr>
            <a:r>
              <a:rPr lang="ru-RU" dirty="0"/>
              <a:t>и</a:t>
            </a:r>
            <a:r>
              <a:rPr lang="ru-RU" dirty="0" smtClean="0"/>
              <a:t>нформация классного руководителя об исполнении родительских обязанностей по обучению и воспитанию, характеристика на ученика;</a:t>
            </a:r>
          </a:p>
          <a:p>
            <a:pPr>
              <a:buAutoNum type="arabicParenR"/>
            </a:pPr>
            <a:r>
              <a:rPr lang="ru-RU" dirty="0"/>
              <a:t>п</a:t>
            </a:r>
            <a:r>
              <a:rPr lang="ru-RU" dirty="0" smtClean="0"/>
              <a:t>сихологическая диагностика ученика, при необходимости детско-родительских отношений;</a:t>
            </a:r>
          </a:p>
          <a:p>
            <a:pPr>
              <a:buAutoNum type="arabicParenR"/>
            </a:pPr>
            <a:r>
              <a:rPr lang="ru-RU" dirty="0"/>
              <a:t>в</a:t>
            </a:r>
            <a:r>
              <a:rPr lang="ru-RU" dirty="0" smtClean="0"/>
              <a:t>ыявляются существующие проблемы.</a:t>
            </a:r>
          </a:p>
          <a:p>
            <a:pPr>
              <a:buAutoNum type="arabicParenR"/>
            </a:pPr>
            <a:endParaRPr lang="ru-RU" dirty="0" smtClean="0"/>
          </a:p>
          <a:p>
            <a:pPr>
              <a:buAutoNum type="arabicParenR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4509120"/>
            <a:ext cx="2469654" cy="22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5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1600" dirty="0">
                <a:solidFill>
                  <a:schemeClr val="accent2"/>
                </a:solidFill>
                <a:ea typeface="+mn-ea"/>
                <a:cs typeface="+mn-cs"/>
              </a:rPr>
              <a:t>совершено правонарушение или общественно-опасное деяние </a:t>
            </a:r>
            <a:endParaRPr lang="ru-RU" sz="1600" cap="none" dirty="0">
              <a:solidFill>
                <a:schemeClr val="accent2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2. Заседание социально-психологической службы - составление проекта МП ИПР:</a:t>
            </a:r>
          </a:p>
          <a:p>
            <a:pPr>
              <a:buAutoNum type="arabicParenR"/>
            </a:pPr>
            <a:r>
              <a:rPr lang="ru-RU" dirty="0" smtClean="0"/>
              <a:t>проводится анализ полученной информации, обозначаются проблемы;</a:t>
            </a:r>
          </a:p>
          <a:p>
            <a:pPr>
              <a:buAutoNum type="arabicParenR"/>
            </a:pPr>
            <a:r>
              <a:rPr lang="ru-RU" dirty="0" smtClean="0"/>
              <a:t>намечается план мероприятий по решению данных проблем;</a:t>
            </a:r>
          </a:p>
          <a:p>
            <a:pPr>
              <a:buAutoNum type="arabicParenR"/>
            </a:pPr>
            <a:r>
              <a:rPr lang="ru-RU" dirty="0" smtClean="0"/>
              <a:t>определяется круг специалистов смежных структур, работающих в сфере по профилактике правонарушений, безнадзорности и беспризорности несовершеннолетних;</a:t>
            </a:r>
          </a:p>
          <a:p>
            <a:pPr>
              <a:buAutoNum type="arabicParenR"/>
            </a:pPr>
            <a:r>
              <a:rPr lang="ru-RU" dirty="0" smtClean="0"/>
              <a:t>составляется проект межведомственного плана индивидуальной профилактической работы;</a:t>
            </a:r>
          </a:p>
          <a:p>
            <a:pPr>
              <a:buAutoNum type="arabicParenR"/>
            </a:pPr>
            <a:r>
              <a:rPr lang="ru-RU" dirty="0"/>
              <a:t>н</a:t>
            </a:r>
            <a:r>
              <a:rPr lang="ru-RU" dirty="0" smtClean="0"/>
              <a:t>есовершеннолетний и законные представители знакомятся с проектом плана при желании вносят свои предложения.</a:t>
            </a:r>
          </a:p>
          <a:p>
            <a:pPr>
              <a:buAutoNum type="arabicParenR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09120"/>
            <a:ext cx="2403748" cy="21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1600" dirty="0">
                <a:solidFill>
                  <a:schemeClr val="accent2"/>
                </a:solidFill>
                <a:ea typeface="+mn-ea"/>
                <a:cs typeface="+mn-cs"/>
              </a:rPr>
              <a:t>совершено правонарушение или общественно-опасное деяние </a:t>
            </a:r>
            <a:endParaRPr lang="ru-RU" sz="1600" cap="none" dirty="0">
              <a:solidFill>
                <a:schemeClr val="accent2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884934"/>
            <a:ext cx="7520940" cy="357984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3. Заключительный этап работы над планом индивидуально-профилактической работы:</a:t>
            </a:r>
          </a:p>
          <a:p>
            <a:pPr>
              <a:buAutoNum type="arabicParenR"/>
            </a:pPr>
            <a:r>
              <a:rPr lang="ru-RU" dirty="0"/>
              <a:t>предоставляется проект плана специалисту КДНиЗП для согласования, </a:t>
            </a:r>
            <a:r>
              <a:rPr lang="ru-RU" dirty="0" smtClean="0"/>
              <a:t>обсуждения и дальнейшей корректировки;</a:t>
            </a:r>
          </a:p>
          <a:p>
            <a:pPr>
              <a:buAutoNum type="arabicParenR"/>
            </a:pPr>
            <a:endParaRPr lang="ru-RU" dirty="0"/>
          </a:p>
          <a:p>
            <a:pPr>
              <a:buAutoNum type="arabicParenR"/>
            </a:pPr>
            <a:r>
              <a:rPr lang="ru-RU" dirty="0"/>
              <a:t>МП ИПР </a:t>
            </a:r>
            <a:r>
              <a:rPr lang="ru-RU" dirty="0" smtClean="0"/>
              <a:t>направляется и утверждается </a:t>
            </a:r>
            <a:r>
              <a:rPr lang="ru-RU" dirty="0"/>
              <a:t>на  заседании Комиссии по делам несовершеннолетних и защите их прав Администрации г. Ноябрьска</a:t>
            </a:r>
            <a:r>
              <a:rPr lang="ru-RU" dirty="0" smtClean="0"/>
              <a:t>;</a:t>
            </a:r>
          </a:p>
          <a:p>
            <a:pPr>
              <a:buAutoNum type="arabicParenR"/>
            </a:pPr>
            <a:endParaRPr lang="ru-RU" dirty="0"/>
          </a:p>
          <a:p>
            <a:pPr>
              <a:buAutoNum type="arabicParenR"/>
            </a:pPr>
            <a:r>
              <a:rPr lang="ru-RU" dirty="0"/>
              <a:t>на Совете профилактики в присутствии специалистов МБОУ СОШ № 9,  ОМВД России по г. Ноябрьску несовершеннолетнему  и родителям разъясняются пункты плана, даются рекомендации </a:t>
            </a:r>
            <a:r>
              <a:rPr lang="ru-RU" dirty="0" err="1"/>
              <a:t>пло</a:t>
            </a:r>
            <a:r>
              <a:rPr lang="ru-RU" dirty="0"/>
              <a:t> его выполнению и решению проблем.</a:t>
            </a:r>
          </a:p>
          <a:p>
            <a:pPr>
              <a:buAutoNum type="arabicParenR"/>
            </a:pPr>
            <a:r>
              <a:rPr lang="ru-RU" sz="1500" b="0" cap="all" dirty="0">
                <a:solidFill>
                  <a:schemeClr val="accent2"/>
                </a:solidFill>
                <a:latin typeface="Franklin Gothic Medium"/>
                <a:ea typeface="+mj-ea"/>
                <a:cs typeface="+mj-cs"/>
              </a:rPr>
              <a:t>Преимущественно существуют социально-правовые, социально-медицинские, социально-педагогические и социально-экономические проблемы, решению которых способствует выполнение плана мероприятий </a:t>
            </a:r>
            <a:r>
              <a:rPr lang="ru-RU" sz="1500" b="0" cap="all" dirty="0" smtClean="0">
                <a:solidFill>
                  <a:schemeClr val="accent2"/>
                </a:solidFill>
                <a:latin typeface="Franklin Gothic Medium"/>
                <a:ea typeface="+mj-ea"/>
                <a:cs typeface="+mj-cs"/>
              </a:rPr>
              <a:t>ИПР.</a:t>
            </a:r>
            <a:endParaRPr lang="ru-RU" sz="15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680477"/>
            <a:ext cx="2187724" cy="19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20940" cy="548640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3"/>
                </a:solidFill>
              </a:rPr>
              <a:t/>
            </a:r>
            <a:br>
              <a:rPr lang="ru-RU" sz="1600" dirty="0" smtClean="0">
                <a:solidFill>
                  <a:schemeClr val="accent3"/>
                </a:solidFill>
              </a:rPr>
            </a:br>
            <a:r>
              <a:rPr lang="ru-RU" sz="1600" dirty="0">
                <a:solidFill>
                  <a:schemeClr val="accent3"/>
                </a:solidFill>
              </a:rPr>
              <a:t/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>Собрания </a:t>
            </a:r>
            <a:r>
              <a:rPr lang="ru-RU" sz="1600" dirty="0">
                <a:solidFill>
                  <a:schemeClr val="accent2"/>
                </a:solidFill>
              </a:rPr>
              <a:t>для родителей и их детей "Профилактика правонарушений и употребления ПАВ" с участием специалистов КДНиЗП, ОПДН УВД, </a:t>
            </a:r>
            <a:r>
              <a:rPr lang="ru-RU" sz="1600" dirty="0" smtClean="0">
                <a:solidFill>
                  <a:schemeClr val="accent2"/>
                </a:solidFill>
              </a:rPr>
              <a:t>ПНД; лекции для учащихся</a:t>
            </a:r>
            <a:r>
              <a:rPr lang="ru-RU" sz="1600" dirty="0" smtClean="0">
                <a:solidFill>
                  <a:schemeClr val="accent3"/>
                </a:solidFill>
              </a:rPr>
              <a:t/>
            </a:r>
            <a:br>
              <a:rPr lang="ru-RU" sz="1600" dirty="0" smtClean="0">
                <a:solidFill>
                  <a:schemeClr val="accent3"/>
                </a:solidFill>
              </a:rPr>
            </a:br>
            <a:endParaRPr lang="ru-RU" sz="1600" dirty="0">
              <a:solidFill>
                <a:schemeClr val="accent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642553"/>
            <a:ext cx="3127406" cy="2086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07" y="1551721"/>
            <a:ext cx="3719728" cy="2479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645024"/>
            <a:ext cx="3200677" cy="2395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844824"/>
            <a:ext cx="3528392" cy="2358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365104"/>
            <a:ext cx="3542446" cy="23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Акция «Безопасное поведение»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2474"/>
            <a:ext cx="3168352" cy="460851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72089"/>
            <a:ext cx="5199900" cy="2924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2474"/>
            <a:ext cx="2277750" cy="3528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2" y="3012004"/>
            <a:ext cx="2072829" cy="36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22" y="5107032"/>
            <a:ext cx="3200400" cy="18002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9" y="3120013"/>
            <a:ext cx="3329113" cy="187262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2"/>
                </a:solidFill>
              </a:rPr>
              <a:t>Присутствие на Показательном процессе в ноябрьском городском суде</a:t>
            </a:r>
            <a:endParaRPr lang="ru-RU" sz="1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0759"/>
            <a:ext cx="3212430" cy="1806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120013"/>
            <a:ext cx="3322239" cy="1868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9" y="5055835"/>
            <a:ext cx="3203848" cy="1802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9" y="1196359"/>
            <a:ext cx="3329113" cy="18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991</TotalTime>
  <Words>526</Words>
  <Application>Microsoft Office PowerPoint</Application>
  <PresentationFormat>Экран (4:3)</PresentationFormat>
  <Paragraphs>61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PMingLiU</vt:lpstr>
      <vt:lpstr>Arial</vt:lpstr>
      <vt:lpstr>Calibri</vt:lpstr>
      <vt:lpstr>Franklin Gothic Book</vt:lpstr>
      <vt:lpstr>Franklin Gothic Medium</vt:lpstr>
      <vt:lpstr>Tunga</vt:lpstr>
      <vt:lpstr>Wingdings</vt:lpstr>
      <vt:lpstr>Углы</vt:lpstr>
      <vt:lpstr>Система работы социально-психологической службы  МБОУ СОШ № 9 с учащимися, совершившими правонарушение или общественно-опасное деяние (часть 1)</vt:lpstr>
      <vt:lpstr>Категории семей</vt:lpstr>
      <vt:lpstr>На профилактическом учете несовершеннолетние состоят за  совершение социально-опасных деяний – 5, правонарушений – 10:</vt:lpstr>
      <vt:lpstr>совершено правонарушение или общественно-опасное деяние </vt:lpstr>
      <vt:lpstr>совершено правонарушение или общественно-опасное деяние </vt:lpstr>
      <vt:lpstr>совершено правонарушение или общественно-опасное деяние </vt:lpstr>
      <vt:lpstr>  Собрания для родителей и их детей "Профилактика правонарушений и употребления ПАВ" с участием специалистов КДНиЗП, ОПДН УВД, ПНД; лекции для учащихся </vt:lpstr>
      <vt:lpstr>Акция «Безопасное поведение»</vt:lpstr>
      <vt:lpstr>Присутствие на Показательном процессе в ноябрьском городском суде</vt:lpstr>
      <vt:lpstr>Родительские собрания с привлечением специалистов</vt:lpstr>
      <vt:lpstr>Профилактические беседы инспектора ОПДН</vt:lpstr>
      <vt:lpstr>Акция «Молодёжь в формате ЗОЖ»</vt:lpstr>
      <vt:lpstr>презентация  молодежных пространств центра «Современник» для учащихся МБОУ СОШ № 9  в рамках реализации проекта «Шаг навстречу"   </vt:lpstr>
      <vt:lpstr>V региональный чемпионат «молодые профессионалы»</vt:lpstr>
      <vt:lpstr>Экскурсии на предприятия города, организуемые специалистами КДНиЗП</vt:lpstr>
      <vt:lpstr>Участие в детской школьной организации «Штурманы детства»</vt:lpstr>
      <vt:lpstr>День дублера</vt:lpstr>
      <vt:lpstr>Открытие двухмесячника по пропаганде правовых знаний и ЗОЖ «Мой выбор»</vt:lpstr>
      <vt:lpstr>Привлечение  специалистов в рамках акции «мой выбор»</vt:lpstr>
      <vt:lpstr>Встреча в центре «Доверие»</vt:lpstr>
      <vt:lpstr> акции и встречи</vt:lpstr>
      <vt:lpstr>Участие в  проекте «Курс выживания для подростков, их родителей и тех, кто рядом»</vt:lpstr>
      <vt:lpstr>Заключение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Socped</dc:creator>
  <cp:lastModifiedBy>IRU004</cp:lastModifiedBy>
  <cp:revision>69</cp:revision>
  <cp:lastPrinted>2019-12-09T16:29:51Z</cp:lastPrinted>
  <dcterms:created xsi:type="dcterms:W3CDTF">2019-11-13T07:42:08Z</dcterms:created>
  <dcterms:modified xsi:type="dcterms:W3CDTF">2019-12-11T06:25:09Z</dcterms:modified>
</cp:coreProperties>
</file>