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0" r:id="rId3"/>
    <p:sldId id="265" r:id="rId4"/>
    <p:sldId id="257" r:id="rId5"/>
    <p:sldId id="259" r:id="rId6"/>
    <p:sldId id="260" r:id="rId7"/>
    <p:sldId id="261" r:id="rId8"/>
    <p:sldId id="263" r:id="rId9"/>
    <p:sldId id="264" r:id="rId10"/>
    <p:sldId id="271" r:id="rId11"/>
    <p:sldId id="262" r:id="rId12"/>
    <p:sldId id="266" r:id="rId13"/>
    <p:sldId id="267" r:id="rId14"/>
    <p:sldId id="273" r:id="rId15"/>
    <p:sldId id="268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03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СУ\Pictures\iIR1FDEUQ.jpg"/>
          <p:cNvPicPr>
            <a:picLocks noChangeAspect="1" noChangeArrowheads="1"/>
          </p:cNvPicPr>
          <p:nvPr/>
        </p:nvPicPr>
        <p:blipFill>
          <a:blip r:embed="rId2" cstate="print"/>
          <a:srcRect l="3614" r="2410"/>
          <a:stretch>
            <a:fillRect/>
          </a:stretch>
        </p:blipFill>
        <p:spPr bwMode="auto">
          <a:xfrm>
            <a:off x="0" y="0"/>
            <a:ext cx="5076056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87624" y="1268760"/>
            <a:ext cx="684076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   Народная кукла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  <p:pic>
        <p:nvPicPr>
          <p:cNvPr id="1028" name="Picture 4" descr="C:\Users\АЛСУ\Pictures\iLA38UQU1.jpg"/>
          <p:cNvPicPr>
            <a:picLocks noChangeAspect="1" noChangeArrowheads="1"/>
          </p:cNvPicPr>
          <p:nvPr/>
        </p:nvPicPr>
        <p:blipFill>
          <a:blip r:embed="rId3" cstate="print"/>
          <a:srcRect l="8499" t="4828" r="8940" b="3461"/>
          <a:stretch>
            <a:fillRect/>
          </a:stretch>
        </p:blipFill>
        <p:spPr bwMode="auto">
          <a:xfrm>
            <a:off x="467544" y="3041576"/>
            <a:ext cx="4896544" cy="3816424"/>
          </a:xfrm>
          <a:prstGeom prst="rect">
            <a:avLst/>
          </a:prstGeom>
          <a:noFill/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29200" y="3265488"/>
            <a:ext cx="3962400" cy="2906712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chemeClr val="tx1"/>
                </a:solidFill>
              </a:rPr>
              <a:t>Автор: </a:t>
            </a:r>
            <a:endParaRPr lang="ru-RU" altLang="ru-RU" sz="2000" dirty="0" smtClean="0">
              <a:solidFill>
                <a:schemeClr val="tx1"/>
              </a:solidFill>
            </a:endParaRPr>
          </a:p>
          <a:p>
            <a:pPr algn="r"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chemeClr val="tx1"/>
                </a:solidFill>
              </a:rPr>
              <a:t> </a:t>
            </a:r>
            <a:r>
              <a:rPr lang="ru-RU" altLang="ru-RU" sz="2000" dirty="0" err="1" smtClean="0">
                <a:solidFill>
                  <a:schemeClr val="tx1"/>
                </a:solidFill>
              </a:rPr>
              <a:t>Минибаева</a:t>
            </a:r>
            <a:r>
              <a:rPr lang="ru-RU" altLang="ru-RU" sz="2000" dirty="0" smtClean="0">
                <a:solidFill>
                  <a:schemeClr val="tx1"/>
                </a:solidFill>
              </a:rPr>
              <a:t> Гузель</a:t>
            </a:r>
            <a:endParaRPr lang="ru-RU" altLang="ru-RU" sz="2000" dirty="0" smtClean="0">
              <a:solidFill>
                <a:schemeClr val="tx1"/>
              </a:solidFill>
            </a:endParaRPr>
          </a:p>
          <a:p>
            <a:pPr algn="r">
              <a:lnSpc>
                <a:spcPct val="80000"/>
              </a:lnSpc>
            </a:pPr>
            <a:r>
              <a:rPr lang="ru-RU" altLang="ru-RU" sz="2000" dirty="0" smtClean="0">
                <a:solidFill>
                  <a:schemeClr val="tx1"/>
                </a:solidFill>
              </a:rPr>
              <a:t>ученица </a:t>
            </a:r>
            <a:r>
              <a:rPr lang="ru-RU" altLang="ru-RU" sz="2000" dirty="0" smtClean="0">
                <a:solidFill>
                  <a:schemeClr val="tx1"/>
                </a:solidFill>
              </a:rPr>
              <a:t>4а  </a:t>
            </a:r>
            <a:r>
              <a:rPr lang="ru-RU" altLang="ru-RU" sz="2000" dirty="0" smtClean="0">
                <a:solidFill>
                  <a:schemeClr val="tx1"/>
                </a:solidFill>
              </a:rPr>
              <a:t>класса </a:t>
            </a:r>
            <a:endParaRPr lang="ru-RU" altLang="ru-RU" sz="2000" dirty="0" smtClean="0">
              <a:solidFill>
                <a:schemeClr val="tx1"/>
              </a:solidFill>
            </a:endParaRPr>
          </a:p>
          <a:p>
            <a:pPr algn="r">
              <a:lnSpc>
                <a:spcPct val="80000"/>
              </a:lnSpc>
            </a:pPr>
            <a:r>
              <a:rPr lang="ru-RU" altLang="ru-RU" sz="2000" dirty="0" smtClean="0">
                <a:solidFill>
                  <a:schemeClr val="tx1"/>
                </a:solidFill>
              </a:rPr>
              <a:t>МБОУ </a:t>
            </a:r>
            <a:r>
              <a:rPr lang="ru-RU" altLang="ru-RU" sz="2000" dirty="0" smtClean="0">
                <a:solidFill>
                  <a:schemeClr val="tx1"/>
                </a:solidFill>
              </a:rPr>
              <a:t>«Гимназия №1»</a:t>
            </a:r>
          </a:p>
          <a:p>
            <a:pPr algn="r" eaLnBrk="1" hangingPunct="1">
              <a:lnSpc>
                <a:spcPct val="80000"/>
              </a:lnSpc>
            </a:pPr>
            <a:endParaRPr lang="ru-RU" altLang="ru-RU" sz="2000" dirty="0" smtClean="0">
              <a:solidFill>
                <a:schemeClr val="tx1"/>
              </a:solidFill>
            </a:endParaRPr>
          </a:p>
          <a:p>
            <a:pPr algn="r"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chemeClr val="tx1"/>
                </a:solidFill>
              </a:rPr>
              <a:t>Руководитель:</a:t>
            </a:r>
          </a:p>
          <a:p>
            <a:pPr algn="r" eaLnBrk="1" hangingPunct="1">
              <a:lnSpc>
                <a:spcPct val="80000"/>
              </a:lnSpc>
            </a:pPr>
            <a:r>
              <a:rPr lang="ru-RU" altLang="ru-RU" sz="2000" dirty="0" err="1" smtClean="0">
                <a:solidFill>
                  <a:schemeClr val="tx1"/>
                </a:solidFill>
              </a:rPr>
              <a:t>Стативка</a:t>
            </a:r>
            <a:r>
              <a:rPr lang="ru-RU" altLang="ru-RU" sz="2000" dirty="0" smtClean="0">
                <a:solidFill>
                  <a:schemeClr val="tx1"/>
                </a:solidFill>
              </a:rPr>
              <a:t> В.С.</a:t>
            </a:r>
          </a:p>
          <a:p>
            <a:pPr algn="r"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chemeClr val="tx1"/>
                </a:solidFill>
              </a:rPr>
              <a:t>учитель начальных классов</a:t>
            </a:r>
            <a:endParaRPr lang="ru-RU" altLang="ru-RU" sz="2000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540" y="246909"/>
            <a:ext cx="8352928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МБОУ «Гимназия №1» </a:t>
            </a:r>
            <a:r>
              <a:rPr lang="ru-RU" sz="2000" dirty="0" err="1" smtClean="0">
                <a:solidFill>
                  <a:schemeClr val="tx1"/>
                </a:solidFill>
              </a:rPr>
              <a:t>г.Ноябрьск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СУ\Pictures\iIR1FDEUQ.jpg"/>
          <p:cNvPicPr>
            <a:picLocks noChangeAspect="1" noChangeArrowheads="1"/>
          </p:cNvPicPr>
          <p:nvPr/>
        </p:nvPicPr>
        <p:blipFill>
          <a:blip r:embed="rId2" cstate="print"/>
          <a:srcRect l="3614" r="2410"/>
          <a:stretch>
            <a:fillRect/>
          </a:stretch>
        </p:blipFill>
        <p:spPr bwMode="auto">
          <a:xfrm>
            <a:off x="0" y="0"/>
            <a:ext cx="5076056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208905"/>
            <a:ext cx="7398262" cy="23083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Кукла  «Колокольчик» </a:t>
            </a:r>
          </a:p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       </a:t>
            </a:r>
            <a:r>
              <a:rPr lang="ru-RU" sz="2400" b="1" dirty="0" smtClean="0">
                <a:solidFill>
                  <a:srgbClr val="FF0000"/>
                </a:solidFill>
              </a:rPr>
              <a:t>Колокольчик ― хранитель дома от неприятностей и бед у русского народа. Раньше эта кукла звалась куклой добрых вестей. Куклы колокольчик дарили детям на именины, новоселье, ко дню рождению, на Новый год. Куклу делали без использования игла.</a:t>
            </a:r>
            <a:endParaRPr lang="ru-RU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825032" flipH="1">
            <a:off x="7454324" y="388049"/>
            <a:ext cx="155187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Обереговые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АЛСУ\Desktop\ГУЗЕЛЬ 3 КЛ\фото\IMG_20180412_225127.jpg"/>
          <p:cNvPicPr>
            <a:picLocks noChangeAspect="1" noChangeArrowheads="1"/>
          </p:cNvPicPr>
          <p:nvPr/>
        </p:nvPicPr>
        <p:blipFill>
          <a:blip r:embed="rId3" cstate="print"/>
          <a:srcRect t="3955" r="34750"/>
          <a:stretch>
            <a:fillRect/>
          </a:stretch>
        </p:blipFill>
        <p:spPr bwMode="auto">
          <a:xfrm rot="250144">
            <a:off x="3157124" y="2690731"/>
            <a:ext cx="3504678" cy="3953695"/>
          </a:xfrm>
          <a:prstGeom prst="rect">
            <a:avLst/>
          </a:prstGeom>
          <a:noFill/>
        </p:spPr>
      </p:pic>
      <p:pic>
        <p:nvPicPr>
          <p:cNvPr id="6147" name="Picture 3" descr="C:\Users\АЛСУ\Desktop\ГУЗЕЛЬ 3 КЛ\фото\IMG_20180412_223116.jpg"/>
          <p:cNvPicPr>
            <a:picLocks noChangeAspect="1" noChangeArrowheads="1"/>
          </p:cNvPicPr>
          <p:nvPr/>
        </p:nvPicPr>
        <p:blipFill>
          <a:blip r:embed="rId4" cstate="print"/>
          <a:srcRect t="-1481" r="23418" b="5290"/>
          <a:stretch>
            <a:fillRect/>
          </a:stretch>
        </p:blipFill>
        <p:spPr bwMode="auto">
          <a:xfrm rot="21100708">
            <a:off x="140012" y="2661624"/>
            <a:ext cx="2938617" cy="2768263"/>
          </a:xfrm>
          <a:prstGeom prst="rect">
            <a:avLst/>
          </a:prstGeom>
          <a:noFill/>
        </p:spPr>
      </p:pic>
      <p:pic>
        <p:nvPicPr>
          <p:cNvPr id="9" name="Рисунок 8" descr="kukla-obereg-kolokolchik-master-klass-svoimi-rukami-9-10.jpg"/>
          <p:cNvPicPr>
            <a:picLocks noChangeAspect="1"/>
          </p:cNvPicPr>
          <p:nvPr/>
        </p:nvPicPr>
        <p:blipFill>
          <a:blip r:embed="rId5" cstate="print"/>
          <a:srcRect l="53093" t="9209" r="2578" b="7170"/>
          <a:stretch>
            <a:fillRect/>
          </a:stretch>
        </p:blipFill>
        <p:spPr>
          <a:xfrm rot="221309">
            <a:off x="6441778" y="3858224"/>
            <a:ext cx="2704041" cy="29044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СУ\Pictures\iIR1FDEUQ.jpg"/>
          <p:cNvPicPr>
            <a:picLocks noChangeAspect="1" noChangeArrowheads="1"/>
          </p:cNvPicPr>
          <p:nvPr/>
        </p:nvPicPr>
        <p:blipFill>
          <a:blip r:embed="rId2" cstate="print"/>
          <a:srcRect l="3614" r="2410"/>
          <a:stretch>
            <a:fillRect/>
          </a:stretch>
        </p:blipFill>
        <p:spPr bwMode="auto">
          <a:xfrm>
            <a:off x="0" y="0"/>
            <a:ext cx="5076056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188641"/>
            <a:ext cx="7128792" cy="33547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Традиционная кукла народа ханты «</a:t>
            </a:r>
            <a:r>
              <a:rPr lang="ru-RU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Акань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»</a:t>
            </a:r>
          </a:p>
          <a:p>
            <a:pPr algn="just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</a:t>
            </a:r>
            <a:r>
              <a:rPr lang="ru-RU" sz="2000" b="1" dirty="0" smtClean="0">
                <a:solidFill>
                  <a:srgbClr val="FF0000"/>
                </a:solidFill>
              </a:rPr>
              <a:t>Куклу «</a:t>
            </a:r>
            <a:r>
              <a:rPr lang="ru-RU" sz="2000" b="1" dirty="0" err="1" smtClean="0">
                <a:solidFill>
                  <a:srgbClr val="FF0000"/>
                </a:solidFill>
              </a:rPr>
              <a:t>Акань</a:t>
            </a:r>
            <a:r>
              <a:rPr lang="ru-RU" sz="2000" b="1" dirty="0" smtClean="0">
                <a:solidFill>
                  <a:srgbClr val="FF0000"/>
                </a:solidFill>
              </a:rPr>
              <a:t>» народы Севера дарили родственникам или сами получали ее в подарок.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      Голову куклы  нужно покрыть платком, так как по хантыйской традиции, женщины должны носить платок и не показывать лицо чужому человеку. Лицо кукле не  изображают. Считается, что если игрушка с глазами, то в нее вселиться злой дух и будет приносить несчастье. Кукла </a:t>
            </a:r>
            <a:r>
              <a:rPr lang="ru-RU" sz="2000" b="1" dirty="0" err="1" smtClean="0">
                <a:solidFill>
                  <a:srgbClr val="FF0000"/>
                </a:solidFill>
              </a:rPr>
              <a:t>Акань</a:t>
            </a:r>
            <a:r>
              <a:rPr lang="ru-RU" sz="2000" b="1" dirty="0" smtClean="0">
                <a:solidFill>
                  <a:srgbClr val="FF0000"/>
                </a:solidFill>
              </a:rPr>
              <a:t> учить понимать внутренний мир человека и служит оберегом от напастей.</a:t>
            </a:r>
            <a:endParaRPr lang="ru-RU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  <p:pic>
        <p:nvPicPr>
          <p:cNvPr id="4098" name="Picture 2" descr="C:\Users\АЛСУ\Desktop\ГУЗЕЛЬ 3 КЛ\фото\IMG_20180412_221932.jpg"/>
          <p:cNvPicPr>
            <a:picLocks noChangeAspect="1" noChangeArrowheads="1"/>
          </p:cNvPicPr>
          <p:nvPr/>
        </p:nvPicPr>
        <p:blipFill>
          <a:blip r:embed="rId3" cstate="print"/>
          <a:srcRect l="20000" t="-4583" r="-6667"/>
          <a:stretch>
            <a:fillRect/>
          </a:stretch>
        </p:blipFill>
        <p:spPr bwMode="auto">
          <a:xfrm>
            <a:off x="1331640" y="3494171"/>
            <a:ext cx="3592845" cy="3251698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523413">
            <a:off x="5378866" y="3744414"/>
            <a:ext cx="3429000" cy="2571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 rot="591026">
            <a:off x="7535272" y="576540"/>
            <a:ext cx="134892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Игровые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СУ\Pictures\iIR1FDEUQ.jpg"/>
          <p:cNvPicPr>
            <a:picLocks noChangeAspect="1" noChangeArrowheads="1"/>
          </p:cNvPicPr>
          <p:nvPr/>
        </p:nvPicPr>
        <p:blipFill>
          <a:blip r:embed="rId2" cstate="print"/>
          <a:srcRect l="3614" r="2410"/>
          <a:stretch>
            <a:fillRect/>
          </a:stretch>
        </p:blipFill>
        <p:spPr bwMode="auto">
          <a:xfrm>
            <a:off x="0" y="0"/>
            <a:ext cx="5076056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51720" y="116632"/>
            <a:ext cx="4357886" cy="63709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Кукла «Зайчик на пальчике» 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      В старинную </a:t>
            </a:r>
            <a:r>
              <a:rPr lang="ru-RU" sz="2400" b="1" dirty="0">
                <a:solidFill>
                  <a:srgbClr val="FF0000"/>
                </a:solidFill>
              </a:rPr>
              <a:t>русскую  </a:t>
            </a:r>
            <a:r>
              <a:rPr lang="ru-RU" sz="2400" b="1" dirty="0" smtClean="0">
                <a:solidFill>
                  <a:srgbClr val="FF0000"/>
                </a:solidFill>
              </a:rPr>
              <a:t>игрушку «Зайчик на пальчике» родители давали детям, когда уходили из дома, чтобы оставаясь один, ребенок не скучал, и ему не было страшно. К зайчикам можно было обратиться как к другу, поговорить с ним или просто поиграть. 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       Нужно было просто одеть куколку на пальчик и крепко держать её в ладошке. Как все тряпичные куклы она не просто была игрушкой, но и являлась оберегом.</a:t>
            </a:r>
            <a:endParaRPr lang="ru-RU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  <p:pic>
        <p:nvPicPr>
          <p:cNvPr id="1026" name="Picture 2" descr="C:\Users\АЛСУ\Desktop\ГУЗЕЛЬ 3 КЛ\фото\IMG_20180412_221709.jpg"/>
          <p:cNvPicPr>
            <a:picLocks noChangeAspect="1" noChangeArrowheads="1"/>
          </p:cNvPicPr>
          <p:nvPr/>
        </p:nvPicPr>
        <p:blipFill>
          <a:blip r:embed="rId3" cstate="print"/>
          <a:srcRect l="12952" t="4857" r="701" b="2859"/>
          <a:stretch>
            <a:fillRect/>
          </a:stretch>
        </p:blipFill>
        <p:spPr bwMode="auto">
          <a:xfrm>
            <a:off x="6300192" y="3356992"/>
            <a:ext cx="2425533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3" descr="C:\Users\АЛСУ\Desktop\ГУЗЕЛЬ 3 КЛ\куклы\куклы по договору\иаф-16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08344">
            <a:off x="176071" y="3921915"/>
            <a:ext cx="1917502" cy="32847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 rot="694976" flipH="1">
            <a:off x="7456800" y="360488"/>
            <a:ext cx="125164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Игровые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СУ\Pictures\iIR1FDEUQ.jpg"/>
          <p:cNvPicPr>
            <a:picLocks noChangeAspect="1" noChangeArrowheads="1"/>
          </p:cNvPicPr>
          <p:nvPr/>
        </p:nvPicPr>
        <p:blipFill>
          <a:blip r:embed="rId2" cstate="print"/>
          <a:srcRect l="3614" r="2410"/>
          <a:stretch>
            <a:fillRect/>
          </a:stretch>
        </p:blipFill>
        <p:spPr bwMode="auto">
          <a:xfrm>
            <a:off x="0" y="0"/>
            <a:ext cx="5076056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332657"/>
            <a:ext cx="7344816" cy="23083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Традиционная татарская кукла «</a:t>
            </a:r>
            <a:r>
              <a:rPr lang="ru-RU" sz="24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Курцак</a:t>
            </a:r>
            <a:r>
              <a:rPr lang="ru-RU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»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</a:rPr>
              <a:t>           </a:t>
            </a:r>
            <a:r>
              <a:rPr lang="ru-RU" sz="2400" b="1" dirty="0" smtClean="0">
                <a:solidFill>
                  <a:srgbClr val="FF0000"/>
                </a:solidFill>
              </a:rPr>
              <a:t>У народов татар дети  играли куклой «</a:t>
            </a:r>
            <a:r>
              <a:rPr lang="ru-RU" sz="2400" b="1" dirty="0" err="1" smtClean="0">
                <a:solidFill>
                  <a:srgbClr val="FF0000"/>
                </a:solidFill>
              </a:rPr>
              <a:t>Курцак</a:t>
            </a:r>
            <a:r>
              <a:rPr lang="ru-RU" sz="2400" b="1" dirty="0" smtClean="0">
                <a:solidFill>
                  <a:srgbClr val="FF0000"/>
                </a:solidFill>
              </a:rPr>
              <a:t>». Эта кукла делалась из ткани на деревянной основе. Одевали ее при помощи лоскутов ткани, шерстяных ниток и тесемок. Ткань приматывалась к щепке. Наряд куклы имитировал традиционную одежду.</a:t>
            </a:r>
            <a:endParaRPr lang="ru-RU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  <p:pic>
        <p:nvPicPr>
          <p:cNvPr id="2050" name="Picture 2" descr="C:\Users\АЛСУ\Desktop\ГУЗЕЛЬ 3 КЛ\куклы\куклы по договору\иаф-16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212976"/>
            <a:ext cx="1804721" cy="3419996"/>
          </a:xfrm>
          <a:prstGeom prst="rect">
            <a:avLst/>
          </a:prstGeom>
          <a:noFill/>
        </p:spPr>
      </p:pic>
      <p:pic>
        <p:nvPicPr>
          <p:cNvPr id="2051" name="Picture 3" descr="C:\Users\АЛСУ\Desktop\ГУЗЕЛЬ 3 КЛ\фото\IMG_20180412_222401.jpg"/>
          <p:cNvPicPr>
            <a:picLocks noChangeAspect="1" noChangeArrowheads="1"/>
          </p:cNvPicPr>
          <p:nvPr/>
        </p:nvPicPr>
        <p:blipFill>
          <a:blip r:embed="rId4" cstate="print"/>
          <a:srcRect l="1163" r="38372"/>
          <a:stretch>
            <a:fillRect/>
          </a:stretch>
        </p:blipFill>
        <p:spPr bwMode="auto">
          <a:xfrm>
            <a:off x="967444" y="2835255"/>
            <a:ext cx="3001450" cy="37229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645959">
            <a:off x="7596336" y="404664"/>
            <a:ext cx="144016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Игровые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СУ\Pictures\iIR1FDEUQ.jpg"/>
          <p:cNvPicPr>
            <a:picLocks noChangeAspect="1" noChangeArrowheads="1"/>
          </p:cNvPicPr>
          <p:nvPr/>
        </p:nvPicPr>
        <p:blipFill>
          <a:blip r:embed="rId2" cstate="print"/>
          <a:srcRect l="3614" r="2410"/>
          <a:stretch>
            <a:fillRect/>
          </a:stretch>
        </p:blipFill>
        <p:spPr bwMode="auto">
          <a:xfrm>
            <a:off x="0" y="0"/>
            <a:ext cx="5076056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9" y="332657"/>
            <a:ext cx="5184575" cy="526297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	Кукла Веснянка – оберег русского народа, символизирующий красоту и жизнь. Куклу дарили близким людям в самом начале весны. Считалось, что она приносит своему владельцу здоровье и удачу.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	Выполнялась кукла Веснянка своими руками, для ее создания использовались разноцветные ткани и ленты, так как чем ярче оберег, тем больше в нем силы. Коса у нее должна быть длинной. Именно по ней девушки гадали и предстоящем лете.</a:t>
            </a:r>
          </a:p>
        </p:txBody>
      </p:sp>
      <p:sp>
        <p:nvSpPr>
          <p:cNvPr id="8" name="TextBox 7"/>
          <p:cNvSpPr txBox="1"/>
          <p:nvPr/>
        </p:nvSpPr>
        <p:spPr>
          <a:xfrm rot="645959">
            <a:off x="7596336" y="404664"/>
            <a:ext cx="144016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Обереговые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" name="Picture 3" descr="C:\Users\АЛСУ\Desktop\IMG_20181129_2317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46243">
            <a:off x="5304910" y="2650484"/>
            <a:ext cx="4091773" cy="30688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45608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СУ\Pictures\iIR1FDEUQ.jpg"/>
          <p:cNvPicPr>
            <a:picLocks noChangeAspect="1" noChangeArrowheads="1"/>
          </p:cNvPicPr>
          <p:nvPr/>
        </p:nvPicPr>
        <p:blipFill>
          <a:blip r:embed="rId2" cstate="print"/>
          <a:srcRect l="3614" r="2410"/>
          <a:stretch>
            <a:fillRect/>
          </a:stretch>
        </p:blipFill>
        <p:spPr bwMode="auto">
          <a:xfrm>
            <a:off x="0" y="0"/>
            <a:ext cx="5076056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620688"/>
            <a:ext cx="7848872" cy="452431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Н</a:t>
            </a:r>
            <a:r>
              <a:rPr lang="ru-RU" sz="2400" b="1" dirty="0" smtClean="0">
                <a:solidFill>
                  <a:srgbClr val="FF0000"/>
                </a:solidFill>
              </a:rPr>
              <a:t>ародные куклы  были участницами многих праздников и обрядов;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- являлись символом счастья, добра, благополучия, продолжения рода;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- были оберегом;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- в игре с народными куклами ребенок приобщался к культуре своего народа. 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- самодельная кукла дает большие возможности для творческого развития ребенка, развивает фантазию.</a:t>
            </a:r>
          </a:p>
          <a:p>
            <a:r>
              <a:rPr lang="ru-RU" sz="2400" dirty="0" smtClean="0"/>
              <a:t> </a:t>
            </a:r>
          </a:p>
          <a:p>
            <a:pPr>
              <a:buFontTx/>
              <a:buChar char="-"/>
            </a:pPr>
            <a:endParaRPr lang="ru-RU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СУ\Pictures\iIR1FDEUQ.jpg"/>
          <p:cNvPicPr>
            <a:picLocks noChangeAspect="1" noChangeArrowheads="1"/>
          </p:cNvPicPr>
          <p:nvPr/>
        </p:nvPicPr>
        <p:blipFill>
          <a:blip r:embed="rId2" cstate="print"/>
          <a:srcRect l="3614" r="2410"/>
          <a:stretch>
            <a:fillRect/>
          </a:stretch>
        </p:blipFill>
        <p:spPr bwMode="auto">
          <a:xfrm>
            <a:off x="0" y="0"/>
            <a:ext cx="5076056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620688"/>
            <a:ext cx="8568952" cy="184665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На сегодняшний день  на народную игрушку не влияет время,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и она по-прежнему находит свой путь к сердцам детей.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</a:t>
            </a:r>
          </a:p>
          <a:p>
            <a:pPr>
              <a:buFontTx/>
              <a:buChar char="-"/>
            </a:pP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3645024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СУ\Pictures\iIR1FDEUQ.jpg"/>
          <p:cNvPicPr>
            <a:picLocks noChangeAspect="1" noChangeArrowheads="1"/>
          </p:cNvPicPr>
          <p:nvPr/>
        </p:nvPicPr>
        <p:blipFill>
          <a:blip r:embed="rId2" cstate="print"/>
          <a:srcRect l="3614" r="2410"/>
          <a:stretch>
            <a:fillRect/>
          </a:stretch>
        </p:blipFill>
        <p:spPr bwMode="auto">
          <a:xfrm>
            <a:off x="-108520" y="0"/>
            <a:ext cx="5076056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980729"/>
            <a:ext cx="8352928" cy="18158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>«Из всех существующих в мире загадок тайна куклы - самая загадочная; без понимания сущности куклы невозможно понять и человека».</a:t>
            </a:r>
            <a:endParaRPr lang="ru-RU" sz="2800" b="1" dirty="0" smtClean="0"/>
          </a:p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М. Е. Салтыков-Щедрин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Users\АЛСУ\Pictures\iLA38UQU1.jpg"/>
          <p:cNvPicPr>
            <a:picLocks noChangeAspect="1" noChangeArrowheads="1"/>
          </p:cNvPicPr>
          <p:nvPr/>
        </p:nvPicPr>
        <p:blipFill>
          <a:blip r:embed="rId3" cstate="print"/>
          <a:srcRect l="8499" t="4828" r="8940" b="3461"/>
          <a:stretch>
            <a:fillRect/>
          </a:stretch>
        </p:blipFill>
        <p:spPr bwMode="auto">
          <a:xfrm>
            <a:off x="5220072" y="3789040"/>
            <a:ext cx="3744416" cy="291844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СУ\Pictures\iIR1FDEUQ.jpg"/>
          <p:cNvPicPr>
            <a:picLocks noChangeAspect="1" noChangeArrowheads="1"/>
          </p:cNvPicPr>
          <p:nvPr/>
        </p:nvPicPr>
        <p:blipFill>
          <a:blip r:embed="rId2" cstate="print"/>
          <a:srcRect l="3614" r="2410"/>
          <a:stretch>
            <a:fillRect/>
          </a:stretch>
        </p:blipFill>
        <p:spPr bwMode="auto">
          <a:xfrm>
            <a:off x="0" y="0"/>
            <a:ext cx="5076056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404664"/>
            <a:ext cx="7056784" cy="49859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   </a:t>
            </a:r>
            <a:r>
              <a:rPr lang="ru-RU" sz="2400" b="1" dirty="0" smtClean="0">
                <a:solidFill>
                  <a:srgbClr val="FF0000"/>
                </a:solidFill>
              </a:rPr>
              <a:t>Народная кукла - это кукла, которую придумали народные умельцы.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       Раньше у детей тряпичные куклы были с самого рождения, чтобы оберегать их от бед и болезни. Эти куклы им сшили матери, бабушки, старшие сестры. 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        С пяти лет простую куклу могла делать любая девочка.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Играя с куклами, сделанные своими руками, дети знакомились с основами рукоделия. Они дают представление о традиционной семье, учат ребенка определенным хозяйственным навыкам.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Рисунок 4" descr="cc154b1c3fe0d435b68472c7906b47c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55124">
            <a:off x="7185695" y="4779157"/>
            <a:ext cx="1844040" cy="21214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СУ\Pictures\iIR1FDEUQ.jpg"/>
          <p:cNvPicPr>
            <a:picLocks noChangeAspect="1" noChangeArrowheads="1"/>
          </p:cNvPicPr>
          <p:nvPr/>
        </p:nvPicPr>
        <p:blipFill>
          <a:blip r:embed="rId2" cstate="print"/>
          <a:srcRect l="3614" r="2410"/>
          <a:stretch>
            <a:fillRect/>
          </a:stretch>
        </p:blipFill>
        <p:spPr bwMode="auto">
          <a:xfrm>
            <a:off x="0" y="0"/>
            <a:ext cx="5076056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192201"/>
            <a:ext cx="8640960" cy="1446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spc="-300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Цель: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Познакомить с народными куклами как ярким образом культуры народов мира.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1844824"/>
            <a:ext cx="8712968" cy="23083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spc="-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Задачи:</a:t>
            </a:r>
            <a:endParaRPr lang="ru-RU" sz="3200" b="1" spc="-3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- узнать историю возникновения народных кукол;</a:t>
            </a:r>
            <a:endParaRPr lang="ru-RU" sz="2800" b="1" i="1" dirty="0" smtClean="0">
              <a:solidFill>
                <a:srgbClr val="FF000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- изучить особенности изготовления народных кукол;</a:t>
            </a:r>
            <a:endParaRPr lang="ru-RU" sz="2800" b="1" i="1" dirty="0" smtClean="0">
              <a:solidFill>
                <a:srgbClr val="FF000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- изготовить народные куклы.</a:t>
            </a:r>
            <a:endParaRPr lang="ru-RU" sz="2800" b="1" i="1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5" name="Рисунок 4" descr="i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4149080"/>
            <a:ext cx="1890210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СУ\Pictures\iIR1FDEUQ.jpg"/>
          <p:cNvPicPr>
            <a:picLocks noChangeAspect="1" noChangeArrowheads="1"/>
          </p:cNvPicPr>
          <p:nvPr/>
        </p:nvPicPr>
        <p:blipFill>
          <a:blip r:embed="rId2" cstate="print"/>
          <a:srcRect l="3614" r="2410"/>
          <a:stretch>
            <a:fillRect/>
          </a:stretch>
        </p:blipFill>
        <p:spPr bwMode="auto">
          <a:xfrm>
            <a:off x="0" y="0"/>
            <a:ext cx="5076056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4" y="260649"/>
            <a:ext cx="8352928" cy="458587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defTabSz="288000"/>
            <a:r>
              <a:rPr lang="en-US" sz="2800" dirty="0" smtClean="0">
                <a:solidFill>
                  <a:srgbClr val="FF0000"/>
                </a:solidFill>
              </a:rPr>
              <a:t>       </a:t>
            </a:r>
            <a:r>
              <a:rPr lang="ru-RU" sz="2400" b="1" dirty="0" smtClean="0">
                <a:solidFill>
                  <a:srgbClr val="FF0000"/>
                </a:solidFill>
              </a:rPr>
              <a:t>С давних времен у всех народностей любимой игрушкой была тряпичная кукла. Куклы никогда не оставляли на улице, не разбрасывали по избе, а берегли в корзинах, коробах, запирали в ларчики. Брали на жатву и на посиделки. Кукол разрешалось брать в гости, их клали в приданое.</a:t>
            </a:r>
          </a:p>
          <a:p>
            <a:pPr algn="just" defTabSz="288000"/>
            <a:r>
              <a:rPr lang="ru-RU" sz="2400" b="1" dirty="0" smtClean="0">
                <a:solidFill>
                  <a:srgbClr val="FF0000"/>
                </a:solidFill>
              </a:rPr>
              <a:t>       Без участия кукол не обходился ни один праздник, будь то свадьба или сбор урожая, проводы зимы или пасха.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        Материал для кукол выбирали от местности, где жила семья. В тех местах, где было распространено гончарное промыслы популярны были глиняные свистульки,  мастер - плотник делал лошадки из дерева.</a:t>
            </a:r>
            <a:endParaRPr lang="ru-RU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Рисунок 6" descr="i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92704">
            <a:off x="5998265" y="4005935"/>
            <a:ext cx="2243528" cy="29913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СУ\Pictures\iIR1FDEUQ.jpg"/>
          <p:cNvPicPr>
            <a:picLocks noChangeAspect="1" noChangeArrowheads="1"/>
          </p:cNvPicPr>
          <p:nvPr/>
        </p:nvPicPr>
        <p:blipFill>
          <a:blip r:embed="rId2" cstate="print"/>
          <a:srcRect l="3614" r="2410"/>
          <a:stretch>
            <a:fillRect/>
          </a:stretch>
        </p:blipFill>
        <p:spPr bwMode="auto">
          <a:xfrm>
            <a:off x="0" y="0"/>
            <a:ext cx="518356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2" y="836712"/>
            <a:ext cx="7776864" cy="34163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         </a:t>
            </a:r>
            <a:r>
              <a:rPr lang="ru-RU" sz="2400" b="1" dirty="0" smtClean="0">
                <a:solidFill>
                  <a:srgbClr val="FF0000"/>
                </a:solidFill>
              </a:rPr>
              <a:t>Народные куклы по предназначению бывают обрядовые, </a:t>
            </a:r>
            <a:r>
              <a:rPr lang="ru-RU" sz="2400" b="1" dirty="0" err="1" smtClean="0">
                <a:solidFill>
                  <a:srgbClr val="FF0000"/>
                </a:solidFill>
              </a:rPr>
              <a:t>обереговые</a:t>
            </a:r>
            <a:r>
              <a:rPr lang="ru-RU" sz="2400" b="1" dirty="0" smtClean="0">
                <a:solidFill>
                  <a:srgbClr val="FF0000"/>
                </a:solidFill>
              </a:rPr>
              <a:t>, игровые.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</a:rPr>
              <a:t>Обрядовые — изготавливались для участия в свадьбах, праздниках.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</a:rPr>
              <a:t>Куклы-обереги делались для определенного человека или семьи, обычно без лица.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</a:rPr>
              <a:t>Игровая народная кукла изготавливалась из материалов, находящихся в доме (остатков одежды), размером не больше кулака.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АЛСУ\Pictures\cc154b1c3fe0d435b68472c7906b47c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6020">
            <a:off x="5683204" y="4027362"/>
            <a:ext cx="2379657" cy="27359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СУ\Pictures\iIR1FDEUQ.jpg"/>
          <p:cNvPicPr>
            <a:picLocks noChangeAspect="1" noChangeArrowheads="1"/>
          </p:cNvPicPr>
          <p:nvPr/>
        </p:nvPicPr>
        <p:blipFill>
          <a:blip r:embed="rId2" cstate="print"/>
          <a:srcRect l="3614" r="2410"/>
          <a:stretch>
            <a:fillRect/>
          </a:stretch>
        </p:blipFill>
        <p:spPr bwMode="auto">
          <a:xfrm>
            <a:off x="0" y="0"/>
            <a:ext cx="5076056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1052736"/>
            <a:ext cx="5472608" cy="452431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      </a:t>
            </a:r>
            <a:r>
              <a:rPr lang="ru-RU" sz="2400" b="1" dirty="0">
                <a:solidFill>
                  <a:srgbClr val="FF0000"/>
                </a:solidFill>
              </a:rPr>
              <a:t>Кукла «Птица-радость» у русского народа применялась в обряде заклинания Весны.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400" b="1" dirty="0">
                <a:solidFill>
                  <a:srgbClr val="FF0000"/>
                </a:solidFill>
              </a:rPr>
              <a:t>	</a:t>
            </a:r>
            <a:r>
              <a:rPr lang="ru-RU" sz="2400" b="1" dirty="0" smtClean="0">
                <a:solidFill>
                  <a:srgbClr val="FF0000"/>
                </a:solidFill>
              </a:rPr>
              <a:t>Женщины </a:t>
            </a:r>
            <a:r>
              <a:rPr lang="ru-RU" sz="2400" b="1" dirty="0">
                <a:solidFill>
                  <a:srgbClr val="FF0000"/>
                </a:solidFill>
              </a:rPr>
              <a:t>надевали яркие, нарядные одежды, украшения. Выходили в поле и звали птиц, что бы поскорее вернулись домой. Если во время обряда птица садилась на женщину, то считали, что весь год у нее будет счастливым, удачным.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	Эта </a:t>
            </a:r>
            <a:r>
              <a:rPr lang="ru-RU" sz="2400" b="1" dirty="0">
                <a:solidFill>
                  <a:srgbClr val="FF0000"/>
                </a:solidFill>
              </a:rPr>
              <a:t>кукла является символом новой жизни.</a:t>
            </a:r>
          </a:p>
        </p:txBody>
      </p:sp>
      <p:pic>
        <p:nvPicPr>
          <p:cNvPr id="9" name="Picture 2" descr="D:\Фотоархив\Лето 2017 год\IMG_20170430_131548.jpg"/>
          <p:cNvPicPr>
            <a:picLocks noChangeAspect="1" noChangeArrowheads="1"/>
          </p:cNvPicPr>
          <p:nvPr/>
        </p:nvPicPr>
        <p:blipFill>
          <a:blip r:embed="rId3" cstate="print"/>
          <a:srcRect l="9890" t="15576" r="46154"/>
          <a:stretch>
            <a:fillRect/>
          </a:stretch>
        </p:blipFill>
        <p:spPr bwMode="auto">
          <a:xfrm>
            <a:off x="5940152" y="1700808"/>
            <a:ext cx="2880320" cy="4149080"/>
          </a:xfrm>
          <a:prstGeom prst="rect">
            <a:avLst/>
          </a:prstGeom>
          <a:noFill/>
        </p:spPr>
      </p:pic>
      <p:pic>
        <p:nvPicPr>
          <p:cNvPr id="18434" name="Picture 2" descr="C:\Users\АЛСУ\Desktop\куклы для работы\иаф-1652.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40795">
            <a:off x="1938140" y="5072144"/>
            <a:ext cx="1565035" cy="1981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051720" y="332656"/>
            <a:ext cx="4464496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Кукла «Птица-радость»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989451">
            <a:off x="7308304" y="548680"/>
            <a:ext cx="158417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Обереговые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СУ\Pictures\iIR1FDEUQ.jpg"/>
          <p:cNvPicPr>
            <a:picLocks noChangeAspect="1" noChangeArrowheads="1"/>
          </p:cNvPicPr>
          <p:nvPr/>
        </p:nvPicPr>
        <p:blipFill>
          <a:blip r:embed="rId2" cstate="print"/>
          <a:srcRect l="3614" r="2410"/>
          <a:stretch>
            <a:fillRect/>
          </a:stretch>
        </p:blipFill>
        <p:spPr bwMode="auto">
          <a:xfrm>
            <a:off x="0" y="0"/>
            <a:ext cx="5076056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476672"/>
            <a:ext cx="7056784" cy="30469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Кукла  «Домашняя Масленица»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       У русского народа кукла «Домашняя Масленица» считалась сильным оберегом жилища, выполняя заветы хозяев. Хранили эту куклу у входу в жилище или в красном углу. В праздничный день, когда молодые приходили к теще на блины, эту куклу выставляли в окнах. Так встречали жениха и невесту.</a:t>
            </a:r>
          </a:p>
        </p:txBody>
      </p:sp>
      <p:pic>
        <p:nvPicPr>
          <p:cNvPr id="19458" name="Picture 2" descr="C:\Users\АЛСУ\Desktop\куклы для работы\иаф-1676.JPG"/>
          <p:cNvPicPr>
            <a:picLocks noChangeAspect="1" noChangeArrowheads="1"/>
          </p:cNvPicPr>
          <p:nvPr/>
        </p:nvPicPr>
        <p:blipFill>
          <a:blip r:embed="rId3" cstate="print"/>
          <a:srcRect l="9803" t="9626" r="5238" b="3740"/>
          <a:stretch>
            <a:fillRect/>
          </a:stretch>
        </p:blipFill>
        <p:spPr bwMode="auto">
          <a:xfrm rot="466226">
            <a:off x="6254771" y="3194582"/>
            <a:ext cx="2115426" cy="36613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АЛСУ\Desktop\ГУЗЕЛЬ 3 КЛ\фото\IMG_20180412_222200.jpg"/>
          <p:cNvPicPr>
            <a:picLocks noChangeAspect="1" noChangeArrowheads="1"/>
          </p:cNvPicPr>
          <p:nvPr/>
        </p:nvPicPr>
        <p:blipFill>
          <a:blip r:embed="rId4" cstate="print"/>
          <a:srcRect l="10236" r="7788"/>
          <a:stretch>
            <a:fillRect/>
          </a:stretch>
        </p:blipFill>
        <p:spPr bwMode="auto">
          <a:xfrm>
            <a:off x="611560" y="3789040"/>
            <a:ext cx="3036060" cy="277768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694976" flipH="1">
            <a:off x="7452320" y="404664"/>
            <a:ext cx="169168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Обереговые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СУ\Pictures\iIR1FDEUQ.jpg"/>
          <p:cNvPicPr>
            <a:picLocks noChangeAspect="1" noChangeArrowheads="1"/>
          </p:cNvPicPr>
          <p:nvPr/>
        </p:nvPicPr>
        <p:blipFill>
          <a:blip r:embed="rId2" cstate="print"/>
          <a:srcRect l="3614" r="2410"/>
          <a:stretch>
            <a:fillRect/>
          </a:stretch>
        </p:blipFill>
        <p:spPr bwMode="auto">
          <a:xfrm>
            <a:off x="0" y="0"/>
            <a:ext cx="5076056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332656"/>
            <a:ext cx="7128792" cy="26776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Кукла  «Пасхальная»</a:t>
            </a:r>
          </a:p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          </a:t>
            </a:r>
            <a:r>
              <a:rPr lang="ru-RU" sz="2400" b="1" dirty="0" smtClean="0">
                <a:solidFill>
                  <a:srgbClr val="FF0000"/>
                </a:solidFill>
              </a:rPr>
              <a:t>Пасха – светлое Воскресение Христово. </a:t>
            </a:r>
            <a:r>
              <a:rPr lang="ru-RU" sz="2400" b="1" dirty="0">
                <a:solidFill>
                  <a:srgbClr val="FF0000"/>
                </a:solidFill>
              </a:rPr>
              <a:t>На Вербное Воскресение и пасху русские народы всегда готовили подарки.</a:t>
            </a:r>
            <a:r>
              <a:rPr lang="ru-RU" sz="2400" b="1" dirty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Одним из подарков на пасху для друзей, родных и близких была кукла «Пасхальная», элементы одежды которой обязательно должны быть красного цвета. </a:t>
            </a:r>
            <a:endParaRPr lang="ru-RU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  <p:pic>
        <p:nvPicPr>
          <p:cNvPr id="20482" name="Picture 2" descr="C:\Users\АЛСУ\Desktop\куклы для работы\иаф-1677.JPG"/>
          <p:cNvPicPr>
            <a:picLocks noChangeAspect="1" noChangeArrowheads="1"/>
          </p:cNvPicPr>
          <p:nvPr/>
        </p:nvPicPr>
        <p:blipFill>
          <a:blip r:embed="rId3" cstate="print"/>
          <a:srcRect l="9810" t="8295" r="5828" b="3773"/>
          <a:stretch>
            <a:fillRect/>
          </a:stretch>
        </p:blipFill>
        <p:spPr bwMode="auto">
          <a:xfrm rot="393901">
            <a:off x="5572364" y="3275126"/>
            <a:ext cx="2628229" cy="3239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 l="6389" t="2351" r="8964" b="14725"/>
          <a:stretch>
            <a:fillRect/>
          </a:stretch>
        </p:blipFill>
        <p:spPr bwMode="auto">
          <a:xfrm rot="16200000">
            <a:off x="369148" y="3671413"/>
            <a:ext cx="3456383" cy="253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 rot="825032" flipH="1">
            <a:off x="7454324" y="388049"/>
            <a:ext cx="155187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Обереговые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</TotalTime>
  <Words>813</Words>
  <Application>Microsoft Office PowerPoint</Application>
  <PresentationFormat>Экран (4:3)</PresentationFormat>
  <Paragraphs>68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Алсу Минибавеа</dc:creator>
  <cp:lastModifiedBy>Gimnaziya1</cp:lastModifiedBy>
  <cp:revision>83</cp:revision>
  <cp:lastPrinted>2019-04-12T11:06:40Z</cp:lastPrinted>
  <dcterms:created xsi:type="dcterms:W3CDTF">2018-04-03T17:22:02Z</dcterms:created>
  <dcterms:modified xsi:type="dcterms:W3CDTF">2019-04-15T10:03:56Z</dcterms:modified>
</cp:coreProperties>
</file>