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4" r:id="rId5"/>
    <p:sldId id="262" r:id="rId6"/>
    <p:sldId id="271" r:id="rId7"/>
    <p:sldId id="273" r:id="rId8"/>
    <p:sldId id="272" r:id="rId9"/>
    <p:sldId id="261" r:id="rId10"/>
    <p:sldId id="267" r:id="rId11"/>
    <p:sldId id="270" r:id="rId12"/>
    <p:sldId id="269" r:id="rId13"/>
    <p:sldId id="274" r:id="rId14"/>
    <p:sldId id="287" r:id="rId15"/>
    <p:sldId id="276" r:id="rId16"/>
    <p:sldId id="280" r:id="rId17"/>
    <p:sldId id="281" r:id="rId18"/>
    <p:sldId id="286" r:id="rId19"/>
    <p:sldId id="277" r:id="rId20"/>
    <p:sldId id="279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pipip.ru/zakon-ob-obrazovanii-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pipip.ru/zakon-ob-obrazovanii-2/gl6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o.ru/ru/eksmo.ru/book/geografiya-ITD900876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abirint.ru/books/716782/" TargetMode="External"/><Relationship Id="rId4" Type="http://schemas.openxmlformats.org/officeDocument/2006/relationships/hyperlink" Target="https://www.rgo.ru/ru/ast.ru/book/oge-geografiya-novyy-polnyy-spravochnik-dlya-podgotovki-k-oge-84432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estedu.ru/test/geografiya/9-klass/podgotovka-k-oge.html" TargetMode="External"/><Relationship Id="rId3" Type="http://schemas.openxmlformats.org/officeDocument/2006/relationships/hyperlink" Target="https://geo-oge.sdamgia.ru/" TargetMode="External"/><Relationship Id="rId7" Type="http://schemas.openxmlformats.org/officeDocument/2006/relationships/hyperlink" Target="https://nsportal.ru/user/1021158/page/podgotovka-k-oge-po-geografi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tutor/subject/?subject_id=23" TargetMode="External"/><Relationship Id="rId5" Type="http://schemas.openxmlformats.org/officeDocument/2006/relationships/hyperlink" Target="http://gia-online.ru/tests/9" TargetMode="External"/><Relationship Id="rId4" Type="http://schemas.openxmlformats.org/officeDocument/2006/relationships/hyperlink" Target="http://www.fipi.ru/content/otkrytyy-bank-zadaniy-oge" TargetMode="External"/><Relationship Id="rId9" Type="http://schemas.openxmlformats.org/officeDocument/2006/relationships/hyperlink" Target="http://uchitelya.com/georgrafiya/142956-zadaniya-9-dlya-podgotovki-k-oge-po-geografii-s-otvetam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po-geografii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790"/>
            <a:ext cx="9144000" cy="68847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928802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 Narrow" pitchFamily="34" charset="0"/>
              </a:rPr>
              <a:t>«Системный подход при подготовке  обучающихся к ОГЭ по географии»</a:t>
            </a:r>
            <a:endParaRPr lang="ru-RU" sz="40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28638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Учитель географии МБОУ «</a:t>
            </a:r>
            <a:r>
              <a:rPr lang="ru-RU" sz="2000" dirty="0" err="1" smtClean="0">
                <a:latin typeface="Arial Narrow" pitchFamily="34" charset="0"/>
              </a:rPr>
              <a:t>Сойгинская</a:t>
            </a:r>
            <a:r>
              <a:rPr lang="ru-RU" sz="2000" dirty="0" smtClean="0">
                <a:latin typeface="Arial Narrow" pitchFamily="34" charset="0"/>
              </a:rPr>
              <a:t> СШ» </a:t>
            </a:r>
            <a:r>
              <a:rPr lang="ru-RU" sz="2000" dirty="0" err="1" smtClean="0">
                <a:latin typeface="Arial Narrow" pitchFamily="34" charset="0"/>
              </a:rPr>
              <a:t>Шастина</a:t>
            </a:r>
            <a:r>
              <a:rPr lang="ru-RU" sz="2000" dirty="0" smtClean="0">
                <a:latin typeface="Arial Narrow" pitchFamily="34" charset="0"/>
              </a:rPr>
              <a:t> Елена Дмитриевна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28652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Архангельск, 2019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2910" y="285728"/>
            <a:ext cx="8001056" cy="10001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5786" y="428604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Предметная составляющая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6148" name="Picture 4" descr="https://ds05.infourok.ru/uploads/ex/0294/00049673-1b308017/img10.jpg"/>
          <p:cNvPicPr>
            <a:picLocks noChangeAspect="1" noChangeArrowheads="1"/>
          </p:cNvPicPr>
          <p:nvPr/>
        </p:nvPicPr>
        <p:blipFill>
          <a:blip r:embed="rId3"/>
          <a:srcRect l="3516" t="13542" r="2734" b="7291"/>
          <a:stretch>
            <a:fillRect/>
          </a:stretch>
        </p:blipFill>
        <p:spPr bwMode="auto">
          <a:xfrm>
            <a:off x="214282" y="1857364"/>
            <a:ext cx="8722994" cy="41434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Наиболее распространенные ошибки после пробного ОГЭ по географии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928802"/>
            <a:ext cx="8429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u="sng" dirty="0" smtClean="0">
                <a:latin typeface="Arial Narrow" pitchFamily="34" charset="0"/>
              </a:rPr>
              <a:t>При  работе с различными видами карт картами.</a:t>
            </a:r>
          </a:p>
          <a:p>
            <a:pPr marL="457200" lvl="0" indent="-457200">
              <a:buAutoNum type="arabicPeriod"/>
            </a:pPr>
            <a:r>
              <a:rPr lang="ru-RU" sz="3200" b="1" u="sng" dirty="0" smtClean="0">
                <a:latin typeface="Arial Narrow" pitchFamily="34" charset="0"/>
              </a:rPr>
              <a:t>Проблемы с математическими расчетами.</a:t>
            </a:r>
          </a:p>
          <a:p>
            <a:pPr lvl="0"/>
            <a:r>
              <a:rPr lang="ru-RU" sz="3200" b="1" dirty="0" smtClean="0">
                <a:latin typeface="Arial Narrow" pitchFamily="34" charset="0"/>
              </a:rPr>
              <a:t>3.    </a:t>
            </a:r>
            <a:r>
              <a:rPr lang="ru-RU" sz="3200" b="1" u="sng" dirty="0" smtClean="0">
                <a:latin typeface="Arial Narrow" pitchFamily="34" charset="0"/>
              </a:rPr>
              <a:t>Плохо  устанавливают причинно-следственные связи.</a:t>
            </a:r>
          </a:p>
          <a:p>
            <a:pPr lvl="0"/>
            <a:r>
              <a:rPr lang="ru-RU" sz="3200" b="1" dirty="0" smtClean="0">
                <a:latin typeface="Arial Narrow" pitchFamily="34" charset="0"/>
              </a:rPr>
              <a:t>4.   </a:t>
            </a:r>
            <a:r>
              <a:rPr lang="ru-RU" sz="3200" b="1" u="sng" dirty="0" smtClean="0">
                <a:latin typeface="Arial Narrow" pitchFamily="34" charset="0"/>
              </a:rPr>
              <a:t> Плохо анализируют статистические данные.</a:t>
            </a:r>
            <a:endParaRPr lang="ru-RU" sz="3200" u="sng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2910" y="214290"/>
            <a:ext cx="8001056" cy="10001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35716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Психологическая составляющая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098" name="Picture 2" descr="https://ds05.infourok.ru/uploads/ex/0f63/00041a8a-868443cb/img8.jpg"/>
          <p:cNvPicPr>
            <a:picLocks noChangeAspect="1" noChangeArrowheads="1"/>
          </p:cNvPicPr>
          <p:nvPr/>
        </p:nvPicPr>
        <p:blipFill>
          <a:blip r:embed="rId3"/>
          <a:srcRect l="15625" t="8334" r="2343" b="9374"/>
          <a:stretch>
            <a:fillRect/>
          </a:stretch>
        </p:blipFill>
        <p:spPr bwMode="auto">
          <a:xfrm>
            <a:off x="1071538" y="1285860"/>
            <a:ext cx="7143800" cy="53748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21429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Этапы подготовки к ОГЭ по географии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857232"/>
            <a:ext cx="82153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1 этап работа с понятиями (терминами) на уроках: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выделение ключевых слов-маркеров;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словарики с терминами;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подчеркивание;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перевод из одной знаковой системы в другую;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2 этап работа с текстами: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развитие навыков осознанного прочтения текста;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3 этап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работа в рабочих тетрадях со схемами, рисунками, таблицами: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крепление и самопроверка своих знаний.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4 этап работа с тренажёрами: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выполнение тестовых заданий, сформированных в соответствии с кодификатором ОГЭ;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работа по формированию умений выполнения чертежей и расчетов.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s://s10027.edu35.ru/images/foto_for_news/%D0%B4%D0%BB%D1%8F_%D0%B2%D0%B0%D1%81_%D1%80%D0%BE%D0%B4%D0%B8%D1%82%D0%B5%D0%BB%D0%B8/%D0%BF%D0%BB%D0%B0%D0%BA%D0%B0%D1%82%D1%8B_%D0%93%D0%98%D0%90-9_%D0%B7%D0%B0%D0%BF%D1%80%D0%B5%D1%89%D0%B0%D0%B5%D1%82%D1%81%D1%8F_2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s10027.edu35.ru/images/foto_for_news/%D0%B4%D0%BB%D1%8F_%D0%B2%D0%B0%D1%81_%D1%80%D0%BE%D0%B4%D0%B8%D1%82%D0%B5%D0%BB%D0%B8/%D0%BF%D0%BB%D0%B0%D0%BA%D0%B0%D1%82%D1%8B_%D0%93%D0%98%D0%90-9_%D0%B7%D0%B0%D0%BF%D1%80%D0%B5%D1%89%D0%B0%D0%B5%D1%82%D1%81%D1%8F_2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28572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285728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Образовательные технологии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286256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u="sng" dirty="0" smtClean="0">
                <a:latin typeface="Arial Narrow" pitchFamily="34" charset="0"/>
              </a:rPr>
              <a:t>Объяснительно-иллюстративные (информирование);</a:t>
            </a:r>
          </a:p>
          <a:p>
            <a:pPr marL="457200" indent="-457200">
              <a:buAutoNum type="arabicPeriod"/>
            </a:pPr>
            <a:r>
              <a:rPr lang="ru-RU" sz="2400" u="sng" dirty="0" smtClean="0">
                <a:latin typeface="Arial Narrow" pitchFamily="34" charset="0"/>
              </a:rPr>
              <a:t>Личностно-ориентированные (учет индивидуальных особенностей);</a:t>
            </a:r>
          </a:p>
          <a:p>
            <a:pPr marL="457200" indent="-457200">
              <a:buAutoNum type="arabicPeriod"/>
            </a:pPr>
            <a:r>
              <a:rPr lang="ru-RU" sz="2400" u="sng" dirty="0" smtClean="0">
                <a:latin typeface="Arial Narrow" pitchFamily="34" charset="0"/>
              </a:rPr>
              <a:t>Развивающие обучение (развитие критического мышления, использование ИКТ, исследовательская деятельность</a:t>
            </a:r>
            <a:r>
              <a:rPr lang="ru-RU" sz="2400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928670"/>
            <a:ext cx="78581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Образовательные технологии, которые применяются при подготовке ОГЭ должны обладать следующими чертами:</a:t>
            </a:r>
          </a:p>
          <a:p>
            <a:r>
              <a:rPr lang="ru-RU" sz="2400" dirty="0" smtClean="0">
                <a:latin typeface="Arial Narrow" pitchFamily="34" charset="0"/>
              </a:rPr>
              <a:t>1.педагогический замысел (цель-результат);</a:t>
            </a:r>
          </a:p>
          <a:p>
            <a:r>
              <a:rPr lang="ru-RU" sz="2400" dirty="0" smtClean="0">
                <a:latin typeface="Arial Narrow" pitchFamily="34" charset="0"/>
              </a:rPr>
              <a:t>2.системность; </a:t>
            </a:r>
          </a:p>
          <a:p>
            <a:r>
              <a:rPr lang="ru-RU" sz="2400" dirty="0" smtClean="0">
                <a:latin typeface="Arial Narrow" pitchFamily="34" charset="0"/>
              </a:rPr>
              <a:t>3.Планирование и проектирование;</a:t>
            </a:r>
          </a:p>
          <a:p>
            <a:r>
              <a:rPr lang="ru-RU" sz="2400" dirty="0" smtClean="0">
                <a:latin typeface="Arial Narrow" pitchFamily="34" charset="0"/>
              </a:rPr>
              <a:t>4.эффективность;</a:t>
            </a:r>
          </a:p>
          <a:p>
            <a:r>
              <a:rPr lang="ru-RU" sz="2400" dirty="0" smtClean="0">
                <a:latin typeface="Arial Narrow" pitchFamily="34" charset="0"/>
              </a:rPr>
              <a:t>5.актуальность.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3571876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 Narrow" pitchFamily="34" charset="0"/>
              </a:rPr>
              <a:t>Технологии:</a:t>
            </a:r>
            <a:endParaRPr lang="ru-RU" sz="32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8572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10" y="214290"/>
            <a:ext cx="8215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Формы организации  учебной деятельности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 Narrow" pitchFamily="34" charset="0"/>
              </a:rPr>
              <a:t>Групповые:</a:t>
            </a:r>
          </a:p>
          <a:p>
            <a:r>
              <a:rPr lang="ru-RU" sz="2400" b="1" dirty="0" smtClean="0">
                <a:latin typeface="Arial Narrow" pitchFamily="34" charset="0"/>
              </a:rPr>
              <a:t>-в 5-7 классах</a:t>
            </a:r>
            <a:r>
              <a:rPr lang="ru-RU" sz="2400" dirty="0" smtClean="0">
                <a:latin typeface="Arial Narrow" pitchFamily="34" charset="0"/>
              </a:rPr>
              <a:t> наиболее эффективны командные развивающие игры, несущие в себе соревновательный элемент;</a:t>
            </a:r>
          </a:p>
          <a:p>
            <a:r>
              <a:rPr lang="ru-RU" sz="2400" b="1" dirty="0" smtClean="0">
                <a:latin typeface="Arial Narrow" pitchFamily="34" charset="0"/>
              </a:rPr>
              <a:t>-в 8-10 классах</a:t>
            </a:r>
            <a:r>
              <a:rPr lang="ru-RU" sz="2400" dirty="0" smtClean="0">
                <a:latin typeface="Arial Narrow" pitchFamily="34" charset="0"/>
              </a:rPr>
              <a:t> –  стремление к открытости реализуется на  уроках-диспутах, уроках-конференциях,  потребность к инициативе – проекты, творческие отчеты, деловые игры;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00034" y="3143248"/>
            <a:ext cx="8429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Индивидуальные: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индивидуальные  практические работы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r>
              <a:rPr lang="ru-RU" sz="2400" dirty="0" smtClean="0">
                <a:latin typeface="Arial Narrow" pitchFamily="34" charset="0"/>
              </a:rPr>
              <a:t>важная особенность проведения таких работ является познавательная самостоятельность  (ученик работает индивидуально, но при этом выполняет работу по готовому плану;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14351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 Narrow" pitchFamily="34" charset="0"/>
              </a:rPr>
              <a:t>Самоподготовка - </a:t>
            </a:r>
            <a:endParaRPr lang="ru-RU" sz="2400" u="sng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500702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закрепление и углубление материала, расширение границ познавательной деятельности, приобретение навыков самостоятельной работы,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Активные формы обучения (5-7 класс):</a:t>
            </a:r>
            <a:endParaRPr lang="ru-RU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857232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 Narrow" pitchFamily="34" charset="0"/>
              </a:rPr>
              <a:t>«Цифровой диктант»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Набор утверждений, правильных и неправильных, составленный на материале изучаемой темы. Проводится в устной форме, ученики сигнализируют учителю о своем согласии или несогласии с помощью +» и «-».  (форма проведения устная или письменная).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1) Африка омывается тремя океанами.</a:t>
            </a:r>
          </a:p>
          <a:p>
            <a:r>
              <a:rPr lang="ru-RU" sz="2000" dirty="0" smtClean="0">
                <a:latin typeface="Arial Narrow" pitchFamily="34" charset="0"/>
              </a:rPr>
              <a:t>2) Самый маленький материк находится в северном полушарии.</a:t>
            </a:r>
          </a:p>
          <a:p>
            <a:r>
              <a:rPr lang="ru-RU" sz="2000" dirty="0" smtClean="0">
                <a:latin typeface="Arial Narrow" pitchFamily="34" charset="0"/>
              </a:rPr>
              <a:t>3) Северный Ледовитый океан пересекают все меридианы Земли.</a:t>
            </a:r>
          </a:p>
          <a:p>
            <a:r>
              <a:rPr lang="ru-RU" sz="2000" dirty="0" smtClean="0">
                <a:latin typeface="Arial Narrow" pitchFamily="34" charset="0"/>
              </a:rPr>
              <a:t>4)  Самое глубокое озеро расположено  на материке Евразия.</a:t>
            </a:r>
          </a:p>
          <a:p>
            <a:r>
              <a:rPr lang="ru-RU" sz="2000" dirty="0" smtClean="0">
                <a:latin typeface="Arial Narrow" pitchFamily="34" charset="0"/>
              </a:rPr>
              <a:t>5) Самая длинная река мира протекает в восточном полушарии .</a:t>
            </a:r>
          </a:p>
          <a:p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42913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 Narrow" pitchFamily="34" charset="0"/>
              </a:rPr>
              <a:t>Прием «Шаг за шагом»</a:t>
            </a:r>
          </a:p>
          <a:p>
            <a:r>
              <a:rPr lang="ru-RU" sz="2000" dirty="0" smtClean="0">
                <a:latin typeface="Arial Narrow" pitchFamily="34" charset="0"/>
              </a:rPr>
              <a:t>Ученики, шагая к доске, на каждый шаг называют термин, понятие, явление из изученного ранее материала.</a:t>
            </a:r>
          </a:p>
          <a:p>
            <a:r>
              <a:rPr lang="ru-RU" sz="2000" i="1" dirty="0" smtClean="0">
                <a:latin typeface="Arial Narrow" pitchFamily="34" charset="0"/>
              </a:rPr>
              <a:t>Пример</a:t>
            </a:r>
            <a:r>
              <a:rPr lang="ru-RU" sz="2000" dirty="0" smtClean="0">
                <a:latin typeface="Arial Narrow" pitchFamily="34" charset="0"/>
              </a:rPr>
              <a:t>.  На уроке географии. Ученики шагают к карте. И каждый шаг сопровождают названием какого-нибудь растения или животного , распространенного в данном регионе или названием стран или районов, областей, столиц.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21429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Формы обучения в 8-10 </a:t>
            </a:r>
            <a:r>
              <a:rPr lang="ru-RU" sz="3200" dirty="0" err="1" smtClean="0">
                <a:solidFill>
                  <a:srgbClr val="FF0000"/>
                </a:solidFill>
                <a:latin typeface="Arial Narrow" pitchFamily="34" charset="0"/>
              </a:rPr>
              <a:t>клаасах</a:t>
            </a:r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s://sun9-44.userapi.com/c856036/v856036946/16131c/q6J2BNwdbxM.jpg"/>
          <p:cNvPicPr>
            <a:picLocks noChangeAspect="1" noChangeArrowheads="1"/>
          </p:cNvPicPr>
          <p:nvPr/>
        </p:nvPicPr>
        <p:blipFill>
          <a:blip r:embed="rId3"/>
          <a:srcRect t="5479" b="4110"/>
          <a:stretch>
            <a:fillRect/>
          </a:stretch>
        </p:blipFill>
        <p:spPr bwMode="auto">
          <a:xfrm>
            <a:off x="4571999" y="1071546"/>
            <a:ext cx="4176775" cy="50789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66.img.avito.st/640x480/5796383366.jpg"/>
          <p:cNvPicPr>
            <a:picLocks noChangeAspect="1" noChangeArrowheads="1"/>
          </p:cNvPicPr>
          <p:nvPr/>
        </p:nvPicPr>
        <p:blipFill>
          <a:blip r:embed="rId4"/>
          <a:srcRect l="8333" t="7813" r="2083" b="3124"/>
          <a:stretch>
            <a:fillRect/>
          </a:stretch>
        </p:blipFill>
        <p:spPr bwMode="auto">
          <a:xfrm>
            <a:off x="357158" y="1101451"/>
            <a:ext cx="3857652" cy="51136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21429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Тема урока: « Байкал-жемчужина России "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 форма работы: групповая и индивидуальная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7715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1.Сформировать группы;</a:t>
            </a:r>
          </a:p>
          <a:p>
            <a:r>
              <a:rPr lang="ru-RU" sz="2400" dirty="0" smtClean="0">
                <a:latin typeface="Arial Narrow" pitchFamily="34" charset="0"/>
              </a:rPr>
              <a:t>2.Начертить таблицу ЗНАЮ, УЗНАЛ, ХОЧУ УЗНАТЬ БОЛЬШЕ;</a:t>
            </a:r>
          </a:p>
          <a:p>
            <a:r>
              <a:rPr lang="ru-RU" sz="2400" dirty="0" smtClean="0">
                <a:latin typeface="Arial Narrow" pitchFamily="34" charset="0"/>
              </a:rPr>
              <a:t>3.Раздать задания (каждый член группы заносит к себе в таблицу информацию которую  знает о Байкале его группа в  графе ЗНАЮ );</a:t>
            </a:r>
          </a:p>
          <a:p>
            <a:r>
              <a:rPr lang="ru-RU" sz="2400" dirty="0" smtClean="0">
                <a:latin typeface="Arial Narrow" pitchFamily="34" charset="0"/>
              </a:rPr>
              <a:t>4.Обменяться информацией с другими группами  через выступления;</a:t>
            </a:r>
          </a:p>
          <a:p>
            <a:r>
              <a:rPr lang="ru-RU" sz="2400" dirty="0" smtClean="0">
                <a:latin typeface="Arial Narrow" pitchFamily="34" charset="0"/>
              </a:rPr>
              <a:t>5.  Каждый делает себе пометку в графе ХОЧУ УЗНАТЬ БОЛЬШЕ, о той информации которая его заинтересовал.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s://s10027.edu35.ru/images/foto_for_news/%D0%B4%D0%BB%D1%8F_%D0%B2%D0%B0%D1%81_%D1%80%D0%BE%D0%B4%D0%B8%D1%82%D0%B5%D0%BB%D0%B8/%D0%BF%D0%BB%D0%B0%D0%BA%D0%B0%D1%82%D1%8B_%D0%93%D0%98%D0%90-9_%D0%B7%D0%B0%D0%BF%D1%80%D0%B5%D1%89%D0%B0%D0%B5%D1%82%D1%81%D1%8F_2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s10027.edu35.ru/images/foto_for_news/%D0%B4%D0%BB%D1%8F_%D0%B2%D0%B0%D1%81_%D1%80%D0%BE%D0%B4%D0%B8%D1%82%D0%B5%D0%BB%D0%B8/%D0%BF%D0%BB%D0%B0%D0%BA%D0%B0%D1%82%D1%8B_%D0%93%D0%98%D0%90-9_%D0%B7%D0%B0%D0%BF%D1%80%D0%B5%D1%89%D0%B0%D0%B5%D1%82%D1%81%D1%8F_2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Пример использования алгоритмов: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328612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2643182"/>
            <a:ext cx="38576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Данные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задания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1. Рассмотреть фрагмент карты и ее условных знаков.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2. Найти концентрические окружности – зоны действия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циклонов и антициклонов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3. Найти города, расположенные в зоне их действия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4. В соответствии с условиями задания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определить нужный город.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3" name="Picture 6" descr="hello_html_4e914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428868"/>
            <a:ext cx="4835188" cy="41305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28596" y="128586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Алгоритм решения задания № 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10.</a:t>
            </a:r>
            <a:r>
              <a:rPr lang="ru-RU" sz="2000" b="1" i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Чтение </a:t>
            </a:r>
            <a:r>
              <a:rPr lang="ru-RU" sz="2000" b="1" i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синоптической </a:t>
            </a:r>
            <a:r>
              <a:rPr lang="ru-RU" sz="2000" b="1" i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карты, определение </a:t>
            </a:r>
            <a:r>
              <a:rPr lang="ru-RU" sz="2000" b="1" i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зоны </a:t>
            </a:r>
            <a:r>
              <a:rPr lang="ru-RU" sz="2000" b="1" i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действия  атмосферных </a:t>
            </a:r>
            <a:r>
              <a:rPr lang="ru-RU" sz="2000" b="1" i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вихрей</a:t>
            </a:r>
            <a:endParaRPr lang="ru-RU" sz="20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3143248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 Narrow" pitchFamily="34" charset="0"/>
              </a:rPr>
              <a:t>Согласно  Федеральному Закону «Об образовании в Российской Федерации”  </a:t>
            </a:r>
            <a:r>
              <a:rPr lang="ru-RU" sz="2400" i="1" dirty="0" smtClean="0">
                <a:latin typeface="Arial Narrow" pitchFamily="34" charset="0"/>
              </a:rPr>
              <a:t>освоение общеобразовательных программ основного общего образования завершается обязательной государственной (итоговой) аттестацией выпускников общеобразовательных учреждений независимо от формы получения образования. </a:t>
            </a:r>
            <a:endParaRPr lang="ru-RU" sz="2400" i="1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57166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u="sng" dirty="0" smtClean="0">
                <a:latin typeface="Arial Narrow" pitchFamily="34" charset="0"/>
                <a:hlinkClick r:id="rId3"/>
              </a:rPr>
              <a:t>ЗАКОН РФ «ОБ ОБРАЗОВАНИИ» РФ 2019 года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 (273-ФЗ РФ редакция 2018-2019)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  <a:hlinkClick r:id="rId4"/>
              </a:rPr>
              <a:t>Глава 6. ОСНОВАНИЯ ВОЗНИКНОВЕНИЯ, ИЗМЕНЕНИЯ И ПРЕКРАЩЕНИЯ ОБРАЗОВАТЕЛЬНЫХ ОТНОШЕНИЙ</a:t>
            </a:r>
            <a:endParaRPr lang="ru-RU" sz="28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Статья 59. Итоговая аттестация</a:t>
            </a:r>
            <a:endParaRPr lang="ru-RU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s://s10027.edu35.ru/images/foto_for_news/%D0%B4%D0%BB%D1%8F_%D0%B2%D0%B0%D1%81_%D1%80%D0%BE%D0%B4%D0%B8%D1%82%D0%B5%D0%BB%D0%B8/%D0%BF%D0%BB%D0%B0%D0%BA%D0%B0%D1%82%D1%8B_%D0%93%D0%98%D0%90-9_%D0%B7%D0%B0%D0%BF%D1%80%D0%B5%D1%89%D0%B0%D0%B5%D1%82%D1%81%D1%8F_2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s10027.edu35.ru/images/foto_for_news/%D0%B4%D0%BB%D1%8F_%D0%B2%D0%B0%D1%81_%D1%80%D0%BE%D0%B4%D0%B8%D1%82%D0%B5%D0%BB%D0%B8/%D0%BF%D0%BB%D0%B0%D0%BA%D0%B0%D1%82%D1%8B_%D0%93%D0%98%D0%90-9_%D0%B7%D0%B0%D0%BF%D1%80%D0%B5%D1%89%D0%B0%D0%B5%D1%82%D1%81%D1%8F_2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357166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ЧТО НУЖНО ПОМНИТЬ УЧИТЕЛЮ ПРИ ПОДГОТОВКЕ УЧЕНИКОВ К ИТОГОВОЙ АТТЕСТАЦИИ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2143116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1. Постоянная тренировка в решении заданий.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2. Постоянный разбор заданий, вызвавших наибольшее затруднение.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3. Выработка 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общеучебных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и предметных умений.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4.Систематический  контроль</a:t>
            </a: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5. Положительный психологический настрой.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po-geografii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790"/>
            <a:ext cx="9144000" cy="68847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2285992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itchFamily="34" charset="0"/>
              </a:rPr>
              <a:t>Спасибо за внимание</a:t>
            </a:r>
            <a:endParaRPr lang="ru-RU" sz="5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9138" algn="just"/>
            <a:r>
              <a:rPr lang="ru-RU" sz="2400" dirty="0" smtClean="0">
                <a:latin typeface="Arial Narrow" pitchFamily="34" charset="0"/>
              </a:rPr>
              <a:t>Увлекательный предмет </a:t>
            </a:r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</a:rPr>
              <a:t>география</a:t>
            </a:r>
            <a:r>
              <a:rPr lang="ru-RU" sz="2400" dirty="0" smtClean="0">
                <a:latin typeface="Arial Narrow" pitchFamily="34" charset="0"/>
              </a:rPr>
              <a:t> является научным направлением, изучающим земную поверхность, океаны и моря, окружающую среду и экосистемы, а также взаимодействие между человеческим обществом и окружающей средой. Географии в буквальном переводе с древнегреческого означает </a:t>
            </a:r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</a:rPr>
              <a:t>"описание земли".</a:t>
            </a:r>
            <a:endParaRPr lang="ru-RU" sz="24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2530" name="Picture 2" descr="http://900igr.net/up/datas/85542/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40"/>
            <a:ext cx="6262730" cy="45898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357166"/>
            <a:ext cx="7858180" cy="128588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214554"/>
            <a:ext cx="7929618" cy="10001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643314"/>
            <a:ext cx="8001056" cy="10001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5214950"/>
            <a:ext cx="8001056" cy="10001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1538" y="57148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  <a:t>Подготовка к экзаменам</a:t>
            </a:r>
            <a:endParaRPr lang="ru-RU"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42886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Narrow" pitchFamily="34" charset="0"/>
              </a:rPr>
              <a:t>информационная составляющая</a:t>
            </a:r>
            <a:endParaRPr lang="ru-RU" sz="36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378619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Narrow" pitchFamily="34" charset="0"/>
              </a:rPr>
              <a:t>предметная составляющая</a:t>
            </a:r>
            <a:endParaRPr lang="ru-RU" sz="36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542926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Narrow" pitchFamily="34" charset="0"/>
              </a:rPr>
              <a:t>психологическая составляющая</a:t>
            </a:r>
            <a:endParaRPr lang="ru-RU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214290"/>
            <a:ext cx="7929618" cy="10001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Информационная составляющая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 Narrow" pitchFamily="34" charset="0"/>
              </a:rPr>
              <a:t>знакомство с общими  сведениями ОГЭ по географии (время выполнения работы, разрешенные материалы,   минимальный балл (соответствует тройке), максимальный балл;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71462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2400" dirty="0" smtClean="0">
                <a:latin typeface="Arial Narrow" pitchFamily="34" charset="0"/>
              </a:rPr>
              <a:t>знакомство с кодификатором элементов содержания и требований к уровню подготовки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64331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2400" dirty="0" smtClean="0">
                <a:latin typeface="Arial Narrow" pitchFamily="34" charset="0"/>
              </a:rPr>
              <a:t>знакомство со спецификацией контрольных измерительных материалов; 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64344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 Narrow" pitchFamily="34" charset="0"/>
              </a:rPr>
              <a:t>знакомство с правилами заполнения бланков;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286388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 Narrow" pitchFamily="34" charset="0"/>
              </a:rPr>
              <a:t>рекомендации, как вести себя в аудитории, где сдается экзамен.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34" y="1071546"/>
            <a:ext cx="8143932" cy="49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четко писать печатные буквы в соответствии с образцом, указанным в бланке;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работать с тестовыми заданиями (внимательно читать формулировку задания и понимать её смысл (без возможности обратиться за консультацией к учителю);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четко следовать инструкциям, сопровождающим задание;</a:t>
            </a:r>
          </a:p>
          <a:p>
            <a:pPr marL="0" marR="0" lvl="0" indent="0" algn="l" defTabSz="914400" rtl="0" eaLnBrk="0" fontAlgn="base" latinLnBrk="0" hangingPunct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правильно записывать последовательность в ответе;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выполнять различные типы тестовых заданий;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самостоятельно распределять время на выполнение заданий;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хорошо ориентироваться в полях заполняемого на экзамене бланка;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правильно отмечать в бланке вариант ответа;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вносить исправления в бланк экзаменационной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8572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Arial Narrow" pitchFamily="34" charset="0"/>
              </a:rPr>
              <a:t>Знать\уметь</a:t>
            </a:r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myslide.ru/documents_3/bf1c0c101c72b04d059ccbba6ec2d330/img9.jpg"/>
          <p:cNvPicPr>
            <a:picLocks noChangeAspect="1" noChangeArrowheads="1"/>
          </p:cNvPicPr>
          <p:nvPr/>
        </p:nvPicPr>
        <p:blipFill>
          <a:blip r:embed="rId3"/>
          <a:srcRect l="2812" r="17500" b="3117"/>
          <a:stretch>
            <a:fillRect/>
          </a:stretch>
        </p:blipFill>
        <p:spPr bwMode="auto">
          <a:xfrm>
            <a:off x="214282" y="3571876"/>
            <a:ext cx="4397132" cy="3000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AutoShape 4" descr="https://mytyshi-school1.edusite.ru/DswMedia/struktura-kim-po-geograf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mytyshi-school1.edusite.ru/DswMedia/struktura-kim-po-geograf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mytyshi-school1.edusite.ru/DswMedia/struktura-kim-po-geograf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s10027.edu35.ru/images/foto_for_news/%D0%B4%D0%BB%D1%8F_%D0%B2%D0%B0%D1%81_%D1%80%D0%BE%D0%B4%D0%B8%D1%82%D0%B5%D0%BB%D0%B8/%D0%BF%D0%BB%D0%B0%D0%BA%D0%B0%D1%82%D1%8B_%D0%93%D0%98%D0%90-9_%D0%B7%D0%B0%D0%BF%D1%80%D0%B5%D1%89%D0%B0%D0%B5%D1%82%D1%81%D1%8F_2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https://s10027.edu35.ru/images/foto_for_news/%D0%B4%D0%BB%D1%8F_%D0%B2%D0%B0%D1%81_%D1%80%D0%BE%D0%B4%D0%B8%D1%82%D0%B5%D0%BB%D0%B8/%D0%BF%D0%BB%D0%B0%D0%BA%D0%B0%D1%82%D1%8B_%D0%93%D0%98%D0%90-9_%D0%B7%D0%B0%D0%BF%D1%80%D0%B5%D1%89%D0%B0%D0%B5%D1%82%D1%81%D1%8F_2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6" name="Picture 16" descr="https://ds04.infourok.ru/uploads/ex/0047/000fa42e-ef2c7dc6/img19.jpg"/>
          <p:cNvPicPr>
            <a:picLocks noChangeAspect="1" noChangeArrowheads="1"/>
          </p:cNvPicPr>
          <p:nvPr/>
        </p:nvPicPr>
        <p:blipFill>
          <a:blip r:embed="rId4"/>
          <a:srcRect l="4688" t="4166" r="3906"/>
          <a:stretch>
            <a:fillRect/>
          </a:stretch>
        </p:blipFill>
        <p:spPr bwMode="auto">
          <a:xfrm>
            <a:off x="4786314" y="3429000"/>
            <a:ext cx="4088288" cy="32147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8" name="Picture 18" descr="https://ds05.infourok.ru/uploads/ex/09ce/0004016d-bc3a64d7/hello_html_1de8aac5.png"/>
          <p:cNvPicPr>
            <a:picLocks noChangeAspect="1" noChangeArrowheads="1"/>
          </p:cNvPicPr>
          <p:nvPr/>
        </p:nvPicPr>
        <p:blipFill>
          <a:blip r:embed="rId5"/>
          <a:srcRect l="4757" t="11099" r="6051" b="19132"/>
          <a:stretch>
            <a:fillRect/>
          </a:stretch>
        </p:blipFill>
        <p:spPr bwMode="auto">
          <a:xfrm>
            <a:off x="2214546" y="714356"/>
            <a:ext cx="4505424" cy="26431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42910" y="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Сдаем ОГЭ по географии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0" name="Picture 20" descr="https://ds05.infourok.ru/uploads/ex/09a4/0000ccf3-8e815a18/1/img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142984"/>
            <a:ext cx="2095514" cy="15716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2" name="AutoShape 22" descr="https://mytyshi-school1.edusite.ru/DswMedia/struktura-kim-po-geograf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4" name="AutoShape 24" descr="https://mytyshi-school1.edusite.ru/DswMedia/struktura-kim-po-geograf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6" name="Picture 26" descr="http://900igr.net/up/datas/89261/004.jpg"/>
          <p:cNvPicPr>
            <a:picLocks noChangeAspect="1" noChangeArrowheads="1"/>
          </p:cNvPicPr>
          <p:nvPr/>
        </p:nvPicPr>
        <p:blipFill>
          <a:blip r:embed="rId7" cstate="print"/>
          <a:srcRect l="6689" t="8918" r="3685" b="17954"/>
          <a:stretch>
            <a:fillRect/>
          </a:stretch>
        </p:blipFill>
        <p:spPr bwMode="auto">
          <a:xfrm>
            <a:off x="214282" y="1428736"/>
            <a:ext cx="1785950" cy="10928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034" y="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Полезные пособия при подготовки к ОГЭ по географии: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142984"/>
            <a:ext cx="80724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 </a:t>
            </a:r>
            <a:r>
              <a:rPr lang="ru-RU" sz="2400" b="1" u="sng" dirty="0" smtClean="0">
                <a:latin typeface="Arial Narrow" pitchFamily="34" charset="0"/>
                <a:hlinkClick r:id="rId3"/>
              </a:rPr>
              <a:t>"Наглядный справочник для подготовки к ОГЭ и ЕГЭ"</a:t>
            </a:r>
            <a:r>
              <a:rPr lang="ru-RU" sz="2400" b="1" dirty="0" smtClean="0">
                <a:latin typeface="Arial Narrow" pitchFamily="34" charset="0"/>
              </a:rPr>
              <a:t>,</a:t>
            </a:r>
            <a:r>
              <a:rPr lang="ru-RU" sz="2400" dirty="0" smtClean="0">
                <a:latin typeface="Arial Narrow" pitchFamily="34" charset="0"/>
              </a:rPr>
              <a:t> М. С. </a:t>
            </a:r>
            <a:r>
              <a:rPr lang="ru-RU" sz="2400" dirty="0" err="1" smtClean="0">
                <a:latin typeface="Arial Narrow" pitchFamily="34" charset="0"/>
              </a:rPr>
              <a:t>Куклис</a:t>
            </a:r>
            <a:r>
              <a:rPr lang="ru-RU" sz="2400" dirty="0" smtClean="0">
                <a:latin typeface="Arial Narrow" pitchFamily="34" charset="0"/>
              </a:rPr>
              <a:t>, В. П. Гаранин. </a:t>
            </a:r>
          </a:p>
          <a:p>
            <a:r>
              <a:rPr lang="ru-RU" sz="2400" b="1" u="sng" dirty="0" smtClean="0">
                <a:latin typeface="Arial Narrow" pitchFamily="34" charset="0"/>
                <a:hlinkClick r:id="rId4"/>
              </a:rPr>
              <a:t>"ОГЭ. География. Новый полный справочник для подготовки к ОГЭ"</a:t>
            </a:r>
            <a:r>
              <a:rPr lang="ru-RU" sz="2400" b="1" dirty="0" smtClean="0">
                <a:latin typeface="Arial Narrow" pitchFamily="34" charset="0"/>
              </a:rPr>
              <a:t>,</a:t>
            </a:r>
            <a:r>
              <a:rPr lang="ru-RU" sz="2400" dirty="0" smtClean="0">
                <a:latin typeface="Arial Narrow" pitchFamily="34" charset="0"/>
              </a:rPr>
              <a:t> Ю. А. Соловьёва, А. Б. </a:t>
            </a:r>
            <a:r>
              <a:rPr lang="ru-RU" sz="2400" dirty="0" err="1" smtClean="0">
                <a:latin typeface="Arial Narrow" pitchFamily="34" charset="0"/>
              </a:rPr>
              <a:t>Эртель</a:t>
            </a:r>
            <a:r>
              <a:rPr lang="ru-RU" sz="2400" dirty="0" smtClean="0">
                <a:latin typeface="Arial Narrow" pitchFamily="34" charset="0"/>
              </a:rPr>
              <a:t>. </a:t>
            </a:r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596" y="2571744"/>
            <a:ext cx="7500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latin typeface="Arial Narrow" pitchFamily="34" charset="0"/>
                <a:hlinkClick r:id="rId5" tooltip="Барабанов, Жеребцов - ОГЭ ФИПИ 2020. География. 14 вариантов. Типовые варианты экзаменационных заданий"/>
              </a:rPr>
              <a:t>ОГЭ ФИПИ 2020. География. 14 вариантов. Типовые варианты экзаменационных заданий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643314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Arial Narrow" pitchFamily="34" charset="0"/>
              </a:rPr>
              <a:t>Видеоконсультации</a:t>
            </a:r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50057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28625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http://2018god.net/oge-po-geografii-v-2018-godu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 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/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https://www.tutoronline.ru/?subjId=15&amp;specId=2&amp;utm_source=yandex&amp;utm_medium=cpc&amp;utm_campaign=n_exam_rus&amp;utm_content=geografia_oge,3226461627,12614583568,2018god.net&amp;utm_term=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география%20подготовка%20огэ&amp;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 </a:t>
            </a:r>
            <a:r>
              <a:rPr lang="en-US" sz="2400" b="1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yclid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 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=981447392157514103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https://geo-oge.sdamgia.ru/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285728"/>
            <a:ext cx="85011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Интернет ресурсы для подготовки к ОГЭ по географии:</a:t>
            </a:r>
          </a:p>
          <a:p>
            <a:r>
              <a:rPr lang="ru-RU" sz="2400" dirty="0" smtClean="0">
                <a:latin typeface="Arial Narrow" pitchFamily="34" charset="0"/>
                <a:hlinkClick r:id="rId3"/>
              </a:rPr>
              <a:t>https://geo-oge.sdamgia.ru</a:t>
            </a:r>
            <a:r>
              <a:rPr lang="ru-RU" sz="2400" dirty="0" smtClean="0">
                <a:latin typeface="Arial Narrow" pitchFamily="34" charset="0"/>
              </a:rPr>
              <a:t>  - образовательный портал для подготовки к экзаменам (</a:t>
            </a:r>
            <a:r>
              <a:rPr lang="ru-RU" sz="2400" dirty="0" err="1" smtClean="0">
                <a:latin typeface="Arial Narrow" pitchFamily="34" charset="0"/>
              </a:rPr>
              <a:t>онлайн-тесты</a:t>
            </a:r>
            <a:r>
              <a:rPr lang="ru-RU" sz="2400" dirty="0" smtClean="0">
                <a:latin typeface="Arial Narrow" pitchFamily="34" charset="0"/>
              </a:rPr>
              <a:t>, пояснения к заданиям).</a:t>
            </a:r>
          </a:p>
          <a:p>
            <a:r>
              <a:rPr lang="ru-RU" sz="2400" dirty="0" smtClean="0">
                <a:latin typeface="Arial Narrow" pitchFamily="34" charset="0"/>
                <a:hlinkClick r:id="rId4"/>
              </a:rPr>
              <a:t>http://www.fipi.ru/content/otkrytyy-bank-zadaniy-oge</a:t>
            </a:r>
            <a:r>
              <a:rPr lang="ru-RU" sz="2400" dirty="0" smtClean="0">
                <a:latin typeface="Arial Narrow" pitchFamily="34" charset="0"/>
              </a:rPr>
              <a:t> - открытый банк заданий.</a:t>
            </a:r>
          </a:p>
          <a:p>
            <a:r>
              <a:rPr lang="ru-RU" sz="2400" dirty="0" smtClean="0">
                <a:latin typeface="Arial Narrow" pitchFamily="34" charset="0"/>
                <a:hlinkClick r:id="rId5"/>
              </a:rPr>
              <a:t>http://gia-online.ru/tests/9</a:t>
            </a:r>
            <a:r>
              <a:rPr lang="ru-RU" sz="2400" dirty="0" smtClean="0">
                <a:latin typeface="Arial Narrow" pitchFamily="34" charset="0"/>
              </a:rPr>
              <a:t> - </a:t>
            </a:r>
            <a:r>
              <a:rPr lang="ru-RU" sz="2400" dirty="0" err="1" smtClean="0">
                <a:latin typeface="Arial Narrow" pitchFamily="34" charset="0"/>
              </a:rPr>
              <a:t>онлайн</a:t>
            </a:r>
            <a:r>
              <a:rPr lang="ru-RU" sz="2400" dirty="0" smtClean="0">
                <a:latin typeface="Arial Narrow" pitchFamily="34" charset="0"/>
              </a:rPr>
              <a:t> тесты ОГЭ (ГИА-9).</a:t>
            </a:r>
          </a:p>
          <a:p>
            <a:r>
              <a:rPr lang="ru-RU" sz="2400" dirty="0" smtClean="0">
                <a:latin typeface="Arial Narrow" pitchFamily="34" charset="0"/>
                <a:hlinkClick r:id="rId6"/>
              </a:rPr>
              <a:t>https://yandex.ru/tutor/subject/?subject_id=23</a:t>
            </a:r>
            <a:r>
              <a:rPr lang="ru-RU" sz="2400" dirty="0" smtClean="0">
                <a:latin typeface="Arial Narrow" pitchFamily="34" charset="0"/>
              </a:rPr>
              <a:t> - тренировочные варианты для подготовки к ОГЭ-2020.</a:t>
            </a:r>
          </a:p>
          <a:p>
            <a:r>
              <a:rPr lang="ru-RU" sz="2400" dirty="0" smtClean="0">
                <a:latin typeface="Arial Narrow" pitchFamily="34" charset="0"/>
                <a:hlinkClick r:id="rId7"/>
              </a:rPr>
              <a:t>https://nsportal.ru/user/1021158/page/podgotovka-k-oge-po-geografii</a:t>
            </a:r>
            <a:r>
              <a:rPr lang="ru-RU" sz="2400" dirty="0" smtClean="0">
                <a:latin typeface="Arial Narrow" pitchFamily="34" charset="0"/>
              </a:rPr>
              <a:t> - подготовка к  ОГЭ по географии.</a:t>
            </a:r>
          </a:p>
          <a:p>
            <a:r>
              <a:rPr lang="ru-RU" sz="2400" dirty="0" smtClean="0">
                <a:latin typeface="Arial Narrow" pitchFamily="34" charset="0"/>
                <a:hlinkClick r:id="rId8"/>
              </a:rPr>
              <a:t>https://testedu.ru/test/geografiya/9-klass/podgotovka-k-oge.html</a:t>
            </a:r>
            <a:r>
              <a:rPr lang="ru-RU" sz="2400" dirty="0" smtClean="0">
                <a:latin typeface="Arial Narrow" pitchFamily="34" charset="0"/>
              </a:rPr>
              <a:t> - </a:t>
            </a:r>
            <a:r>
              <a:rPr lang="ru-RU" sz="2400" dirty="0" err="1" smtClean="0">
                <a:latin typeface="Arial Narrow" pitchFamily="34" charset="0"/>
              </a:rPr>
              <a:t>онлайн</a:t>
            </a:r>
            <a:r>
              <a:rPr lang="ru-RU" sz="2400" dirty="0" smtClean="0">
                <a:latin typeface="Arial Narrow" pitchFamily="34" charset="0"/>
              </a:rPr>
              <a:t> тест.</a:t>
            </a:r>
          </a:p>
          <a:p>
            <a:r>
              <a:rPr lang="ru-RU" sz="2400" dirty="0" smtClean="0">
                <a:latin typeface="Arial Narrow" pitchFamily="34" charset="0"/>
                <a:hlinkClick r:id="rId9"/>
              </a:rPr>
              <a:t>http://uchitelya.com/georgrafiya/142956-zadaniya-9-dlya-podgotovki-k-oge-po-geografii-s-otvetami.html</a:t>
            </a:r>
            <a:r>
              <a:rPr lang="ru-RU" sz="2400" dirty="0" smtClean="0">
                <a:latin typeface="Arial Narrow" pitchFamily="34" charset="0"/>
              </a:rPr>
              <a:t> -  задания для подготовки к ОГЭ по географии (с ответами).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644</Words>
  <PresentationFormat>Экран (4:3)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7</cp:revision>
  <dcterms:created xsi:type="dcterms:W3CDTF">2019-11-07T12:31:46Z</dcterms:created>
  <dcterms:modified xsi:type="dcterms:W3CDTF">2019-11-12T19:37:38Z</dcterms:modified>
</cp:coreProperties>
</file>