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6" r:id="rId3"/>
    <p:sldId id="258" r:id="rId4"/>
    <p:sldId id="281" r:id="rId5"/>
    <p:sldId id="257" r:id="rId6"/>
    <p:sldId id="261" r:id="rId7"/>
    <p:sldId id="260" r:id="rId8"/>
    <p:sldId id="279" r:id="rId9"/>
    <p:sldId id="263" r:id="rId10"/>
    <p:sldId id="264" r:id="rId11"/>
    <p:sldId id="266" r:id="rId12"/>
    <p:sldId id="267" r:id="rId13"/>
    <p:sldId id="282" r:id="rId14"/>
    <p:sldId id="283" r:id="rId15"/>
    <p:sldId id="284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471609"/>
    <a:srgbClr val="000000"/>
    <a:srgbClr val="4C2E20"/>
    <a:srgbClr val="1F6B37"/>
    <a:srgbClr val="660066"/>
    <a:srgbClr val="2737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2BC1B8-55F0-4029-A108-22D7C06A1791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0C0456-30E8-4A5B-8AF5-1DC0B7E8E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F1892-E3D2-4C1F-BF1D-D65D1F9DE0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B9F9-10B1-4C9F-9754-A40543F48C74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463A-A7A8-451B-B11F-73764D062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CAE7-FD58-4038-9F61-1C24D77F3314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9653-DBDA-4227-A810-41842546A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AC-9CE3-4E27-A04A-317CDF4CD94A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482B-1B13-455B-B7B8-56D931B7F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4B6D-0BFF-4DF9-B926-223A55E1BB4B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6647-18E2-4E79-AD9E-214F8DA0D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ED96-3767-4E85-8861-F968950CBE38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2F1F-6C39-4C73-B2B1-51C24BB58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8733-7BAE-4AF5-90D7-A216A1075A94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F1BA-4FC9-4DA1-9DB6-94211D6D5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380F-EFCC-46A9-93F4-74442FE24E78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E8B4-4408-4881-B4D3-4E15021A4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869E-1F5E-4D48-B659-D737D55D83AA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8A19-07DE-4EC8-803A-FEE59E020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A74A-BF69-4A41-8521-AFF1E1F7EE36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0A6C-B094-4838-9A53-7D8683D6D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3248-805B-49A7-B7CB-2E3F8489BEB8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B4B7-498C-4491-A91E-0D7F93DE4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45AA-FB63-463B-B9AA-F4B206159B45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4BBE-0338-46B0-A319-3C4448EC2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02F43-A6B7-4A81-AB7E-60893F36468E}" type="datetimeFigureOut">
              <a:rPr lang="ru-RU"/>
              <a:pPr>
                <a:defRPr/>
              </a:pPr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8D747C-2A1C-4C2A-978B-A242294CA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152400"/>
            <a:ext cx="9144000" cy="6858000"/>
          </a:xfrm>
          <a:prstGeom prst="roundRect">
            <a:avLst/>
          </a:prstGeom>
          <a:solidFill>
            <a:schemeClr val="bg2">
              <a:alpha val="63922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357158" y="2428875"/>
            <a:ext cx="878684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Игра 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для учащихся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7-х 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классов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«Математическое 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кафе»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76672"/>
            <a:ext cx="6862112" cy="1224136"/>
          </a:xfrm>
          <a:prstGeom prst="snip2DiagRect">
            <a:avLst/>
          </a:prstGeom>
          <a:effectLst>
            <a:softEdge rad="1270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404664"/>
            <a:ext cx="8358246" cy="614366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1961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elmeni-10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1547664" y="4077072"/>
            <a:ext cx="5688632" cy="2574286"/>
          </a:xfrm>
          <a:prstGeom prst="teardrop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388" y="1052513"/>
            <a:ext cx="8715375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i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i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57166"/>
            <a:ext cx="8358246" cy="614366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57148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«Суп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задачный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многообещающий»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071678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одного на другой берег необходимо переправить козла, волка и капусту. Козла нельзя отправлять вместе с капустой, а волка – с капустой. При этом в лодке есть только два места. Как поступить? </a:t>
            </a:r>
            <a:endParaRPr lang="ru-RU" sz="2800" b="1" dirty="0" smtClean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Из реки нужно набрать 3 литра воды. Как это сделать с помощью 9-литрового или 5 литрового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ведра?</a:t>
            </a:r>
          </a:p>
          <a:p>
            <a:pPr marL="342900" lvl="0" indent="-342900"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Сережа задумал число, сначала прибавил к нему один, а потом отнял два. Полученный результат умножите на три и разделите на четыре. В итоге получилось 6. Вопрос: какое число задумал Сережа? 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" name="Picture 2" descr="https://img1.russianfood.com/dycontent/images_upl/73/big_724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500330" cy="1872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285728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«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Жаркое из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геометрических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фигур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68" name="Picture 4" descr="http://www.osaka161.ru/upload/iblock/7af/DSC_3006-ZHARKOE-PO_-DOMASHNEMU-S-GOVYADINOY_-KARTOFELEM-I-SHAMPINON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98759" cy="2201005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14282" y="2357430"/>
            <a:ext cx="87154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_ _ _ _ _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(Процесс заострения предмета).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 _ _ _ _ _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(Конструктивный элемент одежды).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 _ _ _ _ _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(Часть окна).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ЛАС _ _ _ _ _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(Птица).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КИС _ _ _ _ _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(Инструмент художника).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 _ _ _ _ _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(Жёлтая, электронная, телефонная...).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1961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358246" cy="614366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1214422"/>
            <a:ext cx="83582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 _ _ ИНА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(Тонкая длинная щепка).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 _ _ НИК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(Стрелок из старинного оружия).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_ _ _ АЙ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(Происшествие).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_ _ _ 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(Заработная плата).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_ _ _ 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(Уход на некоторое время).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_ _ _ ИНА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(Изгиб реки).                                                                           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1000108"/>
            <a:ext cx="85011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_ _ _ 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(Страна).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 _ _ ОК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(Спортивный приз).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 _ _ РИК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(Помещение на корабле).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 _ _ ИЗМ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(Направление в изобразительном искусстве).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 _ _ _ АТОР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(Заменитель наседки).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◘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_ _ _ ОВИЧ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(Популярный телеведущий).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85786" y="428604"/>
            <a:ext cx="721523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Математический коктейль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«Среднеарифметическое»: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72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1176"/>
            <a:ext cx="357190" cy="432388"/>
          </a:xfrm>
          <a:prstGeom prst="rect">
            <a:avLst/>
          </a:prstGeom>
          <a:noFill/>
        </p:spPr>
      </p:pic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Портфеля и рюкзака – это 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6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57190" cy="432388"/>
          </a:xfrm>
          <a:prstGeom prst="rect">
            <a:avLst/>
          </a:prstGeom>
          <a:noFill/>
        </p:spPr>
      </p:pic>
      <p:pic>
        <p:nvPicPr>
          <p:cNvPr id="47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357190" cy="432388"/>
          </a:xfrm>
          <a:prstGeom prst="rect">
            <a:avLst/>
          </a:prstGeom>
          <a:noFill/>
        </p:spPr>
      </p:pic>
      <p:pic>
        <p:nvPicPr>
          <p:cNvPr id="48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357190" cy="432388"/>
          </a:xfrm>
          <a:prstGeom prst="rect">
            <a:avLst/>
          </a:prstGeom>
          <a:noFill/>
        </p:spPr>
      </p:pic>
      <p:pic>
        <p:nvPicPr>
          <p:cNvPr id="49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357190" cy="4323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42910" y="207167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Женщины и рыбы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14348" y="25717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Мужчины и коня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785786" y="307181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Кобылы и осла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85786" y="3500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Носка и чулка</a:t>
            </a:r>
            <a:endParaRPr lang="ru-RU" dirty="0"/>
          </a:p>
        </p:txBody>
      </p:sp>
      <p:pic>
        <p:nvPicPr>
          <p:cNvPr id="55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357190" cy="432388"/>
          </a:xfrm>
          <a:prstGeom prst="rect">
            <a:avLst/>
          </a:prstGeom>
          <a:noFill/>
        </p:spPr>
      </p:pic>
      <p:pic>
        <p:nvPicPr>
          <p:cNvPr id="56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357190" cy="432388"/>
          </a:xfrm>
          <a:prstGeom prst="rect">
            <a:avLst/>
          </a:prstGeom>
          <a:noFill/>
        </p:spPr>
      </p:pic>
      <p:pic>
        <p:nvPicPr>
          <p:cNvPr id="57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636"/>
            <a:ext cx="357190" cy="432388"/>
          </a:xfrm>
          <a:prstGeom prst="rect">
            <a:avLst/>
          </a:prstGeom>
          <a:noFill/>
        </p:spPr>
      </p:pic>
      <p:pic>
        <p:nvPicPr>
          <p:cNvPr id="58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500702"/>
            <a:ext cx="357190" cy="432388"/>
          </a:xfrm>
          <a:prstGeom prst="rect">
            <a:avLst/>
          </a:prstGeom>
          <a:noFill/>
        </p:spPr>
      </p:pic>
      <p:pic>
        <p:nvPicPr>
          <p:cNvPr id="59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000768"/>
            <a:ext cx="357190" cy="432388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14348" y="400050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Кола и пятёрки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785786" y="450057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Ежа и змеи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785786" y="500063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Яблока и персика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785786" y="557214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Велосипеда и мотоцикла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714348" y="60007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Трамвая и поезда</a:t>
            </a:r>
            <a:endParaRPr lang="ru-RU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3116"/>
            <a:ext cx="4799397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57190" cy="432388"/>
          </a:xfrm>
          <a:prstGeom prst="rect">
            <a:avLst/>
          </a:prstGeom>
          <a:noFill/>
        </p:spPr>
      </p:pic>
      <p:pic>
        <p:nvPicPr>
          <p:cNvPr id="4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57190" cy="432388"/>
          </a:xfrm>
          <a:prstGeom prst="rect">
            <a:avLst/>
          </a:prstGeom>
          <a:noFill/>
        </p:spPr>
      </p:pic>
      <p:pic>
        <p:nvPicPr>
          <p:cNvPr id="5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57190" cy="432388"/>
          </a:xfrm>
          <a:prstGeom prst="rect">
            <a:avLst/>
          </a:prstGeom>
          <a:noFill/>
        </p:spPr>
      </p:pic>
      <p:pic>
        <p:nvPicPr>
          <p:cNvPr id="6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57190" cy="432388"/>
          </a:xfrm>
          <a:prstGeom prst="rect">
            <a:avLst/>
          </a:prstGeom>
          <a:noFill/>
        </p:spPr>
      </p:pic>
      <p:pic>
        <p:nvPicPr>
          <p:cNvPr id="9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357190" cy="432388"/>
          </a:xfrm>
          <a:prstGeom prst="rect">
            <a:avLst/>
          </a:prstGeom>
          <a:noFill/>
        </p:spPr>
      </p:pic>
      <p:pic>
        <p:nvPicPr>
          <p:cNvPr id="10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357190" cy="432388"/>
          </a:xfrm>
          <a:prstGeom prst="rect">
            <a:avLst/>
          </a:prstGeom>
          <a:noFill/>
        </p:spPr>
      </p:pic>
      <p:pic>
        <p:nvPicPr>
          <p:cNvPr id="11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357190" cy="432388"/>
          </a:xfrm>
          <a:prstGeom prst="rect">
            <a:avLst/>
          </a:prstGeom>
          <a:noFill/>
        </p:spPr>
      </p:pic>
      <p:pic>
        <p:nvPicPr>
          <p:cNvPr id="12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14884"/>
            <a:ext cx="357190" cy="432388"/>
          </a:xfrm>
          <a:prstGeom prst="rect">
            <a:avLst/>
          </a:prstGeom>
          <a:noFill/>
        </p:spPr>
      </p:pic>
      <p:pic>
        <p:nvPicPr>
          <p:cNvPr id="13" name="Рисунок 5" descr="http://zanimatika.narod.ru/Smailik_mig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286388"/>
            <a:ext cx="357190" cy="4323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4348" y="1000108"/>
            <a:ext cx="75009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Апельсина и лимона</a:t>
            </a:r>
          </a:p>
          <a:p>
            <a:endParaRPr lang="ru-RU" dirty="0" smtClean="0"/>
          </a:p>
          <a:p>
            <a:r>
              <a:rPr lang="ru-RU" dirty="0" smtClean="0"/>
              <a:t>Грейпфрута и апельсина</a:t>
            </a:r>
          </a:p>
          <a:p>
            <a:endParaRPr lang="ru-RU" dirty="0" smtClean="0"/>
          </a:p>
          <a:p>
            <a:r>
              <a:rPr lang="ru-RU" dirty="0" smtClean="0"/>
              <a:t>Туфельки и сапога</a:t>
            </a:r>
          </a:p>
          <a:p>
            <a:endParaRPr lang="ru-RU" dirty="0" smtClean="0"/>
          </a:p>
          <a:p>
            <a:r>
              <a:rPr lang="ru-RU" dirty="0" smtClean="0"/>
              <a:t>Пианино и баяна</a:t>
            </a:r>
          </a:p>
          <a:p>
            <a:endParaRPr lang="ru-RU" dirty="0" smtClean="0"/>
          </a:p>
          <a:p>
            <a:r>
              <a:rPr lang="ru-RU" dirty="0" smtClean="0"/>
              <a:t>Холодильника и вентилятора</a:t>
            </a:r>
          </a:p>
          <a:p>
            <a:endParaRPr lang="ru-RU" dirty="0" smtClean="0"/>
          </a:p>
          <a:p>
            <a:r>
              <a:rPr lang="ru-RU" dirty="0" smtClean="0"/>
              <a:t>Женщины и птицы</a:t>
            </a:r>
          </a:p>
          <a:p>
            <a:endParaRPr lang="ru-RU" dirty="0" smtClean="0"/>
          </a:p>
          <a:p>
            <a:r>
              <a:rPr lang="ru-RU" dirty="0" smtClean="0"/>
              <a:t>Льва, коза и дракона</a:t>
            </a:r>
          </a:p>
          <a:p>
            <a:endParaRPr lang="ru-RU" dirty="0" smtClean="0"/>
          </a:p>
          <a:p>
            <a:r>
              <a:rPr lang="ru-RU" dirty="0" smtClean="0"/>
              <a:t>Тенора и баса</a:t>
            </a:r>
          </a:p>
          <a:p>
            <a:endParaRPr lang="ru-RU" dirty="0" smtClean="0"/>
          </a:p>
          <a:p>
            <a:r>
              <a:rPr lang="ru-RU" dirty="0" smtClean="0"/>
              <a:t>Человека и обезьяны</a:t>
            </a:r>
          </a:p>
          <a:p>
            <a:endParaRPr lang="ru-RU" dirty="0" smtClean="0"/>
          </a:p>
        </p:txBody>
      </p:sp>
      <p:pic>
        <p:nvPicPr>
          <p:cNvPr id="16" name="Picture 2" descr="C:\Users\Учитель\Desktop\мероприятие\23045025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214422"/>
            <a:ext cx="4000528" cy="4000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357188" y="1143000"/>
            <a:ext cx="7848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 b="1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Желаем к математике</a:t>
            </a:r>
            <a:endParaRPr lang="ru-RU" sz="440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400" b="1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Всем прилагать старанье.</a:t>
            </a:r>
            <a:endParaRPr lang="ru-RU" sz="440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400" b="1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Всего вам доброго друзья</a:t>
            </a:r>
            <a:endParaRPr lang="ru-RU" sz="440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400" b="1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и   хорошего вам настроения!</a:t>
            </a:r>
            <a:endParaRPr lang="ru-RU" sz="440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оваре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4071942"/>
            <a:ext cx="289243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Рисунок 3" descr="smailiki3.jp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214313"/>
            <a:ext cx="29591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06177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500"/>
          <a:stretch>
            <a:fillRect/>
          </a:stretch>
        </p:blipFill>
        <p:spPr>
          <a:xfrm flipH="1">
            <a:off x="6238943" y="6357934"/>
            <a:ext cx="2905057" cy="500066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sp>
        <p:nvSpPr>
          <p:cNvPr id="4" name="Блок-схема: перфолента 3"/>
          <p:cNvSpPr/>
          <p:nvPr/>
        </p:nvSpPr>
        <p:spPr>
          <a:xfrm>
            <a:off x="2571736" y="1142984"/>
            <a:ext cx="5214974" cy="2071702"/>
          </a:xfrm>
          <a:prstGeom prst="flowChartPunchedTape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математическое кафе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429375" y="5500688"/>
            <a:ext cx="731838" cy="1216025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14813" y="142875"/>
            <a:ext cx="1285875" cy="114300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357688" y="142875"/>
            <a:ext cx="1060450" cy="914400"/>
          </a:xfrm>
          <a:prstGeom prst="triangle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642938"/>
            <a:ext cx="500062" cy="428625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>
            <a:off x="4643438" y="642938"/>
            <a:ext cx="428625" cy="428625"/>
          </a:xfrm>
          <a:prstGeom prst="teardrop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 descr="506177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409" b="60000"/>
          <a:stretch>
            <a:fillRect/>
          </a:stretch>
        </p:blipFill>
        <p:spPr>
          <a:xfrm rot="2416439">
            <a:off x="4833685" y="5961793"/>
            <a:ext cx="714380" cy="1071570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2" name="Рисунок 11" descr="506177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41" r="23768" b="60000"/>
          <a:stretch>
            <a:fillRect/>
          </a:stretch>
        </p:blipFill>
        <p:spPr>
          <a:xfrm rot="18547531">
            <a:off x="5455061" y="5852676"/>
            <a:ext cx="714380" cy="1143008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13" name="Рисунок 12" descr="506177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500"/>
          <a:stretch>
            <a:fillRect/>
          </a:stretch>
        </p:blipFill>
        <p:spPr>
          <a:xfrm>
            <a:off x="785786" y="6357934"/>
            <a:ext cx="2905057" cy="500066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15" name="Прямоугольник 14"/>
          <p:cNvSpPr/>
          <p:nvPr/>
        </p:nvSpPr>
        <p:spPr>
          <a:xfrm rot="21393182">
            <a:off x="598121" y="1312952"/>
            <a:ext cx="928694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58148" y="1142984"/>
            <a:ext cx="9144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14563" y="3786188"/>
            <a:ext cx="642937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1352936">
            <a:off x="6929438" y="3571875"/>
            <a:ext cx="571500" cy="7858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071810"/>
            <a:ext cx="1000132" cy="22860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7979434" y="2838091"/>
            <a:ext cx="879894" cy="2277373"/>
          </a:xfrm>
          <a:custGeom>
            <a:avLst/>
            <a:gdLst>
              <a:gd name="connsiteX0" fmla="*/ 0 w 879894"/>
              <a:gd name="connsiteY0" fmla="*/ 17252 h 2277373"/>
              <a:gd name="connsiteX1" fmla="*/ 715992 w 879894"/>
              <a:gd name="connsiteY1" fmla="*/ 0 h 2277373"/>
              <a:gd name="connsiteX2" fmla="*/ 879894 w 879894"/>
              <a:gd name="connsiteY2" fmla="*/ 2242867 h 2277373"/>
              <a:gd name="connsiteX3" fmla="*/ 112143 w 879894"/>
              <a:gd name="connsiteY3" fmla="*/ 2277373 h 2277373"/>
              <a:gd name="connsiteX4" fmla="*/ 0 w 879894"/>
              <a:gd name="connsiteY4" fmla="*/ 17252 h 22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94" h="2277373">
                <a:moveTo>
                  <a:pt x="0" y="17252"/>
                </a:moveTo>
                <a:lnTo>
                  <a:pt x="715992" y="0"/>
                </a:lnTo>
                <a:lnTo>
                  <a:pt x="879894" y="2242867"/>
                </a:lnTo>
                <a:lnTo>
                  <a:pt x="112143" y="2277373"/>
                </a:lnTo>
                <a:lnTo>
                  <a:pt x="0" y="17252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-142908" y="5786454"/>
            <a:ext cx="4071966" cy="4143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  <a:prstDash val="lgDash"/>
              </a:ln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500438" y="5500688"/>
            <a:ext cx="731837" cy="1216025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390" name="TextBox 27"/>
          <p:cNvSpPr txBox="1">
            <a:spLocks noChangeArrowheads="1"/>
          </p:cNvSpPr>
          <p:nvPr/>
        </p:nvSpPr>
        <p:spPr bwMode="auto">
          <a:xfrm rot="-607655">
            <a:off x="3846513" y="4800600"/>
            <a:ext cx="11223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Т</a:t>
            </a:r>
            <a:r>
              <a:rPr lang="ru-RU" sz="1600" i="1">
                <a:latin typeface="Mistral" pitchFamily="66" charset="0"/>
                <a:ea typeface="CordiaUPC"/>
                <a:cs typeface="CordiaUPC"/>
              </a:rPr>
              <a:t>олько </a:t>
            </a:r>
          </a:p>
          <a:p>
            <a:r>
              <a:rPr lang="ru-RU" sz="1600" i="1">
                <a:latin typeface="Mistral" pitchFamily="66" charset="0"/>
                <a:ea typeface="CordiaUPC"/>
                <a:cs typeface="CordiaUPC"/>
              </a:rPr>
              <a:t>для</a:t>
            </a:r>
          </a:p>
          <a:p>
            <a:r>
              <a:rPr lang="ru-RU" sz="1600" i="1">
                <a:latin typeface="Mistral" pitchFamily="66" charset="0"/>
                <a:ea typeface="CordiaUPC"/>
                <a:cs typeface="CordiaUPC"/>
              </a:rPr>
              <a:t>Учащихся</a:t>
            </a:r>
          </a:p>
          <a:p>
            <a:r>
              <a:rPr lang="ru-RU" sz="1600" i="1">
                <a:latin typeface="Mistral" pitchFamily="66" charset="0"/>
                <a:ea typeface="CordiaUPC"/>
                <a:cs typeface="CordiaUPC"/>
              </a:rPr>
              <a:t>Закрыто </a:t>
            </a:r>
          </a:p>
          <a:p>
            <a:r>
              <a:rPr lang="ru-RU" sz="1600" i="1">
                <a:latin typeface="Mistral" pitchFamily="66" charset="0"/>
                <a:ea typeface="CordiaUPC"/>
                <a:cs typeface="CordiaUPC"/>
              </a:rPr>
              <a:t>на спец </a:t>
            </a:r>
          </a:p>
          <a:p>
            <a:r>
              <a:rPr lang="ru-RU" sz="1600" i="1">
                <a:latin typeface="Mistral" pitchFamily="66" charset="0"/>
                <a:ea typeface="CordiaUPC"/>
                <a:cs typeface="CordiaUPC"/>
              </a:rPr>
              <a:t>обслуживание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2857496"/>
            <a:ext cx="3286148" cy="8572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 пожаловать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143125" y="1785938"/>
            <a:ext cx="285750" cy="4286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571604" y="1214422"/>
            <a:ext cx="6357982" cy="3429024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 усваиваются только те знания, которые поглощаются с аппетитом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5429250" y="3857625"/>
            <a:ext cx="1901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Анатоль Франс</a:t>
            </a:r>
          </a:p>
        </p:txBody>
      </p:sp>
      <p:pic>
        <p:nvPicPr>
          <p:cNvPr id="5" name="Рисунок 4" descr="поваре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933056"/>
            <a:ext cx="289243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овар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365104"/>
            <a:ext cx="2317366" cy="231736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оваренок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509120"/>
            <a:ext cx="2158080" cy="1879618"/>
          </a:xfrm>
          <a:prstGeom prst="diamond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071938" y="714375"/>
            <a:ext cx="357187" cy="28575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4938" y="785813"/>
            <a:ext cx="285750" cy="28575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0375" y="1071563"/>
            <a:ext cx="357188" cy="428625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15063" y="1214438"/>
            <a:ext cx="285750" cy="4286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79" t="22870" r="9081" b="14859"/>
          <a:stretch>
            <a:fillRect/>
          </a:stretch>
        </p:blipFill>
        <p:spPr bwMode="auto">
          <a:xfrm>
            <a:off x="-285784" y="0"/>
            <a:ext cx="4033838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3000364" y="214290"/>
            <a:ext cx="5940152" cy="6408713"/>
          </a:xfrm>
          <a:prstGeom prst="verticalScroll">
            <a:avLst>
              <a:gd name="adj" fmla="val 6963"/>
            </a:avLst>
          </a:prstGeom>
          <a:gradFill flip="none" rotWithShape="1">
            <a:gsLst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cap="all" spc="30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cap="all" spc="30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cap="all" spc="30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cap="all" spc="30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cap="all" spc="30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cap="all" spc="3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Салаты</a:t>
            </a:r>
            <a:r>
              <a:rPr lang="ru-RU" b="1" i="1" cap="all" spc="3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:</a:t>
            </a:r>
            <a:endParaRPr lang="ru-RU" i="1" dirty="0" smtClean="0">
              <a:latin typeface="Monotype Corsiva" panose="03010101010201010101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smtClean="0">
                <a:latin typeface="Monotype Corsiva" panose="03010101010201010101" pitchFamily="66" charset="0"/>
              </a:rPr>
              <a:t>Математический ералаш.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smtClean="0">
                <a:latin typeface="Monotype Corsiva" panose="03010101010201010101" pitchFamily="66" charset="0"/>
              </a:rPr>
              <a:t>Винегрет из анаграмм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i="1" dirty="0" smtClean="0"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spc="3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Первые </a:t>
            </a:r>
            <a:r>
              <a:rPr lang="ru-RU" cap="all" spc="3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блюда</a:t>
            </a:r>
            <a:r>
              <a:rPr lang="ru-RU" cap="all" spc="3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: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 Уха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из уравнений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Monotype Corsiva" pitchFamily="66" charset="0"/>
              </a:rPr>
              <a:t>Суп задачный многообещающий.</a:t>
            </a:r>
            <a:r>
              <a:rPr lang="ru-RU" dirty="0" smtClean="0"/>
              <a:t> 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spc="3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Вторые блюда: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 Жаркое из геометрических фигур.</a:t>
            </a:r>
            <a:r>
              <a:rPr lang="ru-RU" dirty="0" smtClean="0"/>
              <a:t> </a:t>
            </a:r>
            <a:endParaRPr lang="ru-RU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 smtClean="0"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spc="3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напитки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 Математический коктейль.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 smtClean="0">
              <a:latin typeface="Monotype Corsiva" panose="03010101010201010101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i="1" dirty="0" smtClean="0">
              <a:latin typeface="Monotype Corsiva" panose="03010101010201010101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i="1" dirty="0" smtClean="0">
              <a:latin typeface="Monotype Corsiva" panose="03010101010201010101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 smtClean="0">
              <a:latin typeface="Monotype Corsiva" panose="03010101010201010101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Monotype Corsiva" panose="03010101010201010101" pitchFamily="66" charset="0"/>
              </a:rPr>
              <a:t>  </a:t>
            </a:r>
            <a:endParaRPr lang="ru-RU" i="1" dirty="0">
              <a:latin typeface="Monotype Corsiva" panose="03010101010201010101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 b="53000"/>
          <a:stretch>
            <a:fillRect/>
          </a:stretch>
        </p:blipFill>
        <p:spPr bwMode="auto">
          <a:xfrm rot="19464537">
            <a:off x="3319463" y="617538"/>
            <a:ext cx="18319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 b="53000"/>
          <a:stretch>
            <a:fillRect/>
          </a:stretch>
        </p:blipFill>
        <p:spPr bwMode="auto">
          <a:xfrm rot="1768484">
            <a:off x="7119938" y="563563"/>
            <a:ext cx="18478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7032625" y="5030788"/>
            <a:ext cx="15970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3504" y="85723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Меню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2000" y="72000"/>
            <a:ext cx="9036000" cy="6696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388" y="0"/>
            <a:ext cx="8964612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     </a:t>
            </a:r>
            <a:endParaRPr lang="ru-RU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4C2E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</a:t>
            </a:r>
            <a:r>
              <a:rPr lang="ru-RU" sz="7200" b="1" dirty="0" smtClean="0">
                <a:solidFill>
                  <a:srgbClr val="4C2E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b="1" dirty="0" smtClean="0">
                <a:solidFill>
                  <a:srgbClr val="4C2E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атематический</a:t>
            </a:r>
            <a:endParaRPr lang="ru-RU" sz="7200" b="1" dirty="0">
              <a:solidFill>
                <a:srgbClr val="4C2E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4C2E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ералаш»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48" y="714356"/>
            <a:ext cx="3857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ru-RU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Салат</a:t>
            </a:r>
            <a:endParaRPr lang="ru-RU" sz="6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0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1.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Сколько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яиц можно съесть натощак? </a:t>
            </a:r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2.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Петух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, стоя на одной ноге, весит 5 кг. Сколько он весит, стоя на двух ногах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3.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На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руках 10 пальцев. Сколько пальцев на 10 руках? </a:t>
            </a: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4.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У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родителей 6 сыновей. У каждого из них есть сестра. Сколько всего детей в семье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5.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Когда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сутки короче: зимой или летом? </a:t>
            </a: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6.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Чему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равна площадь квадрата, если его периметр равен 40 см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7.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Чему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равен периметр квадрата, если его площадь равна 49 кв. см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8.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Чему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равно число «пи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»?</a:t>
            </a:r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9.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К 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однозначному числу приписали такую же цифру. Во сколько раз увеличилось число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i (4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821238"/>
            <a:ext cx="19288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6.66667E-6 C 0.08525 0.16274 0.17049 0.3257 0.1632 0.39746 C 0.15591 0.46922 0.05573 0.45024 -0.04427 0.43126 " pathEditMode="relative" ptsTypes="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0" y="785794"/>
            <a:ext cx="9144000" cy="47863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500" b="1" dirty="0" smtClean="0">
                <a:solidFill>
                  <a:srgbClr val="FF0000"/>
                </a:solidFill>
                <a:latin typeface="Monotype Corsiva" pitchFamily="66" charset="0"/>
              </a:rPr>
              <a:t>1.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Половина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– треть числа. Какое это число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  <a:endParaRPr lang="ru-RU" sz="25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/>
            <a:r>
              <a:rPr lang="ru-RU" sz="2500" b="1" dirty="0" smtClean="0">
                <a:solidFill>
                  <a:srgbClr val="FF0000"/>
                </a:solidFill>
                <a:latin typeface="Monotype Corsiva" pitchFamily="66" charset="0"/>
              </a:rPr>
              <a:t>2.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Сколько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месяцев в году имеют 28 дней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</a:p>
          <a:p>
            <a:pPr lvl="0"/>
            <a:r>
              <a:rPr lang="ru-RU" sz="2500" b="1" dirty="0" smtClean="0">
                <a:solidFill>
                  <a:srgbClr val="FF0000"/>
                </a:solidFill>
                <a:latin typeface="Monotype Corsiva" pitchFamily="66" charset="0"/>
              </a:rPr>
              <a:t>3.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Как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может брошенное яйцо пролететь 3 метра и не разбиться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  <a:endParaRPr lang="ru-RU" sz="25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/>
            <a:r>
              <a:rPr lang="ru-RU" sz="2500" b="1" dirty="0" smtClean="0">
                <a:solidFill>
                  <a:srgbClr val="FF0000"/>
                </a:solidFill>
                <a:latin typeface="Monotype Corsiva" pitchFamily="66" charset="0"/>
              </a:rPr>
              <a:t>4.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Витя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и Саша встретились в вагоне электрички. Витя: «Я всегда езжу в пятом вагоне от хвоста». Саша: «А я в пятом вагоне от головы поезда». Сколько вагонов в электричке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  <a:endParaRPr lang="ru-RU" sz="25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/>
            <a:r>
              <a:rPr lang="ru-RU" sz="2500" b="1" dirty="0" smtClean="0">
                <a:solidFill>
                  <a:srgbClr val="FF0000"/>
                </a:solidFill>
                <a:latin typeface="Monotype Corsiva" pitchFamily="66" charset="0"/>
              </a:rPr>
              <a:t>5.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Шнур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длиной 24 м разрезали на равные части, сделав 3 разреза. Какова длина каждой части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  <a:endParaRPr lang="ru-RU" sz="25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/>
            <a:r>
              <a:rPr lang="ru-RU" sz="2500" b="1" dirty="0" smtClean="0">
                <a:solidFill>
                  <a:srgbClr val="FF0000"/>
                </a:solidFill>
                <a:latin typeface="Monotype Corsiva" pitchFamily="66" charset="0"/>
              </a:rPr>
              <a:t>6.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Если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бы к моим яблокам прибавить половину их, да еще десяток, то у меня была бы целая сотня. Сколько у меня яблок? </a:t>
            </a:r>
          </a:p>
          <a:p>
            <a:pPr lvl="0"/>
            <a:r>
              <a:rPr lang="ru-RU" sz="2500" b="1" dirty="0" smtClean="0">
                <a:solidFill>
                  <a:srgbClr val="FF0000"/>
                </a:solidFill>
                <a:latin typeface="Monotype Corsiva" pitchFamily="66" charset="0"/>
              </a:rPr>
              <a:t>7.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Машина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проехала от пункта А до В столько километров, сколько минут она ехала. Какова скорость этой машины? </a:t>
            </a:r>
          </a:p>
          <a:p>
            <a:pPr lvl="0"/>
            <a:r>
              <a:rPr lang="ru-RU" sz="2500" b="1" dirty="0" smtClean="0">
                <a:solidFill>
                  <a:srgbClr val="FF0000"/>
                </a:solidFill>
                <a:latin typeface="Monotype Corsiva" pitchFamily="66" charset="0"/>
              </a:rPr>
              <a:t>8.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Крыша </a:t>
            </a:r>
            <a:r>
              <a:rPr lang="ru-RU" sz="2500" b="1" dirty="0" smtClean="0">
                <a:solidFill>
                  <a:srgbClr val="0000FF"/>
                </a:solidFill>
                <a:latin typeface="Monotype Corsiva" pitchFamily="66" charset="0"/>
              </a:rPr>
              <a:t>дома имеет разный наклон, один её скат составляет с горизонтом угол 70%, другой – в 60%. Предположим, что петух откладывает на гребне крыши яйцо. Куда оно покатится? </a:t>
            </a:r>
            <a:endParaRPr lang="ru-RU" sz="25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9" name="Рисунок 18" descr="i (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07206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C -0.28437 0.09954 -0.5684 0.1993 -0.68489 0.27176 C -0.80138 0.34421 -0.74253 0.37847 -0.69913 0.43518 C -0.65572 0.4919 -0.54027 0.55208 -0.42447 0.6125 " pathEditMode="relative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8000" y="0"/>
            <a:ext cx="9036000" cy="6696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8662" y="57148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857620" y="0"/>
            <a:ext cx="3500462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180975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Винегрет из анаграмм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9939" name="Picture 3" descr="http://natural-balkan.com/wp-content/uploads/2013/01/DSCN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8990" cy="1919289"/>
          </a:xfrm>
          <a:prstGeom prst="rect">
            <a:avLst/>
          </a:prstGeom>
          <a:noFill/>
        </p:spPr>
      </p:pic>
      <p:sp>
        <p:nvSpPr>
          <p:cNvPr id="8" name="Вертикальный свиток 7"/>
          <p:cNvSpPr/>
          <p:nvPr/>
        </p:nvSpPr>
        <p:spPr>
          <a:xfrm>
            <a:off x="2418030" y="1571612"/>
            <a:ext cx="6725970" cy="5000636"/>
          </a:xfrm>
          <a:prstGeom prst="verticalScroll">
            <a:avLst>
              <a:gd name="adj" fmla="val 6963"/>
            </a:avLst>
          </a:prstGeom>
          <a:gradFill flip="none" rotWithShape="1">
            <a:gsLst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tabLst>
                <a:tab pos="180975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1. ТИМАКАМАТЕ                 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>
              <a:tabLst>
                <a:tab pos="180975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2.  МЕТГРИЯЕО         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</a:t>
            </a:r>
          </a:p>
          <a:p>
            <a:pPr lvl="0" algn="ctr" eaLnBrk="0" hangingPunct="0">
              <a:tabLst>
                <a:tab pos="180975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  ГЕААЛБР                                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>
              <a:tabLst>
                <a:tab pos="180975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4.  ЩАПДЬЛО            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</a:t>
            </a:r>
          </a:p>
          <a:p>
            <a:pPr lvl="0" algn="ctr" eaLnBrk="0" hangingPunct="0">
              <a:tabLst>
                <a:tab pos="180975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5.  ГОЛЬТРЕУНИК                 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>
              <a:tabLst>
                <a:tab pos="180975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6.  ИКРАФГ                                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>
              <a:tabLst>
                <a:tab pos="180975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7.  СИОМААК                            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>
              <a:tabLst>
                <a:tab pos="180975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8.  ЧИТАВЫНИЕ                  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>
              <a:tabLst>
                <a:tab pos="180975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9.  ЖЕУМНОНИЕ               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214290"/>
            <a:ext cx="8786874" cy="642942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357167"/>
            <a:ext cx="846457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dirty="0" smtClean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 из уравнений</a:t>
            </a:r>
            <a:r>
              <a:rPr lang="ru-RU" sz="4800" b="1" dirty="0" smtClean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»</a:t>
            </a:r>
            <a:endParaRPr lang="ru-RU" sz="4800" b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21295289">
            <a:off x="3284434" y="3053372"/>
            <a:ext cx="1285884" cy="250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357298"/>
            <a:ext cx="60722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3(4х – 3) – (5х+11) = 9 – (3х – 1)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10х – (2х + 5) = 2(4х – 7)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5(3х – 4) = 1 + (15х – 21)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344487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785794"/>
            <a:ext cx="50831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428736"/>
            <a:ext cx="2687185" cy="179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633</Words>
  <Application>Microsoft Office PowerPoint</Application>
  <PresentationFormat>Экран (4:3)</PresentationFormat>
  <Paragraphs>136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кей</dc:creator>
  <cp:lastModifiedBy>User</cp:lastModifiedBy>
  <cp:revision>83</cp:revision>
  <dcterms:created xsi:type="dcterms:W3CDTF">2013-03-03T11:52:46Z</dcterms:created>
  <dcterms:modified xsi:type="dcterms:W3CDTF">2018-12-14T15:30:38Z</dcterms:modified>
</cp:coreProperties>
</file>