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82" r:id="rId6"/>
    <p:sldId id="292" r:id="rId7"/>
    <p:sldId id="291" r:id="rId8"/>
    <p:sldId id="293" r:id="rId9"/>
    <p:sldId id="299" r:id="rId10"/>
    <p:sldId id="262" r:id="rId11"/>
    <p:sldId id="260" r:id="rId12"/>
    <p:sldId id="281" r:id="rId13"/>
    <p:sldId id="286" r:id="rId14"/>
    <p:sldId id="296" r:id="rId15"/>
    <p:sldId id="297" r:id="rId16"/>
    <p:sldId id="26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0066"/>
    <a:srgbClr val="FF6699"/>
    <a:srgbClr val="C0C0C0"/>
    <a:srgbClr val="FFFF66"/>
    <a:srgbClr val="66FFFF"/>
    <a:srgbClr val="0033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0" autoAdjust="0"/>
    <p:restoredTop sz="94737" autoAdjust="0"/>
  </p:normalViewPr>
  <p:slideViewPr>
    <p:cSldViewPr>
      <p:cViewPr>
        <p:scale>
          <a:sx n="66" d="100"/>
          <a:sy n="66" d="100"/>
        </p:scale>
        <p:origin x="-140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 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image" Target="../media/image15.png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39A6FEE-5E79-456D-A5A4-9E1AF13409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FCFCAC-A3E2-4AD3-80B4-9F81972A8BC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5F247F4-9A7C-43CC-B38E-ACA5D914E5F0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C5919342-A182-46EA-806F-0E6D7F285E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EDAE2B84-A44F-4628-A4E5-7E7E67C8B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91F056-66AF-4E78-B44B-988CE669BB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7D9115-6B3F-4E6F-BA05-41F7B4FBD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841383-9F96-4EFC-849B-FD9F11F213D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>
            <a:extLst>
              <a:ext uri="{FF2B5EF4-FFF2-40B4-BE49-F238E27FC236}">
                <a16:creationId xmlns:a16="http://schemas.microsoft.com/office/drawing/2014/main" id="{D2BD8292-6C44-4641-B3A8-4E07CA8FB6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>
            <a:extLst>
              <a:ext uri="{FF2B5EF4-FFF2-40B4-BE49-F238E27FC236}">
                <a16:creationId xmlns:a16="http://schemas.microsoft.com/office/drawing/2014/main" id="{1771A9D4-2E46-41C6-AA9C-7197A45A88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52122810-BC6A-4F38-986E-67E168E97B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80AD3F-7B68-4250-BA8F-5DBF594C15B3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5C81CC-A6C7-496C-8F34-9DE935EAAD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0FE2AB-1386-4F11-8B2A-065A4DE5EE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B4A6F2-837A-478F-BDAF-DADD0710A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FD22C-A01C-4714-B2F0-E653D70610F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7768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B57C1A-561F-4B1D-A0EA-67768DDF5E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C60637-8944-464B-BFED-75BEB0E41D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74D0C7-6B1B-44FE-8675-9CF11AE08A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2A014-A7B0-471A-9233-50284BB26E4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207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D22AC0-5A16-4EF2-9E60-3FD5EFF6CF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BFB2A3-D9A3-4D40-B066-FFC87465D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657005-D1F4-4D8B-B17D-8901B90ED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0B7FD-8688-4F96-BFE2-6CCF3765356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72875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64C94D-D2F0-49E0-AF10-67CD4DF8F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1912DC-164E-460D-B0B2-014DA0F74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06FE1D-8683-4076-8D70-60EE13694E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20495-6237-4611-A237-1C220626DC0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71501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9C5135-50F9-4244-B641-7BC1A04D34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7628E1-CEDC-46BA-9D20-F4D4B6A643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93D2D3-56A8-4DDD-A40F-EA750A12C3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98058-A7F3-4A00-B620-C37DDC9EA29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3052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3B0719-0262-434A-BF8A-5745F69BF8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A5A985-DAD9-408F-8060-7EA6B36D5F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3B627E-22B7-464B-947D-7C0083932A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D4E1C-CAFD-47DD-8EFF-FFC2F86D726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5163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D47F08-AB8C-47B8-888D-6F36867C41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0DA17E-265E-475E-B3FC-128B96F03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8044CE-3682-41F5-874D-C98761CFC8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EDA31-2E4C-4E9D-A374-E36954F6B93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8386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E4D300-9230-4A0B-B68E-47D501C38D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818391-0EBC-4419-8B83-C536F2842F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9E21E3-9FC6-4C4D-B93C-D28A1D37EA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937D5-FEB9-48D2-BDCB-5C799F54187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6811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4EA1577-ACF0-4736-A15F-FDFF395F36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26B927-5E0D-425E-B7A4-647BC6D03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8A032B-A8D1-467D-8E85-418B4B67AB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53F08-DBDD-4A39-A2F0-A3E6B93EB36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9667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5942AA-5428-4D6E-805C-38CE1CDA37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78FF32-B786-4BA1-9A8A-1C80185830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9960AC-CF14-4D4D-8EA6-491FB567C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C4BAE-4314-4053-80B2-273EB430B03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6353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583A7B-0E03-4988-A3DF-18DFA8A118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8855E3E-317D-44C0-8A8F-293850DCEC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9210FD-8A5E-459D-84BF-51C6A0AB8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BBBCF-F459-4283-935B-E9437ABC8E3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3879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A73BF0-655E-49B6-A265-9BECD5F28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B58A2B-3DDA-4F7C-8B4C-7D1B3879B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4A243C-3DCA-4DD7-B59B-FFF48FD2D6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978F3-DBBA-4ADD-B0DC-FC04854C348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7247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9CAC29-78F5-43AD-957A-54D778265E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F9554F-849D-4E7D-A81D-E41F6DAF4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1AD3A7-7218-4479-B57B-6096C899A7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C158E-5D54-4393-B0AF-F68F0535286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8858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33D085-99BF-4613-A9AF-A05442286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FBF2AD1-3BA8-4D43-88D1-63E631B32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DF78078-E134-40EC-AB7C-DEA59EB324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5743E10-577A-476A-9F23-6F697052D8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0493C5B-8922-411A-A38F-97DA5FB514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71739F-163B-48CC-A08F-F224CEC0F3C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gif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2.gif" /><Relationship Id="rId1" Type="http://schemas.openxmlformats.org/officeDocument/2006/relationships/slideLayout" Target="../slideLayouts/slideLayout12.xml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 /><Relationship Id="rId3" Type="http://schemas.openxmlformats.org/officeDocument/2006/relationships/image" Target="../media/image17.gif" /><Relationship Id="rId7" Type="http://schemas.openxmlformats.org/officeDocument/2006/relationships/image" Target="../media/image16.png" /><Relationship Id="rId2" Type="http://schemas.openxmlformats.org/officeDocument/2006/relationships/slideLayout" Target="../slideLayouts/slideLayout4.xml" /><Relationship Id="rId1" Type="http://schemas.openxmlformats.org/officeDocument/2006/relationships/vmlDrawing" Target="../drawings/vmlDrawing2.vml" /><Relationship Id="rId6" Type="http://schemas.openxmlformats.org/officeDocument/2006/relationships/oleObject" Target="../embeddings/oleObject4.bin" /><Relationship Id="rId5" Type="http://schemas.openxmlformats.org/officeDocument/2006/relationships/image" Target="../media/image15.png" /><Relationship Id="rId4" Type="http://schemas.openxmlformats.org/officeDocument/2006/relationships/oleObject" Target="../embeddings/oleObject3.bin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12.xml" /><Relationship Id="rId1" Type="http://schemas.openxmlformats.org/officeDocument/2006/relationships/vmlDrawing" Target="../drawings/vmlDrawing1.vml" /><Relationship Id="rId5" Type="http://schemas.openxmlformats.org/officeDocument/2006/relationships/oleObject" Target="../embeddings/oleObject2.bin" /><Relationship Id="rId4" Type="http://schemas.openxmlformats.org/officeDocument/2006/relationships/image" Target="../media/image3.wmf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0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1722326_1189858226_009">
            <a:extLst>
              <a:ext uri="{FF2B5EF4-FFF2-40B4-BE49-F238E27FC236}">
                <a16:creationId xmlns:a16="http://schemas.microsoft.com/office/drawing/2014/main" id="{CDD248F5-D2D1-4753-8833-D083174AB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05263"/>
            <a:ext cx="2808288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4">
            <a:extLst>
              <a:ext uri="{FF2B5EF4-FFF2-40B4-BE49-F238E27FC236}">
                <a16:creationId xmlns:a16="http://schemas.microsoft.com/office/drawing/2014/main" id="{7CF0F3C7-DA21-4FA3-AB2F-46D4DD8E0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804" y="357188"/>
            <a:ext cx="2471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№5 г. Мытищи </a:t>
            </a:r>
          </a:p>
        </p:txBody>
      </p:sp>
      <p:sp>
        <p:nvSpPr>
          <p:cNvPr id="2052" name="Прямоугольник 3">
            <a:extLst>
              <a:ext uri="{FF2B5EF4-FFF2-40B4-BE49-F238E27FC236}">
                <a16:creationId xmlns:a16="http://schemas.microsoft.com/office/drawing/2014/main" id="{07571554-D326-46F8-A1F3-1762B9651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929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tx2"/>
                </a:solidFill>
              </a:rPr>
              <a:t>Презентация опыта работы </a:t>
            </a:r>
            <a:r>
              <a:rPr lang="ru-RU" altLang="ru-RU" sz="2400">
                <a:solidFill>
                  <a:schemeClr val="tx2"/>
                </a:solidFill>
              </a:rPr>
              <a:t>на тему:</a:t>
            </a:r>
          </a:p>
        </p:txBody>
      </p:sp>
      <p:sp>
        <p:nvSpPr>
          <p:cNvPr id="2053" name="WordArt 4">
            <a:extLst>
              <a:ext uri="{FF2B5EF4-FFF2-40B4-BE49-F238E27FC236}">
                <a16:creationId xmlns:a16="http://schemas.microsoft.com/office/drawing/2014/main" id="{EF5C20E3-E1C1-4449-A17F-90C5F4CD4F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388" y="1989138"/>
            <a:ext cx="8215312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16"/>
              </a:avLst>
            </a:prstTxWarp>
          </a:bodyPr>
          <a:lstStyle/>
          <a:p>
            <a:pPr algn="ctr"/>
            <a:r>
              <a:rPr lang="az-Cyrl-AZ" sz="4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FF00"/>
                    </a:gs>
                  </a:gsLst>
                  <a:lin ang="0" scaled="1"/>
                </a:gradFill>
                <a:latin typeface="Georgia" panose="02040502050405020303" pitchFamily="18" charset="0"/>
              </a:rPr>
              <a:t>«  Использование </a:t>
            </a:r>
          </a:p>
          <a:p>
            <a:pPr algn="ctr"/>
            <a:r>
              <a:rPr lang="az-Cyrl-AZ" sz="4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FF00"/>
                    </a:gs>
                  </a:gsLst>
                  <a:lin ang="0" scaled="1"/>
                </a:gradFill>
                <a:latin typeface="Georgia" panose="02040502050405020303" pitchFamily="18" charset="0"/>
              </a:rPr>
              <a:t>игровых технологий на уроках </a:t>
            </a:r>
          </a:p>
          <a:p>
            <a:pPr algn="ctr"/>
            <a:r>
              <a:rPr lang="az-Cyrl-AZ" sz="4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FF00"/>
                    </a:gs>
                  </a:gsLst>
                  <a:lin ang="0" scaled="1"/>
                </a:gradFill>
                <a:latin typeface="Georgia" panose="02040502050405020303" pitchFamily="18" charset="0"/>
              </a:rPr>
              <a:t>физической культуры»</a:t>
            </a:r>
            <a:endParaRPr lang="en-US" sz="40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66"/>
                  </a:gs>
                  <a:gs pos="100000">
                    <a:srgbClr val="FFFF00"/>
                  </a:gs>
                </a:gsLst>
                <a:lin ang="0" scaled="1"/>
              </a:gradFill>
              <a:latin typeface="Georgia" panose="02040502050405020303" pitchFamily="18" charset="0"/>
            </a:endParaRPr>
          </a:p>
        </p:txBody>
      </p:sp>
      <p:sp>
        <p:nvSpPr>
          <p:cNvPr id="2054" name="TextBox 3">
            <a:extLst>
              <a:ext uri="{FF2B5EF4-FFF2-40B4-BE49-F238E27FC236}">
                <a16:creationId xmlns:a16="http://schemas.microsoft.com/office/drawing/2014/main" id="{6B73440B-A188-432F-B588-0B87FE530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5445125"/>
            <a:ext cx="39957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CADC24"/>
                </a:solidFill>
              </a:rPr>
              <a:t>Выполнила</a:t>
            </a:r>
            <a:r>
              <a:rPr lang="ru-RU" altLang="ru-RU" sz="1800" b="1">
                <a:solidFill>
                  <a:srgbClr val="CADC24"/>
                </a:solidFill>
              </a:rPr>
              <a:t>: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ADC24"/>
                </a:solidFill>
              </a:rPr>
              <a:t>Чижевская</a:t>
            </a:r>
            <a:r>
              <a:rPr lang="ru-RU" altLang="ru-RU" sz="1800" b="1" i="1">
                <a:solidFill>
                  <a:srgbClr val="CADC24"/>
                </a:solidFill>
              </a:rPr>
              <a:t> Р.В.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CADC24"/>
                </a:solidFill>
              </a:rPr>
              <a:t>учитель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CADC24"/>
                </a:solidFill>
              </a:rPr>
              <a:t>физической культуры</a:t>
            </a:r>
            <a:r>
              <a:rPr lang="ru-RU" altLang="ru-RU" sz="1800">
                <a:solidFill>
                  <a:srgbClr val="CADC24"/>
                </a:solidFill>
              </a:rPr>
              <a:t> 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svesda">
            <a:extLst>
              <a:ext uri="{FF2B5EF4-FFF2-40B4-BE49-F238E27FC236}">
                <a16:creationId xmlns:a16="http://schemas.microsoft.com/office/drawing/2014/main" id="{7EDA93B5-8446-4603-AAAB-B8E0CA82B4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373688"/>
            <a:ext cx="12969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svesda">
            <a:extLst>
              <a:ext uri="{FF2B5EF4-FFF2-40B4-BE49-F238E27FC236}">
                <a16:creationId xmlns:a16="http://schemas.microsoft.com/office/drawing/2014/main" id="{BB3BA64D-C8A9-4480-BA30-112F5C3D44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08500"/>
            <a:ext cx="865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svesda">
            <a:extLst>
              <a:ext uri="{FF2B5EF4-FFF2-40B4-BE49-F238E27FC236}">
                <a16:creationId xmlns:a16="http://schemas.microsoft.com/office/drawing/2014/main" id="{5B3B3F47-E0A3-4D9E-B3A2-B797F62392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589588"/>
            <a:ext cx="7207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svesda">
            <a:extLst>
              <a:ext uri="{FF2B5EF4-FFF2-40B4-BE49-F238E27FC236}">
                <a16:creationId xmlns:a16="http://schemas.microsoft.com/office/drawing/2014/main" id="{F0805013-626C-41A4-80AD-81927386F6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221163"/>
            <a:ext cx="7207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svesda">
            <a:extLst>
              <a:ext uri="{FF2B5EF4-FFF2-40B4-BE49-F238E27FC236}">
                <a16:creationId xmlns:a16="http://schemas.microsoft.com/office/drawing/2014/main" id="{510562A4-A71E-4265-9496-1FB93ED17E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589588"/>
            <a:ext cx="115252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95893EDD-FD35-4EF9-BF9C-E39778F51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260350"/>
            <a:ext cx="3384550" cy="6481763"/>
          </a:xfrm>
        </p:spPr>
        <p:txBody>
          <a:bodyPr/>
          <a:lstStyle/>
          <a:p>
            <a:pPr>
              <a:defRPr/>
            </a:pPr>
            <a:r>
              <a:rPr lang="ru-RU" sz="2400" dirty="0"/>
              <a:t>Апробировано 20 разнообразных подвижных игр (Приложение), реко­мендованных в литературе для работы с детьми данного воз­раста  из которых 15 все дети назвали самыми любимыми («Воробушки и кот», «Сиамские близнецы», «Лох­матый пес» и другие).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  <p:sp>
        <p:nvSpPr>
          <p:cNvPr id="11272" name="Объект 7">
            <a:extLst>
              <a:ext uri="{FF2B5EF4-FFF2-40B4-BE49-F238E27FC236}">
                <a16:creationId xmlns:a16="http://schemas.microsoft.com/office/drawing/2014/main" id="{592B354F-C74F-4A0E-9E83-91584A878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0800" y="115888"/>
            <a:ext cx="3762375" cy="2808287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11273" name="Picture 9" descr="C:\Users\User\Desktop\фото\CAM00812.jpg">
            <a:extLst>
              <a:ext uri="{FF2B5EF4-FFF2-40B4-BE49-F238E27FC236}">
                <a16:creationId xmlns:a16="http://schemas.microsoft.com/office/drawing/2014/main" id="{FD82FB56-0FA5-4CCB-9EEF-EC81ADB0A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74613"/>
            <a:ext cx="3762375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6">
            <a:extLst>
              <a:ext uri="{FF2B5EF4-FFF2-40B4-BE49-F238E27FC236}">
                <a16:creationId xmlns:a16="http://schemas.microsoft.com/office/drawing/2014/main" id="{7C05383B-2CC6-4B6F-B739-3CFC9987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00" y="692150"/>
            <a:ext cx="3422650" cy="2665413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2291" name="Объект 4">
            <a:extLst>
              <a:ext uri="{FF2B5EF4-FFF2-40B4-BE49-F238E27FC236}">
                <a16:creationId xmlns:a16="http://schemas.microsoft.com/office/drawing/2014/main" id="{40CE8EE0-9A3A-4785-A527-CDB32D717DE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260350"/>
            <a:ext cx="3683000" cy="5865813"/>
          </a:xfrm>
        </p:spPr>
        <p:txBody>
          <a:bodyPr/>
          <a:lstStyle/>
          <a:p>
            <a:r>
              <a:rPr lang="ru-RU" altLang="ru-RU" sz="2400"/>
              <a:t>Главными критериями при отборе игр были: новизна, эмоциональность, доступность, простота движений, полезность </a:t>
            </a:r>
          </a:p>
          <a:p>
            <a:r>
              <a:rPr lang="ru-RU" altLang="ru-RU" sz="2400"/>
              <a:t>с точки зрения компенсации и коррекции движений, воз­можность реализации межпредметных связей, а также соб­ственное отношение детей к каждой игре.</a:t>
            </a:r>
          </a:p>
          <a:p>
            <a:endParaRPr lang="ru-RU" altLang="ru-RU"/>
          </a:p>
        </p:txBody>
      </p:sp>
      <p:pic>
        <p:nvPicPr>
          <p:cNvPr id="12292" name="Picture 6" descr="svesda">
            <a:extLst>
              <a:ext uri="{FF2B5EF4-FFF2-40B4-BE49-F238E27FC236}">
                <a16:creationId xmlns:a16="http://schemas.microsoft.com/office/drawing/2014/main" id="{4C1616F2-2011-4828-A724-C02B45357F43}"/>
              </a:ext>
            </a:extLst>
          </p:cNvPr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7600" y="5494338"/>
            <a:ext cx="342900" cy="285750"/>
          </a:xfrm>
          <a:noFill/>
        </p:spPr>
      </p:pic>
      <p:pic>
        <p:nvPicPr>
          <p:cNvPr id="12293" name="Picture 6" descr="svesda">
            <a:extLst>
              <a:ext uri="{FF2B5EF4-FFF2-40B4-BE49-F238E27FC236}">
                <a16:creationId xmlns:a16="http://schemas.microsoft.com/office/drawing/2014/main" id="{91EB6712-EAD3-4493-A736-E180FAC6C7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038850"/>
            <a:ext cx="9001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svesda">
            <a:extLst>
              <a:ext uri="{FF2B5EF4-FFF2-40B4-BE49-F238E27FC236}">
                <a16:creationId xmlns:a16="http://schemas.microsoft.com/office/drawing/2014/main" id="{34716F09-C721-45CD-8E97-7BF66B0B11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3" y="5732463"/>
            <a:ext cx="115252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svesda">
            <a:extLst>
              <a:ext uri="{FF2B5EF4-FFF2-40B4-BE49-F238E27FC236}">
                <a16:creationId xmlns:a16="http://schemas.microsoft.com/office/drawing/2014/main" id="{2EB3340C-D777-40CC-9977-274CFF0BD5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5373688"/>
            <a:ext cx="8636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6" descr="svesda">
            <a:extLst>
              <a:ext uri="{FF2B5EF4-FFF2-40B4-BE49-F238E27FC236}">
                <a16:creationId xmlns:a16="http://schemas.microsoft.com/office/drawing/2014/main" id="{A2F28262-15E4-42E5-B559-04D09AB1A8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949950"/>
            <a:ext cx="100806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C:\фото\2012-2013\DSC04231.JPG">
            <a:extLst>
              <a:ext uri="{FF2B5EF4-FFF2-40B4-BE49-F238E27FC236}">
                <a16:creationId xmlns:a16="http://schemas.microsoft.com/office/drawing/2014/main" id="{415CA3C4-9C6F-4B37-9D65-CC8F407B9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92150"/>
            <a:ext cx="355123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BE1790B-16BD-478F-9CFF-88BC5A61B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8" y="260350"/>
            <a:ext cx="77200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3"/>
                </a:solidFill>
              </a:rPr>
              <a:t>В результате проведённого исследования и статистической обработки полученных результатов тестирования нами выявлены определённые закономерности</a:t>
            </a:r>
            <a:endParaRPr lang="ru-RU" altLang="ru-RU" sz="2400" b="1" i="1" dirty="0">
              <a:solidFill>
                <a:schemeClr val="accent3"/>
              </a:solidFill>
            </a:endParaRPr>
          </a:p>
        </p:txBody>
      </p:sp>
      <p:pic>
        <p:nvPicPr>
          <p:cNvPr id="13315" name="Picture 85" descr="s161">
            <a:extLst>
              <a:ext uri="{FF2B5EF4-FFF2-40B4-BE49-F238E27FC236}">
                <a16:creationId xmlns:a16="http://schemas.microsoft.com/office/drawing/2014/main" id="{958B7AE4-11E8-49B9-8D78-35D689A3E5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-819150"/>
            <a:ext cx="277177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6" name="Объект 11">
            <a:extLst>
              <a:ext uri="{FF2B5EF4-FFF2-40B4-BE49-F238E27FC236}">
                <a16:creationId xmlns:a16="http://schemas.microsoft.com/office/drawing/2014/main" id="{ED3676E6-5F00-47BD-BEE1-E517B5A8ADCD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468313" y="1628775"/>
          <a:ext cx="3382962" cy="378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r:id="rId4" imgW="0" imgH="0" progId="Excel.Chart.8">
                  <p:embed/>
                </p:oleObj>
              </mc:Choice>
              <mc:Fallback>
                <p:oleObj r:id="rId4" imgW="0" imgH="0" progId="Excel.Chart.8">
                  <p:embed/>
                  <p:pic>
                    <p:nvPicPr>
                      <p:cNvPr id="13316" name="Объект 11">
                        <a:extLst>
                          <a:ext uri="{FF2B5EF4-FFF2-40B4-BE49-F238E27FC236}">
                            <a16:creationId xmlns:a16="http://schemas.microsoft.com/office/drawing/2014/main" id="{ED3676E6-5F00-47BD-BEE1-E517B5A8AD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628775"/>
                        <a:ext cx="3382962" cy="378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41752940-D000-44A6-9CEB-DC20BFC60A7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549900" y="1143000"/>
          <a:ext cx="3594100" cy="394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6" imgW="0" imgH="0" progId="Excel.Chart.8">
                  <p:embed/>
                </p:oleObj>
              </mc:Choice>
              <mc:Fallback>
                <p:oleObj r:id="rId6" imgW="0" imgH="0" progId="Excel.Chart.8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41752940-D000-44A6-9CEB-DC20BFC60A7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900" y="1143000"/>
                        <a:ext cx="3594100" cy="394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Объект 11">
            <a:extLst>
              <a:ext uri="{FF2B5EF4-FFF2-40B4-BE49-F238E27FC236}">
                <a16:creationId xmlns:a16="http://schemas.microsoft.com/office/drawing/2014/main" id="{037482F7-6FAC-4749-AE2C-2616178AB5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1700213"/>
          <a:ext cx="3419475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8" imgW="0" imgH="0" progId="Excel.Chart.8">
                  <p:embed/>
                </p:oleObj>
              </mc:Choice>
              <mc:Fallback>
                <p:oleObj r:id="rId8" imgW="0" imgH="0" progId="Excel.Chart.8">
                  <p:embed/>
                  <p:pic>
                    <p:nvPicPr>
                      <p:cNvPr id="13318" name="Объект 11">
                        <a:extLst>
                          <a:ext uri="{FF2B5EF4-FFF2-40B4-BE49-F238E27FC236}">
                            <a16:creationId xmlns:a16="http://schemas.microsoft.com/office/drawing/2014/main" id="{037482F7-6FAC-4749-AE2C-2616178AB5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00213"/>
                        <a:ext cx="3419475" cy="382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" grpId="0" 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3F6B478-B383-4618-8AF7-C9E089A14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sz="3200" b="1">
                <a:solidFill>
                  <a:srgbClr val="FFFF00"/>
                </a:solidFill>
              </a:rPr>
              <a:t>Средние показатели уровня физической подготовленности  школьников  до и после эксперимента. </a:t>
            </a:r>
            <a:endParaRPr lang="ru-RU" altLang="ru-RU" sz="3200" b="1" i="1">
              <a:solidFill>
                <a:srgbClr val="FFFF00"/>
              </a:solidFill>
            </a:endParaRPr>
          </a:p>
        </p:txBody>
      </p:sp>
      <p:sp>
        <p:nvSpPr>
          <p:cNvPr id="14339" name="Picture 73" descr="s112">
            <a:extLst>
              <a:ext uri="{FF2B5EF4-FFF2-40B4-BE49-F238E27FC236}">
                <a16:creationId xmlns:a16="http://schemas.microsoft.com/office/drawing/2014/main" id="{0577A69F-0293-4C75-A2D9-ECCF5B2BE01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7164388" y="908050"/>
            <a:ext cx="165576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3BB1CD3-5593-41B7-AD3A-A2F79AEDB73D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483767" y="2425224"/>
          <a:ext cx="6120678" cy="30920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80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34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34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4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32262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Группы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Количество</a:t>
                      </a:r>
                      <a:endParaRPr lang="ru-RU" sz="1100">
                        <a:effectLst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учащихся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 «Метание т/мяча на дальность»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 «Прыжок в длину с места»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 «Сгибание и разгибание рук в упоре лежа 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2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 начале эксперимента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 конце эксперимента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 начале эксперимента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 конце эксперимента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 начале эксперимента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 конце эксперимента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125,5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0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ЭГ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152A8BB-BA5D-4501-BA85-073FBADEA6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/>
              <a:t>Игра «Кенгуру»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704911C-D3CB-407C-A7C3-5AB1C27EF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altLang="ru-RU" sz="2400" b="1"/>
              <a:t>Цель игры: Научить обучающихся точному приземлению. Развитие прыгучести.</a:t>
            </a:r>
          </a:p>
          <a:p>
            <a:pPr marL="609600" indent="-609600">
              <a:buFontTx/>
              <a:buNone/>
            </a:pPr>
            <a:r>
              <a:rPr lang="ru-RU" altLang="ru-RU" sz="2400" b="1"/>
              <a:t> </a:t>
            </a:r>
            <a:r>
              <a:rPr lang="ru-RU" altLang="ru-RU" sz="1600" i="1"/>
              <a:t>Обучающиеся выполняет прыжки через веревочную лестницу, стараясь не заступить за пределы площадки, мяч в руках.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000"/>
              <a:t>Прыжки на правой ноге.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000"/>
              <a:t>Прыжки на левой ноге.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000"/>
              <a:t>Прыжки на двух ногах.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000"/>
              <a:t>Прыжки  правым боком.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000"/>
              <a:t>Прыжки левым боком.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000"/>
              <a:t>Прыжки спиной вперед.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000"/>
              <a:t>Прыжки через клеточку.</a:t>
            </a:r>
          </a:p>
          <a:p>
            <a:pPr marL="609600" indent="-609600">
              <a:buFontTx/>
              <a:buAutoNum type="arabicPeriod"/>
            </a:pPr>
            <a:endParaRPr lang="ru-RU" altLang="ru-RU" sz="2000"/>
          </a:p>
          <a:p>
            <a:pPr marL="609600" indent="-609600">
              <a:buFontTx/>
              <a:buAutoNum type="arabicPeriod"/>
            </a:pPr>
            <a:endParaRPr lang="ru-RU" altLang="ru-RU" sz="1600" i="1"/>
          </a:p>
          <a:p>
            <a:pPr marL="609600" indent="-609600">
              <a:buFontTx/>
              <a:buNone/>
            </a:pPr>
            <a:endParaRPr lang="ru-RU" altLang="ru-RU" sz="1600" i="1"/>
          </a:p>
        </p:txBody>
      </p:sp>
      <p:pic>
        <p:nvPicPr>
          <p:cNvPr id="15364" name="Picture 4" descr="SAM_7440">
            <a:extLst>
              <a:ext uri="{FF2B5EF4-FFF2-40B4-BE49-F238E27FC236}">
                <a16:creationId xmlns:a16="http://schemas.microsoft.com/office/drawing/2014/main" id="{A090D8B3-2A18-4417-A6A7-AE38434AB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00438"/>
            <a:ext cx="42672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BE0ADBE-8BC2-4292-86D2-9ED9865FE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altLang="ru-RU"/>
              <a:t>Игра « Лучший  снайпер»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EEF7078-F7F1-481C-96DB-F92D3E95C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r>
              <a:rPr lang="ru-RU" altLang="ru-RU" sz="2400" b="1"/>
              <a:t>Цель игры: Совершенствовать  технику броска. Развитие чувства коллективизма.</a:t>
            </a:r>
          </a:p>
          <a:p>
            <a:pPr>
              <a:buFontTx/>
              <a:buNone/>
            </a:pPr>
            <a:r>
              <a:rPr lang="ru-RU" altLang="ru-RU" sz="2400"/>
              <a:t>       Обучающиеся делятся на две команды, каждый с мячом. По сигналу учителя  команда забивает мячи в корзину за 2минуты. Затем, команды меняются местами, игра повторяется еще раз. Побеждает та команда, которая за два периода набирает наибольшее количество очков. Каждый забитый бросок- одно очко.</a:t>
            </a:r>
          </a:p>
          <a:p>
            <a:endParaRPr lang="ru-RU" altLang="ru-RU" sz="2400"/>
          </a:p>
        </p:txBody>
      </p:sp>
      <p:pic>
        <p:nvPicPr>
          <p:cNvPr id="16388" name="Picture 6" descr="C:\Users\User\Desktop\фото\CAM00821.jpg">
            <a:extLst>
              <a:ext uri="{FF2B5EF4-FFF2-40B4-BE49-F238E27FC236}">
                <a16:creationId xmlns:a16="http://schemas.microsoft.com/office/drawing/2014/main" id="{38DD5D3A-0451-4154-94B4-5831A4213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21163"/>
            <a:ext cx="37798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>
            <a:extLst>
              <a:ext uri="{FF2B5EF4-FFF2-40B4-BE49-F238E27FC236}">
                <a16:creationId xmlns:a16="http://schemas.microsoft.com/office/drawing/2014/main" id="{4DE643E1-E0AF-4AF0-9D70-3C4C89C7C8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343495">
            <a:off x="827088" y="549275"/>
            <a:ext cx="5040312" cy="244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az-Cyrl-AZ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7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Спасибо</a:t>
            </a:r>
          </a:p>
          <a:p>
            <a:pPr algn="ctr"/>
            <a:r>
              <a:rPr lang="az-Cyrl-AZ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7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за внимание!</a:t>
            </a:r>
            <a:endParaRPr lang="en-US" sz="3600" kern="10">
              <a:ln w="254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7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A1A3D238-C849-4BC8-97C5-8BF203D76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1341438"/>
            <a:ext cx="6408737" cy="52117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800"/>
              <a:t> 	</a:t>
            </a:r>
            <a:endParaRPr lang="ru-RU" altLang="ru-RU" sz="800" i="1"/>
          </a:p>
          <a:p>
            <a:pPr eaLnBrk="1" hangingPunct="1">
              <a:lnSpc>
                <a:spcPct val="80000"/>
              </a:lnSpc>
            </a:pPr>
            <a:r>
              <a:rPr lang="ru-RU" altLang="ru-RU" sz="2200" i="1"/>
              <a:t>Спортивные игры  закрепляют естественные навыки в беге, прыжках, метаниях. Развивают физические качества, оказывают содействие нормальному формированию и развитию организма детей и укреплению их здоровья.  </a:t>
            </a:r>
          </a:p>
          <a:p>
            <a:pPr eaLnBrk="1" hangingPunct="1">
              <a:lnSpc>
                <a:spcPct val="80000"/>
              </a:lnSpc>
            </a:pPr>
            <a:endParaRPr lang="ru-RU" altLang="ru-RU" sz="2200" i="1"/>
          </a:p>
          <a:p>
            <a:pPr eaLnBrk="1" hangingPunct="1">
              <a:lnSpc>
                <a:spcPct val="80000"/>
              </a:lnSpc>
            </a:pPr>
            <a:endParaRPr lang="ru-RU" altLang="ru-RU" sz="2200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2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800"/>
              <a:t>	</a:t>
            </a:r>
            <a:endParaRPr lang="ru-RU" altLang="ru-RU" sz="800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800"/>
              <a:t>	</a:t>
            </a:r>
          </a:p>
        </p:txBody>
      </p:sp>
      <p:sp>
        <p:nvSpPr>
          <p:cNvPr id="3075" name="Заголовок 1">
            <a:extLst>
              <a:ext uri="{FF2B5EF4-FFF2-40B4-BE49-F238E27FC236}">
                <a16:creationId xmlns:a16="http://schemas.microsoft.com/office/drawing/2014/main" id="{29DA6CFB-F85E-4EF8-BB3D-38C16003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b="1" i="1">
                <a:solidFill>
                  <a:srgbClr val="FFFF99"/>
                </a:solidFill>
              </a:rPr>
              <a:t>Актуальность:</a:t>
            </a:r>
          </a:p>
        </p:txBody>
      </p:sp>
      <p:pic>
        <p:nvPicPr>
          <p:cNvPr id="3076" name="Picture 6" descr="C:\Users\User\Downloads\filin_1020kh533.png">
            <a:extLst>
              <a:ext uri="{FF2B5EF4-FFF2-40B4-BE49-F238E27FC236}">
                <a16:creationId xmlns:a16="http://schemas.microsoft.com/office/drawing/2014/main" id="{C60C547E-2306-403F-A94E-3065FA7DE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54350"/>
            <a:ext cx="8208963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8E992194-6F3C-4179-B321-44D2B6794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b="1" i="1">
                <a:solidFill>
                  <a:srgbClr val="FFFF99"/>
                </a:solidFill>
              </a:rPr>
              <a:t>Цель работы: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6913635-F1CE-4CB3-BF70-0E788AD888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427538" y="1557338"/>
            <a:ext cx="4392612" cy="4525962"/>
          </a:xfrm>
        </p:spPr>
        <p:txBody>
          <a:bodyPr/>
          <a:lstStyle/>
          <a:p>
            <a:pPr eaLnBrk="1" hangingPunct="1"/>
            <a:r>
              <a:rPr lang="ru-RU" altLang="ru-RU" sz="2400" i="1"/>
              <a:t>Изу</a:t>
            </a:r>
            <a:r>
              <a:rPr lang="ru-RU" altLang="ru-RU" sz="2000" i="1"/>
              <a:t>чить состояние проблемы в теории и на практике;</a:t>
            </a:r>
          </a:p>
          <a:p>
            <a:pPr eaLnBrk="1" hangingPunct="1"/>
            <a:r>
              <a:rPr lang="ru-RU" altLang="ru-RU" sz="2000" i="1"/>
              <a:t>Выявить роль и значение игровых технологий в учебно-воспитательном процессе;</a:t>
            </a:r>
          </a:p>
          <a:p>
            <a:pPr eaLnBrk="1" hangingPunct="1"/>
            <a:r>
              <a:rPr lang="ru-RU" altLang="ru-RU" sz="2000" i="1"/>
              <a:t>Определить, в какой мере реализуется формирование игровых технологий на уроках физического воспитания; </a:t>
            </a:r>
          </a:p>
          <a:p>
            <a:pPr eaLnBrk="1" hangingPunct="1"/>
            <a:r>
              <a:rPr lang="ru-RU" altLang="ru-RU" sz="2000" i="1"/>
              <a:t>Формировать основы здорового образа жизни;</a:t>
            </a:r>
          </a:p>
          <a:p>
            <a:pPr eaLnBrk="1" hangingPunct="1"/>
            <a:r>
              <a:rPr lang="ru-RU" altLang="ru-RU" sz="2000" i="1"/>
              <a:t>Апробировать и внедрить новые формы и методы работы</a:t>
            </a:r>
            <a:r>
              <a:rPr lang="ru-RU" altLang="ru-RU" sz="2000"/>
              <a:t>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i="1"/>
          </a:p>
          <a:p>
            <a:pPr eaLnBrk="1" hangingPunct="1">
              <a:lnSpc>
                <a:spcPct val="80000"/>
              </a:lnSpc>
            </a:pPr>
            <a:endParaRPr lang="ru-RU" altLang="ru-RU" sz="2400"/>
          </a:p>
          <a:p>
            <a:pPr eaLnBrk="1" hangingPunct="1">
              <a:lnSpc>
                <a:spcPct val="80000"/>
              </a:lnSpc>
            </a:pPr>
            <a:endParaRPr lang="ru-RU" altLang="ru-RU" sz="2400"/>
          </a:p>
        </p:txBody>
      </p:sp>
      <p:graphicFrame>
        <p:nvGraphicFramePr>
          <p:cNvPr id="6149" name="Object 5">
            <a:extLst>
              <a:ext uri="{FF2B5EF4-FFF2-40B4-BE49-F238E27FC236}">
                <a16:creationId xmlns:a16="http://schemas.microsoft.com/office/drawing/2014/main" id="{27202927-1D09-419C-846F-14362D24E4F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95288" y="1700213"/>
          <a:ext cx="3960812" cy="396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lip" r:id="rId3" imgW="3473450" imgH="3473450" progId="MS_ClipArt_Gallery.2">
                  <p:embed/>
                </p:oleObj>
              </mc:Choice>
              <mc:Fallback>
                <p:oleObj name="Clip" r:id="rId3" imgW="3473450" imgH="3473450" progId="MS_ClipArt_Gallery.2">
                  <p:embed/>
                  <p:pic>
                    <p:nvPicPr>
                      <p:cNvPr id="6149" name="Object 5">
                        <a:extLst>
                          <a:ext uri="{FF2B5EF4-FFF2-40B4-BE49-F238E27FC236}">
                            <a16:creationId xmlns:a16="http://schemas.microsoft.com/office/drawing/2014/main" id="{27202927-1D09-419C-846F-14362D24E4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00213"/>
                        <a:ext cx="3960812" cy="396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22F0EDBF-393A-47BA-A956-103556F442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1700213"/>
          <a:ext cx="3240087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5" imgW="3473450" imgH="3473450" progId="MS_ClipArt_Gallery.2">
                  <p:embed/>
                </p:oleObj>
              </mc:Choice>
              <mc:Fallback>
                <p:oleObj name="Clip" r:id="rId5" imgW="3473450" imgH="3473450" progId="MS_ClipArt_Gallery.2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22F0EDBF-393A-47BA-A956-103556F442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00213"/>
                        <a:ext cx="3240087" cy="324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E78B0E3-2349-40F8-9260-03F136E5B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solidFill>
                  <a:schemeClr val="accent3"/>
                </a:solidFill>
              </a:rPr>
              <a:t>Проблема: создания устойчивого интереса к занятиям по физической культуре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E3B0305-AE43-45A9-9BE2-B549C6B9C7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700213"/>
            <a:ext cx="8856663" cy="4681537"/>
          </a:xfrm>
        </p:spPr>
        <p:txBody>
          <a:bodyPr/>
          <a:lstStyle/>
          <a:p>
            <a:pPr eaLnBrk="1" hangingPunct="1"/>
            <a:r>
              <a:rPr lang="ru-RU" altLang="ru-RU" sz="2000"/>
              <a:t>Работая над проблемой создания устойчивого интереса к занятиям по физической культуре, я поняла, что само физическое воспитание и создание положительного эмоционального настроя в процессе двигательной деятельности – это 99% успеха в освоении предлагаемых заданий и 100% успеха в решении задачи по формированию желания выполнять физические упражнения ежедневно.</a:t>
            </a:r>
            <a:br>
              <a:rPr lang="ru-RU" altLang="ru-RU" sz="2000"/>
            </a:br>
            <a:r>
              <a:rPr lang="ru-RU" altLang="ru-RU" sz="2000"/>
              <a:t>В чем же я вижу пути повышения эффективности развития физических качеств учащихся. Прежде всего, реализуя игровые технологии по физической культуре, которые направлены на развитие у учащихся жизненно необходимых двигательных умений и навыков, развитие таких физических качеств как сила, ловкость, выносливость, гибкость, быстроту</a:t>
            </a:r>
          </a:p>
        </p:txBody>
      </p:sp>
      <p:pic>
        <p:nvPicPr>
          <p:cNvPr id="5124" name="Picture 5" descr="C:\Users\User\Downloads\209.gif">
            <a:extLst>
              <a:ext uri="{FF2B5EF4-FFF2-40B4-BE49-F238E27FC236}">
                <a16:creationId xmlns:a16="http://schemas.microsoft.com/office/drawing/2014/main" id="{F9656570-CCD9-4F9F-B05B-4C9ADA886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629025"/>
            <a:ext cx="3436938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7">
            <a:extLst>
              <a:ext uri="{FF2B5EF4-FFF2-40B4-BE49-F238E27FC236}">
                <a16:creationId xmlns:a16="http://schemas.microsoft.com/office/drawing/2014/main" id="{3E108F3B-B848-4F9B-9443-62C2B9D50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3744913"/>
            <a:ext cx="7772400" cy="1470025"/>
          </a:xfrm>
        </p:spPr>
        <p:txBody>
          <a:bodyPr/>
          <a:lstStyle/>
          <a:p>
            <a:pPr algn="l"/>
            <a:r>
              <a:rPr lang="ru-RU" altLang="ru-RU" sz="2000"/>
              <a:t> </a:t>
            </a:r>
            <a:br>
              <a:rPr lang="ru-RU" altLang="ru-RU" sz="2000"/>
            </a:br>
            <a:r>
              <a:rPr lang="ru-RU" altLang="ru-RU" sz="2000"/>
              <a:t>Выбор игры. Осуществляется исходя, прежде всего, из целей предстоящего урока, возрастных и учебных возможностей учащихся, их физической подготовленности.</a:t>
            </a:r>
            <a:br>
              <a:rPr lang="ru-RU" altLang="ru-RU" sz="2000"/>
            </a:br>
            <a:r>
              <a:rPr lang="ru-RU" altLang="ru-RU" sz="2000"/>
              <a:t>Оборудование и оснащение игровой площадки. </a:t>
            </a:r>
            <a:br>
              <a:rPr lang="ru-RU" altLang="ru-RU" sz="2000"/>
            </a:br>
            <a:r>
              <a:rPr lang="ru-RU" altLang="ru-RU" sz="2000"/>
              <a:t>Предложение игры детям. Главная задача в предложении игры заключается в возбуждении интереса к ней. Игру объясняю точно и кратко. В объяснение входит название игры, её содержание и объяснение основных правил игры.</a:t>
            </a:r>
            <a:br>
              <a:rPr lang="ru-RU" altLang="ru-RU" sz="2000"/>
            </a:br>
            <a:r>
              <a:rPr lang="ru-RU" altLang="ru-RU" sz="2000"/>
              <a:t>Разбивка на команды, группы, распределение ролей в игре. На уроках физической культуры при проведении игр разбиваю класс на команды, таким образом, чтобы группы были равными по физической подготовленности детей. </a:t>
            </a:r>
            <a:br>
              <a:rPr lang="ru-RU" altLang="ru-RU" sz="2000"/>
            </a:br>
            <a:r>
              <a:rPr lang="ru-RU" altLang="ru-RU" sz="2000"/>
              <a:t>Развитие игровой ситуации. 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FB831D0B-9C11-460C-9BCC-0A23A1C96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0350"/>
            <a:ext cx="6400800" cy="1368425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accent3"/>
                </a:solidFill>
              </a:rPr>
              <a:t>При использовании игр на уроках физической культуры придерживаюсь следующего алгоритма.</a:t>
            </a:r>
          </a:p>
        </p:txBody>
      </p:sp>
      <p:pic>
        <p:nvPicPr>
          <p:cNvPr id="6148" name="Picture 4" descr="sova2">
            <a:extLst>
              <a:ext uri="{FF2B5EF4-FFF2-40B4-BE49-F238E27FC236}">
                <a16:creationId xmlns:a16="http://schemas.microsoft.com/office/drawing/2014/main" id="{1FEFBE92-3CBF-40D0-AC4E-26D05F741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836613"/>
            <a:ext cx="17287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BC89341-F242-4653-947C-178C576C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762"/>
          </a:xfrm>
        </p:spPr>
        <p:txBody>
          <a:bodyPr/>
          <a:lstStyle/>
          <a:p>
            <a:pPr>
              <a:defRPr/>
            </a:pPr>
            <a:r>
              <a:rPr lang="ru-RU" sz="4000" b="1" dirty="0">
                <a:solidFill>
                  <a:schemeClr val="accent3"/>
                </a:solidFill>
              </a:rPr>
              <a:t>При организации игр придерживаюсь следующих принципов:</a:t>
            </a:r>
            <a:br>
              <a:rPr lang="ru-RU" sz="3600" dirty="0"/>
            </a:br>
            <a:endParaRPr lang="ru-RU" dirty="0"/>
          </a:p>
        </p:txBody>
      </p:sp>
      <p:sp>
        <p:nvSpPr>
          <p:cNvPr id="7171" name="Объект 5">
            <a:extLst>
              <a:ext uri="{FF2B5EF4-FFF2-40B4-BE49-F238E27FC236}">
                <a16:creationId xmlns:a16="http://schemas.microsoft.com/office/drawing/2014/main" id="{069F5B3F-C248-44B9-A361-A28AC1492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4300" y="2133600"/>
            <a:ext cx="5040313" cy="4608513"/>
          </a:xfrm>
        </p:spPr>
        <p:txBody>
          <a:bodyPr/>
          <a:lstStyle/>
          <a:p>
            <a:pPr lvl="1"/>
            <a:r>
              <a:rPr lang="ru-RU" altLang="ru-RU"/>
              <a:t>принцип развития игровой динамики;</a:t>
            </a:r>
          </a:p>
          <a:p>
            <a:pPr lvl="1"/>
            <a:r>
              <a:rPr lang="ru-RU" altLang="ru-RU"/>
              <a:t>принцип поддержания игровой атмосферы;</a:t>
            </a:r>
          </a:p>
          <a:p>
            <a:pPr lvl="1"/>
            <a:r>
              <a:rPr lang="ru-RU" altLang="ru-RU"/>
              <a:t>принцип взаимосвязи игровой и неигровой деятельности;</a:t>
            </a:r>
          </a:p>
          <a:p>
            <a:pPr lvl="1"/>
            <a:r>
              <a:rPr lang="ru-RU" altLang="ru-RU"/>
              <a:t>принципы перехода от простейших игр к сложным игровым формам.</a:t>
            </a:r>
          </a:p>
          <a:p>
            <a:endParaRPr lang="ru-RU" altLang="ru-RU"/>
          </a:p>
        </p:txBody>
      </p:sp>
      <p:pic>
        <p:nvPicPr>
          <p:cNvPr id="7172" name="Picture 5" descr="C:\Users\User\Desktop\фото\CAM00799.jpg">
            <a:extLst>
              <a:ext uri="{FF2B5EF4-FFF2-40B4-BE49-F238E27FC236}">
                <a16:creationId xmlns:a16="http://schemas.microsoft.com/office/drawing/2014/main" id="{8AA45584-AF09-4B90-8660-00C51D9FF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30241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Объект 1">
            <a:extLst>
              <a:ext uri="{FF2B5EF4-FFF2-40B4-BE49-F238E27FC236}">
                <a16:creationId xmlns:a16="http://schemas.microsoft.com/office/drawing/2014/main" id="{EE224A6C-50F4-479D-8A66-F0CAC660A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2890838" cy="2952750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113765329.jpg">
            <a:extLst>
              <a:ext uri="{FF2B5EF4-FFF2-40B4-BE49-F238E27FC236}">
                <a16:creationId xmlns:a16="http://schemas.microsoft.com/office/drawing/2014/main" id="{55EC2E97-2980-46D6-9012-E5CBEA5E5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11238"/>
            <a:ext cx="7942263" cy="57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358C3-6822-4A5D-A235-0A19E1A6D706}"/>
              </a:ext>
            </a:extLst>
          </p:cNvPr>
          <p:cNvSpPr>
            <a:spLocks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400" b="1">
              <a:solidFill>
                <a:srgbClr val="D60093"/>
              </a:solidFill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46AA30ED-8C65-4870-B854-A57402414A26}"/>
              </a:ext>
            </a:extLst>
          </p:cNvPr>
          <p:cNvSpPr>
            <a:spLocks/>
          </p:cNvSpPr>
          <p:nvPr/>
        </p:nvSpPr>
        <p:spPr bwMode="auto">
          <a:xfrm rot="-863480">
            <a:off x="1284288" y="1144588"/>
            <a:ext cx="7354887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/>
              <a:t>Определить уровень физической подготовленности младших школьников.</a:t>
            </a:r>
          </a:p>
          <a:p>
            <a:r>
              <a:rPr lang="ru-RU" altLang="ru-RU" sz="2400" b="1"/>
              <a:t>Определить уровень знаний учащихся о здоровом образе жизни.</a:t>
            </a:r>
          </a:p>
          <a:p>
            <a:r>
              <a:rPr lang="ru-RU" altLang="ru-RU" sz="2400" b="1"/>
              <a:t>Выявить возможности игровых технологий как средства развития уровня физической подготовленности младших школьников.</a:t>
            </a:r>
          </a:p>
          <a:p>
            <a:r>
              <a:rPr lang="ru-RU" altLang="ru-RU" sz="2400" b="1"/>
              <a:t>Экспериментальным путем проверить эффективность использования игровых технологий как средства развития уровня физической подготовленности младших школьников</a:t>
            </a:r>
            <a:r>
              <a:rPr lang="ru-RU" altLang="ru-RU" sz="2400"/>
              <a:t>.</a:t>
            </a:r>
          </a:p>
        </p:txBody>
      </p:sp>
      <p:sp>
        <p:nvSpPr>
          <p:cNvPr id="8197" name="WordArt 7">
            <a:extLst>
              <a:ext uri="{FF2B5EF4-FFF2-40B4-BE49-F238E27FC236}">
                <a16:creationId xmlns:a16="http://schemas.microsoft.com/office/drawing/2014/main" id="{A4908CA7-C370-478F-A8C0-C9D5751C94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3938" y="188913"/>
            <a:ext cx="2592387" cy="612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CC"/>
                    </a:gs>
                    <a:gs pos="100000">
                      <a:schemeClr val="bg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Задачи</a:t>
            </a:r>
            <a:endParaRPr 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CC"/>
                  </a:gs>
                  <a:gs pos="100000">
                    <a:schemeClr val="bg2"/>
                  </a:gs>
                </a:gsLst>
                <a:lin ang="189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>
            <a:extLst>
              <a:ext uri="{FF2B5EF4-FFF2-40B4-BE49-F238E27FC236}">
                <a16:creationId xmlns:a16="http://schemas.microsoft.com/office/drawing/2014/main" id="{4A6F5AFD-B3DD-4434-AE53-E1F4BE14E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Ученики были разделены на контрольную группу и экспериментальную</a:t>
            </a:r>
          </a:p>
        </p:txBody>
      </p:sp>
      <p:pic>
        <p:nvPicPr>
          <p:cNvPr id="9219" name="Picture 3" descr="F:\для спортивной странички\SAM_6586.JPG">
            <a:extLst>
              <a:ext uri="{FF2B5EF4-FFF2-40B4-BE49-F238E27FC236}">
                <a16:creationId xmlns:a16="http://schemas.microsoft.com/office/drawing/2014/main" id="{3B6A6B1C-AED0-444A-BE0B-6225F534F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5375" y="-10429875"/>
            <a:ext cx="5400675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F:\для спортивной странички\SAM_6586.JPG">
            <a:extLst>
              <a:ext uri="{FF2B5EF4-FFF2-40B4-BE49-F238E27FC236}">
                <a16:creationId xmlns:a16="http://schemas.microsoft.com/office/drawing/2014/main" id="{778942AB-063C-466B-99CD-10D90CFB3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5125" y="-12287250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C:\Users\User\Desktop\фото\CAM00798.jpg">
            <a:extLst>
              <a:ext uri="{FF2B5EF4-FFF2-40B4-BE49-F238E27FC236}">
                <a16:creationId xmlns:a16="http://schemas.microsoft.com/office/drawing/2014/main" id="{A79D54CD-E030-4FA6-9FF7-431772CD7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125788"/>
            <a:ext cx="4968875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DA51254-7A45-4522-A879-98E9C4E97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08063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accent3"/>
                </a:solidFill>
              </a:rPr>
              <a:t>В экспериментальной группе мы использовали во всех частях урока сюжетные подвижные игры разной интенсивности и направленности, с элементами новизны</a:t>
            </a:r>
          </a:p>
        </p:txBody>
      </p:sp>
      <p:sp>
        <p:nvSpPr>
          <p:cNvPr id="10243" name="Объект 5">
            <a:extLst>
              <a:ext uri="{FF2B5EF4-FFF2-40B4-BE49-F238E27FC236}">
                <a16:creationId xmlns:a16="http://schemas.microsoft.com/office/drawing/2014/main" id="{F3AC5762-8D25-4E08-BC19-475CB9129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5963" y="2060575"/>
            <a:ext cx="3168650" cy="4537075"/>
          </a:xfrm>
        </p:spPr>
        <p:txBody>
          <a:bodyPr/>
          <a:lstStyle/>
          <a:p>
            <a:r>
              <a:rPr lang="ru-RU" altLang="ru-RU" sz="1800"/>
              <a:t>в подготовительной части урока – в качестве разминки, в основной части – для решения образовательных задач и развития физических качеств, в заключительной – для восстановления организма. А контрольная группа детей занималась по традиционной схеме урока физической культуры.</a:t>
            </a:r>
          </a:p>
        </p:txBody>
      </p:sp>
      <p:pic>
        <p:nvPicPr>
          <p:cNvPr id="10244" name="Picture 5" descr="C:\Users\User\Desktop\фото\CAM00807.jpg">
            <a:extLst>
              <a:ext uri="{FF2B5EF4-FFF2-40B4-BE49-F238E27FC236}">
                <a16:creationId xmlns:a16="http://schemas.microsoft.com/office/drawing/2014/main" id="{08BBCF52-DCEA-483C-A5DA-36707C8AC7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27275"/>
            <a:ext cx="4043363" cy="3032125"/>
          </a:xfrm>
          <a:noFill/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1007</TotalTime>
  <Words>608</Words>
  <Application>Microsoft Office PowerPoint</Application>
  <PresentationFormat>Экран (4:3)</PresentationFormat>
  <Paragraphs>91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Презентация PowerPoint</vt:lpstr>
      <vt:lpstr>Актуальность:</vt:lpstr>
      <vt:lpstr>Цель работы:</vt:lpstr>
      <vt:lpstr>Проблема: создания устойчивого интереса к занятиям по физической культуре</vt:lpstr>
      <vt:lpstr>  Выбор игры. Осуществляется исходя, прежде всего, из целей предстоящего урока, возрастных и учебных возможностей учащихся, их физической подготовленности. Оборудование и оснащение игровой площадки.  Предложение игры детям. Главная задача в предложении игры заключается в возбуждении интереса к ней. Игру объясняю точно и кратко. В объяснение входит название игры, её содержание и объяснение основных правил игры. Разбивка на команды, группы, распределение ролей в игре. На уроках физической культуры при проведении игр разбиваю класс на команды, таким образом, чтобы группы были равными по физической подготовленности детей.  Развитие игровой ситуации. </vt:lpstr>
      <vt:lpstr>При организации игр придерживаюсь следующих принципов: </vt:lpstr>
      <vt:lpstr>Презентация PowerPoint</vt:lpstr>
      <vt:lpstr>Ученики были разделены на контрольную группу и экспериментальную</vt:lpstr>
      <vt:lpstr>В экспериментальной группе мы использовали во всех частях урока сюжетные подвижные игры разной интенсивности и направленности, с элементами новизны</vt:lpstr>
      <vt:lpstr>Презентация PowerPoint</vt:lpstr>
      <vt:lpstr>Презентация PowerPoint</vt:lpstr>
      <vt:lpstr>В результате проведённого исследования и статистической обработки полученных результатов тестирования нами выявлены определённые закономерности</vt:lpstr>
      <vt:lpstr>Средние показатели уровня физической подготовленности  школьников  до и после эксперимента. </vt:lpstr>
      <vt:lpstr>Игра «Кенгуру»</vt:lpstr>
      <vt:lpstr>Игра « Лучший  снайпер»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asonova_renata@list.ru</cp:lastModifiedBy>
  <cp:revision>76</cp:revision>
  <dcterms:created xsi:type="dcterms:W3CDTF">2012-01-29T13:51:47Z</dcterms:created>
  <dcterms:modified xsi:type="dcterms:W3CDTF">2019-10-11T15:46:03Z</dcterms:modified>
</cp:coreProperties>
</file>