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58" r:id="rId6"/>
    <p:sldId id="276" r:id="rId7"/>
    <p:sldId id="275" r:id="rId8"/>
    <p:sldId id="265" r:id="rId9"/>
    <p:sldId id="274" r:id="rId10"/>
    <p:sldId id="273" r:id="rId11"/>
    <p:sldId id="277" r:id="rId12"/>
    <p:sldId id="259" r:id="rId13"/>
    <p:sldId id="266" r:id="rId14"/>
    <p:sldId id="271" r:id="rId15"/>
    <p:sldId id="272" r:id="rId16"/>
    <p:sldId id="270" r:id="rId17"/>
    <p:sldId id="287" r:id="rId18"/>
    <p:sldId id="260" r:id="rId19"/>
    <p:sldId id="261" r:id="rId20"/>
    <p:sldId id="286" r:id="rId21"/>
    <p:sldId id="267" r:id="rId22"/>
    <p:sldId id="268" r:id="rId23"/>
    <p:sldId id="288" r:id="rId24"/>
    <p:sldId id="279" r:id="rId25"/>
    <p:sldId id="290" r:id="rId26"/>
    <p:sldId id="278" r:id="rId27"/>
    <p:sldId id="284" r:id="rId28"/>
    <p:sldId id="289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B18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C3C995F-BCFF-4CD1-A354-415C675BEF2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8E43245-C804-44FB-B1F3-5E105F0ABA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nfourok.ru/go.html?href=http://74203s037.edusite.ru/DswMedia/detisuo.doc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404664"/>
            <a:ext cx="6192688" cy="2996904"/>
          </a:xfrm>
        </p:spPr>
        <p:txBody>
          <a:bodyPr/>
          <a:lstStyle/>
          <a:p>
            <a:pPr algn="ctr"/>
            <a:r>
              <a:rPr lang="ru-RU" dirty="0" smtClean="0"/>
              <a:t>Особенности работы учителя-логопеда с детьми с овз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581128"/>
            <a:ext cx="5114778" cy="1101248"/>
          </a:xfrm>
        </p:spPr>
        <p:txBody>
          <a:bodyPr/>
          <a:lstStyle/>
          <a:p>
            <a:r>
              <a:rPr lang="ru-RU" dirty="0" smtClean="0"/>
              <a:t>Учитель-логопед  ГБОУ Школа №2089</a:t>
            </a:r>
          </a:p>
          <a:p>
            <a:r>
              <a:rPr lang="ru-RU" dirty="0" smtClean="0"/>
              <a:t>Доронкина Л.В.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0" y="1556792"/>
            <a:ext cx="2051720" cy="12241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Проблемы в развитии восприятия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755576" y="0"/>
            <a:ext cx="2520280" cy="158417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Проблемы мыслительной деятельности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059832" y="908720"/>
            <a:ext cx="2016224" cy="108012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Проблемы внимания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716016" y="188640"/>
            <a:ext cx="3744416" cy="11247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Различная степень моторного развития и сенсорных функций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300192" y="1484784"/>
            <a:ext cx="1944216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Проблемы памяти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67744" y="2852936"/>
            <a:ext cx="4104456" cy="100811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Чтобы заинтересовать</a:t>
            </a:r>
            <a:endParaRPr lang="ru-RU" dirty="0"/>
          </a:p>
        </p:txBody>
      </p:sp>
      <p:cxnSp>
        <p:nvCxnSpPr>
          <p:cNvPr id="13" name="Прямая со стрелкой 12"/>
          <p:cNvCxnSpPr>
            <a:stCxn id="4" idx="5"/>
            <a:endCxn id="9" idx="0"/>
          </p:cNvCxnSpPr>
          <p:nvPr/>
        </p:nvCxnSpPr>
        <p:spPr>
          <a:xfrm>
            <a:off x="1751252" y="2601658"/>
            <a:ext cx="2568720" cy="2512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5" idx="4"/>
            <a:endCxn id="9" idx="0"/>
          </p:cNvCxnSpPr>
          <p:nvPr/>
        </p:nvCxnSpPr>
        <p:spPr>
          <a:xfrm>
            <a:off x="2015716" y="1584176"/>
            <a:ext cx="2304256" cy="126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4"/>
            <a:endCxn id="9" idx="0"/>
          </p:cNvCxnSpPr>
          <p:nvPr/>
        </p:nvCxnSpPr>
        <p:spPr>
          <a:xfrm>
            <a:off x="4067944" y="1988840"/>
            <a:ext cx="2520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7" idx="4"/>
            <a:endCxn id="9" idx="0"/>
          </p:cNvCxnSpPr>
          <p:nvPr/>
        </p:nvCxnSpPr>
        <p:spPr>
          <a:xfrm flipH="1">
            <a:off x="4319972" y="1313384"/>
            <a:ext cx="2268252" cy="15395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3"/>
            <a:endCxn id="9" idx="0"/>
          </p:cNvCxnSpPr>
          <p:nvPr/>
        </p:nvCxnSpPr>
        <p:spPr>
          <a:xfrm flipH="1">
            <a:off x="4319972" y="2160873"/>
            <a:ext cx="2264944" cy="692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323528" y="4869160"/>
            <a:ext cx="2088232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Нестандартные подходы</a:t>
            </a:r>
            <a:endParaRPr lang="ru-RU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059832" y="4869160"/>
            <a:ext cx="2664296" cy="13681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Индивидуальные программы</a:t>
            </a:r>
            <a:endParaRPr lang="ru-RU" dirty="0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516216" y="4869160"/>
            <a:ext cx="2448272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Инновационные технологии</a:t>
            </a:r>
            <a:endParaRPr lang="ru-RU" dirty="0"/>
          </a:p>
        </p:txBody>
      </p:sp>
      <p:cxnSp>
        <p:nvCxnSpPr>
          <p:cNvPr id="48" name="Прямая со стрелкой 47"/>
          <p:cNvCxnSpPr>
            <a:endCxn id="44" idx="0"/>
          </p:cNvCxnSpPr>
          <p:nvPr/>
        </p:nvCxnSpPr>
        <p:spPr>
          <a:xfrm flipH="1">
            <a:off x="1367644" y="3933056"/>
            <a:ext cx="90010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46" idx="0"/>
          </p:cNvCxnSpPr>
          <p:nvPr/>
        </p:nvCxnSpPr>
        <p:spPr>
          <a:xfrm>
            <a:off x="6300192" y="3861048"/>
            <a:ext cx="144016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9" idx="2"/>
            <a:endCxn id="45" idx="0"/>
          </p:cNvCxnSpPr>
          <p:nvPr/>
        </p:nvCxnSpPr>
        <p:spPr>
          <a:xfrm>
            <a:off x="4319972" y="3861048"/>
            <a:ext cx="7200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48680"/>
            <a:ext cx="6912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центре внимания наиболее пострадавший компонент речи(при алалии - словарь, при тугоухости – фонематическое восприятие, при дизартрии – звукопроизношение и т.д.).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7239000" cy="604867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В зависимости от этапов речевого развития меняются целевые методические установки</a:t>
            </a:r>
          </a:p>
          <a:p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pPr>
              <a:buNone/>
            </a:pPr>
            <a:endParaRPr lang="ru-RU" sz="1800" b="1" dirty="0" smtClean="0"/>
          </a:p>
          <a:p>
            <a:pPr>
              <a:buNone/>
            </a:pPr>
            <a:r>
              <a:rPr lang="ru-RU" sz="1800" dirty="0" smtClean="0"/>
              <a:t>(коррекционно-развивающее обучение для детей с ОНР 6-7лет)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67544" y="3501008"/>
            <a:ext cx="2952328" cy="15841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фонетической стороны речи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483768" y="5301208"/>
            <a:ext cx="3384376" cy="129614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Совершенствование лексико-грамматических представлений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04048" y="3501008"/>
            <a:ext cx="3275856" cy="1944216"/>
          </a:xfrm>
          <a:prstGeom prst="ellipse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Развитие навыков </a:t>
            </a:r>
            <a:r>
              <a:rPr lang="ru-RU" dirty="0" err="1" smtClean="0">
                <a:solidFill>
                  <a:schemeClr val="bg1"/>
                </a:solidFill>
              </a:rPr>
              <a:t>звуко-слогового</a:t>
            </a:r>
            <a:r>
              <a:rPr lang="ru-RU" dirty="0" smtClean="0">
                <a:solidFill>
                  <a:schemeClr val="bg1"/>
                </a:solidFill>
              </a:rPr>
              <a:t> анализа и синтеза, обучение грамоте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067944" y="119675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987824" y="3140968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067944" y="3284984"/>
            <a:ext cx="0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572000" y="3212976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2555776" y="1844824"/>
            <a:ext cx="2952328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EC3B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Модульное планирование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Добиться оптимальных результатов в логопедической работе позволят: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5877272"/>
            <a:ext cx="3926632" cy="44118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556792"/>
            <a:ext cx="316835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тщательный отбор дидактического и наглядного материала к занятиям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1960" y="1124744"/>
            <a:ext cx="3528392" cy="14401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оптимальное распределение времени на каждый этап занятия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3356992"/>
            <a:ext cx="3096344" cy="151216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компетентная, научно-обоснованная подача учебного материала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11960" y="2780928"/>
            <a:ext cx="3816424" cy="14401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использование разнообразных форм и методов логопедического воздействия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5157192"/>
            <a:ext cx="3384376" cy="14401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использование компьютерных технологий и технических средств обучения и т.д.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6016" y="4437112"/>
            <a:ext cx="316835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работа малыми подгруппами (2-5) детей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8064896" cy="4846320"/>
          </a:xfrm>
        </p:spPr>
        <p:txBody>
          <a:bodyPr/>
          <a:lstStyle/>
          <a:p>
            <a:r>
              <a:rPr lang="ru-RU" i="1" dirty="0" smtClean="0"/>
              <a:t>Увеличение количества детей с нарушениями речи</a:t>
            </a:r>
          </a:p>
          <a:p>
            <a:r>
              <a:rPr lang="ru-RU" i="1" dirty="0" smtClean="0"/>
              <a:t>Усложнение структуры дефекта</a:t>
            </a:r>
          </a:p>
          <a:p>
            <a:r>
              <a:rPr lang="ru-RU" i="1" dirty="0" smtClean="0"/>
              <a:t>Нарушенное поведение (в т.ч. РАС - различной степени тяжести)</a:t>
            </a:r>
          </a:p>
          <a:p>
            <a:r>
              <a:rPr lang="ru-RU" i="1" dirty="0" smtClean="0"/>
              <a:t>Расширение возрастных границ</a:t>
            </a:r>
          </a:p>
          <a:p>
            <a:r>
              <a:rPr lang="ru-RU" i="1" dirty="0" smtClean="0"/>
              <a:t>Увеличение количества групп</a:t>
            </a:r>
          </a:p>
          <a:p>
            <a:r>
              <a:rPr lang="ru-RU" i="1" dirty="0" smtClean="0"/>
              <a:t>«Безречевые» дети не в спец. группах</a:t>
            </a:r>
          </a:p>
          <a:p>
            <a:r>
              <a:rPr lang="ru-RU" i="1" dirty="0" smtClean="0"/>
              <a:t>Дети с интеллектуальными нарушениями (</a:t>
            </a:r>
            <a:r>
              <a:rPr lang="ru-RU" i="1" dirty="0" err="1" smtClean="0"/>
              <a:t>с-м</a:t>
            </a:r>
            <a:r>
              <a:rPr lang="ru-RU" i="1" dirty="0" smtClean="0"/>
              <a:t> Дауна, генетический синдром и т.д.)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88640"/>
            <a:ext cx="4752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ТРУДНОСТИ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pPr algn="ctr"/>
            <a:r>
              <a:rPr lang="ru-RU" dirty="0" err="1" smtClean="0"/>
              <a:t>ВЫХОДы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Гибкое расписание</a:t>
            </a:r>
          </a:p>
          <a:p>
            <a:r>
              <a:rPr lang="ru-RU" dirty="0" smtClean="0"/>
              <a:t>Модульное планирование</a:t>
            </a:r>
          </a:p>
          <a:p>
            <a:r>
              <a:rPr lang="ru-RU" dirty="0" smtClean="0"/>
              <a:t>Совместное сопровождение</a:t>
            </a:r>
          </a:p>
          <a:p>
            <a:r>
              <a:rPr lang="ru-RU" dirty="0" smtClean="0"/>
              <a:t>Индивидуальный подход</a:t>
            </a:r>
          </a:p>
          <a:p>
            <a:r>
              <a:rPr lang="ru-RU" dirty="0" smtClean="0"/>
              <a:t>Включение в игру ребенка</a:t>
            </a:r>
          </a:p>
          <a:p>
            <a:r>
              <a:rPr lang="ru-RU" dirty="0" smtClean="0"/>
              <a:t>Инновационные технологии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7239000" cy="1143000"/>
          </a:xfrm>
        </p:spPr>
        <p:txBody>
          <a:bodyPr/>
          <a:lstStyle/>
          <a:p>
            <a:pPr algn="ctr"/>
            <a:r>
              <a:rPr lang="ru-RU" dirty="0" smtClean="0"/>
              <a:t>ТЕХНОЛОГИИ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7239000" cy="1143000"/>
          </a:xfrm>
        </p:spPr>
        <p:txBody>
          <a:bodyPr/>
          <a:lstStyle/>
          <a:p>
            <a:r>
              <a:rPr lang="ru-RU" dirty="0" smtClean="0"/>
              <a:t>Общие педагогические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6012160"/>
              </a:tblGrid>
              <a:tr h="972474">
                <a:tc>
                  <a:txBody>
                    <a:bodyPr/>
                    <a:lstStyle/>
                    <a:p>
                      <a:r>
                        <a:rPr kumimoji="0"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Образовательная технология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i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Способы реализации</a:t>
                      </a:r>
                      <a:endParaRPr lang="ru-RU" dirty="0"/>
                    </a:p>
                  </a:txBody>
                  <a:tcPr/>
                </a:tc>
              </a:tr>
              <a:tr h="2267394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Диалогового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Способствует тому, что в процессе коррекционного обучения  дети учатся  выражать свои мысли,  отвечать на вопросы  правильно построенными предложениями, а также самостоятельно задавать вопросы уточняющего характера.</a:t>
                      </a:r>
                      <a:endParaRPr lang="ru-RU" dirty="0"/>
                    </a:p>
                  </a:txBody>
                  <a:tcPr/>
                </a:tc>
              </a:tr>
              <a:tr h="2364353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Информационно - компьютерного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Использование компьютерных программ позволяет повысить интерес к логопедическим занятиям, поддержать мотивацию ребенка, заинтересовать его в получении новых знаний, помочь найти свою нишу в окружающем его социуме.</a:t>
                      </a:r>
                      <a:endParaRPr lang="ru-RU" dirty="0"/>
                    </a:p>
                  </a:txBody>
                  <a:tcPr/>
                </a:tc>
              </a:tr>
              <a:tr h="1253779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Опережающего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Предполагает учет задач, трудностей, этапов, которые находятся  в зоне ближайшего развития ребенка.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08504" cy="6957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6480720"/>
              </a:tblGrid>
              <a:tr h="3556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2481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Игрового обучения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Основывается на том, что основными видами деятельности детей в дошкольном возрасте являются игровая и конструктивная, поэтому имеет смысл использовать такие игры, которые имеют выраженный моделирующий характер. Тренируя пальцы, мы оказываем мощное воздействие на работоспособность коры головного мозга, а, следовательно, и на развитие речи. В условиях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логопункта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возможно использование конструкторов, строительного материала, кубиков, мозаики для автоматизации и дифференциации звуков, для развития навыков пересказа и составления рассказов по построенным декорациям, особенно по  теме  «Город», для ориентировки в пространстве, в том числе при помощи предлогов.  Использование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конструкторных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технологий и мозаики, дает возможность осуществлять коррекцию с наибольшим психологическим комфортом, способствует эмоциональному подъему, что повышает результативность работы в целом, так как дети воспринимают занятие как игру. Она не вызывает у них негативизма, приучает детей к внимательности, усидчивости</a:t>
                      </a:r>
                      <a:endParaRPr lang="ru-RU" sz="1600" dirty="0"/>
                    </a:p>
                  </a:txBody>
                  <a:tcPr/>
                </a:tc>
              </a:tr>
              <a:tr h="2111072">
                <a:tc>
                  <a:txBody>
                    <a:bodyPr/>
                    <a:lstStyle/>
                    <a:p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Здоровьесберегающие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детей, а особенно с ОВЗ, полезно включение в логопедическое занятие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здоровьесберегающих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технологий В.Ф. Базарного. Дополнительными средствами, обеспечивающими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здоровьесберегающую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направленность логопедического занятия,  выступают: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кинезиология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стимулирующая интеллектуальное развитие и моторику ребенка, межполушарное взаимодействие («Колечко», «Кулак – ребро – ладонь», «Лезгинка»), пружинные и шариковые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массажеры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т.д.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7239000" cy="597906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Инклюзивное образование в России все активнее занимает ведущие позиции в обучении детей с ограниченными возможностями здоровья (ОВЗ) в системе образования, так же как и в других странах мира, мы подразумеваем включение в единый образовательный процесс все категории детей (обычно развивающихся учеников и детей с ОВЗ), признание ценности их различий и способности к обучению, индивидуальный и дифференцированный подход, которые ведут наиболее подходящим для каждого ребенка способом.</a:t>
            </a:r>
          </a:p>
          <a:p>
            <a:endParaRPr lang="ru-RU" dirty="0" smtClean="0"/>
          </a:p>
          <a:p>
            <a:r>
              <a:rPr lang="ru-RU" dirty="0" smtClean="0"/>
              <a:t>Экономические, социальные, экологические мероприятия, проводимые в нашем обществе, не привели к снижению количества детей с проблемами здоровья. Согласно диагностике до 60% детей имеют те или иные проблемы: различные речевые нарушения, нарушения слуха, нарушения связанные с двуязычием в семье.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700808"/>
            <a:ext cx="5122912" cy="2676912"/>
          </a:xfrm>
        </p:spPr>
        <p:txBody>
          <a:bodyPr>
            <a:normAutofit/>
          </a:bodyPr>
          <a:lstStyle/>
          <a:p>
            <a:r>
              <a:rPr lang="ru-RU" dirty="0" smtClean="0"/>
              <a:t>Инновационные логопедические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1340768"/>
            <a:ext cx="5266928" cy="484632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9029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6"/>
                <a:gridCol w="3180184"/>
                <a:gridCol w="3048000"/>
              </a:tblGrid>
              <a:tr h="1052736"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современных образовательных технологий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Цели применения современных образовательных технологий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Эффекты использования современных образовательных технологий</a:t>
                      </a:r>
                      <a:endParaRPr lang="ru-RU" sz="1600" dirty="0"/>
                    </a:p>
                  </a:txBody>
                  <a:tcPr/>
                </a:tc>
              </a:tr>
              <a:tr h="2232248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Технология моделирования и проигрывания сказок на индивидуальных логопедических занятиях (автор Ткаченко Т.А.).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вербальных средств коммуникации, мотивации речевого общения, развитие и активизация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словаря,формирование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грамматического строя речи, связной речи.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Способствует возникновению мотивации речевого общения, формированию первичных произносительных навыков, пополнению и активизации словаря, появлению фразы в речи ребёнка, устранению в речи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аграмматизмов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600" dirty="0"/>
                    </a:p>
                  </a:txBody>
                  <a:tcPr/>
                </a:tc>
              </a:tr>
              <a:tr h="954360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Технология формирования слоговой структуры слова. (Автор Ткаченко Т.А.).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вербальных средств коммуникации.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Делает речь ребёнка более понятной для окружающих, снимают коммуникативные барьеры.</a:t>
                      </a:r>
                      <a:endParaRPr lang="ru-RU" sz="1600" dirty="0"/>
                    </a:p>
                  </a:txBody>
                  <a:tcPr/>
                </a:tc>
              </a:tr>
              <a:tr h="1039851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Авторская технология "Сочетание речи с кодированными движениями пальцев рук".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первичных произносительных умений, коррекции слоговой структуры слова и голоса у детей с СНР I, обусловленным стойким недоразвитием познавательной сферы и нарушениями по типу моторной алалии и дизартрией.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Способствуют возникновению первичных произносительных умений и навыков, формированию мотивации речевого общения, пополнению и активизации словаря у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безречевых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детей.</a:t>
                      </a:r>
                      <a:endParaRPr lang="ru-RU" sz="1600" dirty="0"/>
                    </a:p>
                  </a:txBody>
                  <a:tcPr/>
                </a:tc>
              </a:tr>
              <a:tr h="103985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985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47691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0383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Информационно-коммуникативные технологии.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интереса детей к изучаемому материалу и качества коррекционной работы.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Позволяют разумно сочетать традиционные и современные средства и методы обучения, повышать интерес детей к изучаемому материалу и качество коррекционной работы, значительно облегчают деятельность учителя-логопеда.</a:t>
                      </a:r>
                      <a:endParaRPr lang="ru-RU" dirty="0"/>
                    </a:p>
                  </a:txBody>
                  <a:tcPr/>
                </a:tc>
              </a:tr>
              <a:tr h="2980704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Игровые технологии.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Более успешная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социализация,формирование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социально-активной личности, самореализация, игровая терапия и психологическая коррекция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Стимулируют детей к учебной деятельности, вызывают интерес и потребность общения, развивают когнитивные процессы.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698336"/>
          </a:xfrm>
        </p:spPr>
        <p:txBody>
          <a:bodyPr>
            <a:normAutofit/>
          </a:bodyPr>
          <a:lstStyle/>
          <a:p>
            <a:r>
              <a:rPr lang="ru-RU" dirty="0" smtClean="0"/>
              <a:t>Игровое обучение  чтению</a:t>
            </a:r>
            <a:endParaRPr lang="ru-RU" dirty="0"/>
          </a:p>
        </p:txBody>
      </p:sp>
      <p:pic>
        <p:nvPicPr>
          <p:cNvPr id="4" name="Picture 2" descr="G:\для Ларисы фото\IMG_20160122_153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7239000" cy="40725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для Ларисы фото\IMG_20160119_090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3093746" cy="5499992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44824"/>
            <a:ext cx="382341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5626968" cy="1143000"/>
          </a:xfrm>
        </p:spPr>
        <p:txBody>
          <a:bodyPr/>
          <a:lstStyle/>
          <a:p>
            <a:r>
              <a:rPr lang="ru-RU" dirty="0" smtClean="0"/>
              <a:t>Компьютерные игры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3429000"/>
            <a:ext cx="6004520" cy="302673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528392" cy="331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300" y="260649"/>
            <a:ext cx="422266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212976"/>
            <a:ext cx="7668344" cy="331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334" y="188640"/>
            <a:ext cx="371163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3528392" cy="32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84984"/>
            <a:ext cx="349498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84984"/>
            <a:ext cx="3636735" cy="339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784887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Методика </a:t>
            </a:r>
            <a:r>
              <a:rPr lang="ru-RU" dirty="0" err="1" smtClean="0"/>
              <a:t>Домана</a:t>
            </a:r>
            <a:r>
              <a:rPr lang="ru-RU" dirty="0" smtClean="0"/>
              <a:t> - </a:t>
            </a:r>
            <a:r>
              <a:rPr lang="ru-RU" dirty="0" err="1" smtClean="0"/>
              <a:t>маниченко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776" y="4073256"/>
            <a:ext cx="4683224" cy="278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5712"/>
            <a:ext cx="45326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G:\для Ларисы фото\IMG_20160209_083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0"/>
            <a:ext cx="7632170" cy="42930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32656"/>
            <a:ext cx="7239000" cy="48463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 сентября </a:t>
            </a:r>
            <a:r>
              <a:rPr lang="ru-RU" dirty="0" smtClean="0"/>
              <a:t>201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ru-RU" dirty="0" smtClean="0"/>
              <a:t>года дети со статусом ОВЗ находятся в общеобразовательных группах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268760"/>
          <a:ext cx="91440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1803"/>
                <a:gridCol w="4272197"/>
              </a:tblGrid>
              <a:tr h="5198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 с ОВЗ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Дети,</a:t>
                      </a:r>
                      <a:r>
                        <a:rPr lang="ru-RU" baseline="0" dirty="0" smtClean="0"/>
                        <a:t> испытывающие трудности в освоение основных общеобразовательных программ, своем развитии и адаптации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98810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0000"/>
                          </a:solidFill>
                        </a:rPr>
                        <a:t>Зачисляются</a:t>
                      </a:r>
                      <a:r>
                        <a:rPr lang="ru-RU" baseline="0" dirty="0" smtClean="0">
                          <a:solidFill>
                            <a:srgbClr val="000000"/>
                          </a:solidFill>
                        </a:rPr>
                        <a:t> для работы по адаптированной программе на основании заключения ЦПМПК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1) Дети с нарушениями слуха (глухие, слабослышащие);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2) Дети с нарушениями зрения (слепые, слабовидящие);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3) Дети с тяжелыми нарушениями речи;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4)</a:t>
                      </a:r>
                      <a:r>
                        <a:rPr kumimoji="0" lang="ru-RU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 </a:t>
                      </a:r>
                      <a:r>
                        <a:rPr kumimoji="0" lang="ru-RU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Дети с нарушением интеллекта(умственно отсталые дети);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5) Дети с задержкой психического развития(ЗПР);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 6) Дети с нарушениями опорно-двигательного аппарата (ДЦП);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7) Дети с нарушениями эмоционально-волевой сферы;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8) Дети с множественными нарушениями (сочетание 2-х или 3-х нарушений).</a:t>
                      </a:r>
                    </a:p>
                    <a:p>
                      <a:endParaRPr kumimoji="0" lang="ru-RU" sz="180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Зачисляются</a:t>
                      </a:r>
                      <a:r>
                        <a:rPr lang="ru-RU" baseline="0" dirty="0" smtClean="0"/>
                        <a:t> для работы по программе на основании консилиума и медицинского заключения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ru-RU" dirty="0" smtClean="0"/>
                        <a:t>Дети с ФН;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ru-RU" dirty="0" smtClean="0"/>
                        <a:t>Дети с ФФН;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ru-RU" dirty="0" smtClean="0"/>
                        <a:t>Дети с ОНР.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1" y="260649"/>
            <a:ext cx="5472609" cy="3168352"/>
          </a:xfrm>
          <a:prstGeom prst="rect">
            <a:avLst/>
          </a:prstGeom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3501008"/>
            <a:ext cx="5328592" cy="295232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7455024" cy="8423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Методика </a:t>
            </a:r>
            <a:r>
              <a:rPr lang="ru-RU" dirty="0" err="1" smtClean="0"/>
              <a:t>Домана</a:t>
            </a:r>
            <a:r>
              <a:rPr lang="ru-RU" dirty="0" smtClean="0"/>
              <a:t> - </a:t>
            </a:r>
            <a:r>
              <a:rPr lang="ru-RU" dirty="0" err="1" smtClean="0"/>
              <a:t>маниченко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7740352" cy="439248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/>
            <a:r>
              <a:rPr lang="ru-RU" dirty="0" smtClean="0"/>
              <a:t>статистика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397000"/>
          <a:ext cx="7704856" cy="3976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296144"/>
                <a:gridCol w="1152128"/>
                <a:gridCol w="1296144"/>
                <a:gridCol w="1368152"/>
                <a:gridCol w="1512168"/>
              </a:tblGrid>
              <a:tr h="6788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ОВЗ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Другие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Всего в работе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Всего за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Возрастные</a:t>
                      </a:r>
                      <a:r>
                        <a:rPr lang="ru-RU" baseline="0" dirty="0" smtClean="0"/>
                        <a:t> границы</a:t>
                      </a:r>
                      <a:endParaRPr lang="ru-RU" dirty="0"/>
                    </a:p>
                  </a:txBody>
                  <a:tcPr/>
                </a:tc>
              </a:tr>
              <a:tr h="9698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</a:t>
                      </a:r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-201</a:t>
                      </a:r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для</a:t>
                      </a:r>
                      <a:r>
                        <a:rPr lang="ru-RU" baseline="0" dirty="0" smtClean="0"/>
                        <a:t> детей с ЗПР 17 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5-7 лет</a:t>
                      </a:r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9698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</a:t>
                      </a:r>
                      <a:r>
                        <a:rPr lang="en-US" dirty="0" smtClean="0"/>
                        <a:t>6</a:t>
                      </a:r>
                      <a:r>
                        <a:rPr lang="ru-RU" dirty="0" smtClean="0"/>
                        <a:t>-201</a:t>
                      </a:r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 для</a:t>
                      </a:r>
                      <a:r>
                        <a:rPr lang="ru-RU" baseline="0" dirty="0" smtClean="0"/>
                        <a:t> детей с ЗПР 18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5-7 лет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788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</a:t>
                      </a:r>
                      <a:r>
                        <a:rPr lang="en-US" dirty="0" smtClean="0"/>
                        <a:t>7</a:t>
                      </a:r>
                      <a:r>
                        <a:rPr lang="ru-RU" dirty="0" smtClean="0"/>
                        <a:t>-201</a:t>
                      </a:r>
                      <a:r>
                        <a:rPr lang="en-US" dirty="0" smtClean="0"/>
                        <a:t>8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4-7 лет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788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</a:t>
                      </a:r>
                      <a:r>
                        <a:rPr lang="en-US" dirty="0" smtClean="0"/>
                        <a:t>8</a:t>
                      </a:r>
                      <a:r>
                        <a:rPr lang="ru-RU" dirty="0" smtClean="0"/>
                        <a:t>-201</a:t>
                      </a:r>
                      <a:r>
                        <a:rPr lang="en-US" dirty="0" smtClean="0"/>
                        <a:t>9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3-7 лет</a:t>
                      </a:r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7239000" cy="3672408"/>
          </a:xfrm>
        </p:spPr>
        <p:txBody>
          <a:bodyPr>
            <a:noAutofit/>
          </a:bodyPr>
          <a:lstStyle/>
          <a:p>
            <a:r>
              <a:rPr lang="ru-RU" sz="5400" dirty="0" smtClean="0"/>
              <a:t>Работа учителя-логопеда с детьми с овз имеет ряд особенностей</a:t>
            </a:r>
            <a:endParaRPr lang="ru-RU" sz="5400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0"/>
            <a:ext cx="3816424" cy="4846320"/>
          </a:xfrm>
        </p:spPr>
        <p:txBody>
          <a:bodyPr/>
          <a:lstStyle/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 </a:t>
            </a:r>
            <a:r>
              <a:rPr lang="ru-RU" sz="2800" dirty="0" smtClean="0">
                <a:solidFill>
                  <a:srgbClr val="FF0000"/>
                </a:solidFill>
              </a:rPr>
              <a:t>Тщательное обследование с использованием специальных методик</a:t>
            </a:r>
          </a:p>
          <a:p>
            <a:endParaRPr lang="ru-RU" dirty="0"/>
          </a:p>
        </p:txBody>
      </p:sp>
      <p:pic>
        <p:nvPicPr>
          <p:cNvPr id="1026" name="Picture 2" descr="D:\Users\Admin\Desktop\kat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1"/>
            <a:ext cx="4956044" cy="3717032"/>
          </a:xfrm>
          <a:prstGeom prst="rect">
            <a:avLst/>
          </a:prstGeom>
          <a:noFill/>
        </p:spPr>
      </p:pic>
      <p:pic>
        <p:nvPicPr>
          <p:cNvPr id="1027" name="Picture 3" descr="D:\Users\Admin\Desktop\7deVKPt3Q9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086800"/>
            <a:ext cx="5652120" cy="37711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1520" y="764704"/>
            <a:ext cx="2304256" cy="13681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Диагностика</a:t>
            </a:r>
            <a:endParaRPr lang="ru-RU" b="1" dirty="0"/>
          </a:p>
        </p:txBody>
      </p:sp>
      <p:sp>
        <p:nvSpPr>
          <p:cNvPr id="5" name="Овал 4"/>
          <p:cNvSpPr/>
          <p:nvPr/>
        </p:nvSpPr>
        <p:spPr>
          <a:xfrm>
            <a:off x="3131840" y="188640"/>
            <a:ext cx="2448272" cy="17281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Другие специалисты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00192" y="836712"/>
            <a:ext cx="2843808" cy="158417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Учет особенностей ребенка</a:t>
            </a:r>
            <a:endParaRPr lang="ru-RU" b="1" dirty="0"/>
          </a:p>
        </p:txBody>
      </p:sp>
      <p:sp>
        <p:nvSpPr>
          <p:cNvPr id="10" name="Плюс 9"/>
          <p:cNvSpPr/>
          <p:nvPr/>
        </p:nvSpPr>
        <p:spPr>
          <a:xfrm>
            <a:off x="2699792" y="1052736"/>
            <a:ext cx="360040" cy="43204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люс 10"/>
          <p:cNvSpPr/>
          <p:nvPr/>
        </p:nvSpPr>
        <p:spPr>
          <a:xfrm>
            <a:off x="5724128" y="1052736"/>
            <a:ext cx="432048" cy="43204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39552" y="3573016"/>
          <a:ext cx="7272810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270"/>
                <a:gridCol w="2424270"/>
                <a:gridCol w="2424270"/>
              </a:tblGrid>
              <a:tr h="273630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 План индивидуального развития</a:t>
                      </a:r>
                      <a:endParaRPr lang="ru-RU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Определяется образовательный маршрут</a:t>
                      </a:r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Вырабатываются стратегии и меры по устранению или предотвращению причин неуспеваемости детей с особыми образовательными потребностями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Стрелка вниз 14"/>
          <p:cNvSpPr/>
          <p:nvPr/>
        </p:nvSpPr>
        <p:spPr>
          <a:xfrm>
            <a:off x="3779912" y="2204864"/>
            <a:ext cx="64807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7704856" cy="597666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</a:rPr>
              <a:t>Оказание помощи с учетом личности ребенка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000" dirty="0" smtClean="0"/>
              <a:t>  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Отрицательные стороны                    Положительные стороны</a:t>
            </a:r>
          </a:p>
          <a:p>
            <a:pPr>
              <a:buNone/>
            </a:pPr>
            <a:endParaRPr lang="ru-RU" sz="2800" dirty="0" smtClean="0"/>
          </a:p>
          <a:p>
            <a:endParaRPr lang="ru-RU" sz="2800" dirty="0" smtClean="0"/>
          </a:p>
          <a:p>
            <a:pPr algn="ctr">
              <a:buNone/>
            </a:pPr>
            <a:r>
              <a:rPr lang="ru-RU" sz="2800" dirty="0" smtClean="0"/>
              <a:t>привлечение здоровых анализаторов для компенсации деятельности неполноценных.</a:t>
            </a: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851920" y="2276872"/>
            <a:ext cx="792088" cy="2376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3645024"/>
            <a:ext cx="5616624" cy="225403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Соответствие возрасту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Использование игровых форм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476672"/>
            <a:ext cx="3240360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Организация формы работы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476672"/>
            <a:ext cx="3168352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Используемый материал</a:t>
            </a:r>
            <a:endParaRPr lang="ru-RU" sz="3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195736" y="2276872"/>
            <a:ext cx="1584176" cy="129614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779912" y="2276872"/>
            <a:ext cx="2016224" cy="129614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трелка вниз 13"/>
          <p:cNvSpPr/>
          <p:nvPr/>
        </p:nvSpPr>
        <p:spPr>
          <a:xfrm>
            <a:off x="3563888" y="4293096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366</TotalTime>
  <Words>1011</Words>
  <Application>Microsoft Office PowerPoint</Application>
  <PresentationFormat>Экран (4:3)</PresentationFormat>
  <Paragraphs>162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Изящная</vt:lpstr>
      <vt:lpstr>Особенности работы учителя-логопеда с детьми с овз</vt:lpstr>
      <vt:lpstr>Слайд 2</vt:lpstr>
      <vt:lpstr>Слайд 3</vt:lpstr>
      <vt:lpstr>статистика</vt:lpstr>
      <vt:lpstr>Работа учителя-логопеда с детьми с овз имеет ряд особенностей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Добиться оптимальных результатов в логопедической работе позволят: </vt:lpstr>
      <vt:lpstr>Слайд 14</vt:lpstr>
      <vt:lpstr>ВЫХОДы</vt:lpstr>
      <vt:lpstr>ТЕХНОЛОГИИ</vt:lpstr>
      <vt:lpstr>Общие педагогические</vt:lpstr>
      <vt:lpstr>Слайд 18</vt:lpstr>
      <vt:lpstr>Слайд 19</vt:lpstr>
      <vt:lpstr>Инновационные логопедические</vt:lpstr>
      <vt:lpstr>Слайд 21</vt:lpstr>
      <vt:lpstr>Слайд 22</vt:lpstr>
      <vt:lpstr>Игровое обучение  чтению</vt:lpstr>
      <vt:lpstr>Слайд 24</vt:lpstr>
      <vt:lpstr>Компьютерные игры</vt:lpstr>
      <vt:lpstr>Слайд 26</vt:lpstr>
      <vt:lpstr>Слайд 27</vt:lpstr>
      <vt:lpstr>Методика Домана - маниченко</vt:lpstr>
      <vt:lpstr>Слайд 29</vt:lpstr>
      <vt:lpstr>Слайд 30</vt:lpstr>
      <vt:lpstr>Методика Домана - маниченко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Специфика работы учителя-логопеда с детьми с овз</dc:title>
  <dc:creator>Admin</dc:creator>
  <cp:lastModifiedBy> DOU2712</cp:lastModifiedBy>
  <cp:revision>50</cp:revision>
  <dcterms:created xsi:type="dcterms:W3CDTF">2016-02-01T18:28:54Z</dcterms:created>
  <dcterms:modified xsi:type="dcterms:W3CDTF">2019-09-17T15:24:49Z</dcterms:modified>
</cp:coreProperties>
</file>