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302" r:id="rId2"/>
    <p:sldId id="303" r:id="rId3"/>
    <p:sldId id="304" r:id="rId4"/>
    <p:sldId id="316" r:id="rId5"/>
    <p:sldId id="264" r:id="rId6"/>
    <p:sldId id="305" r:id="rId7"/>
    <p:sldId id="281" r:id="rId8"/>
    <p:sldId id="280" r:id="rId9"/>
    <p:sldId id="291" r:id="rId10"/>
    <p:sldId id="308" r:id="rId11"/>
    <p:sldId id="309" r:id="rId12"/>
    <p:sldId id="295" r:id="rId13"/>
    <p:sldId id="292" r:id="rId14"/>
    <p:sldId id="297" r:id="rId15"/>
    <p:sldId id="293" r:id="rId16"/>
    <p:sldId id="296" r:id="rId17"/>
    <p:sldId id="306" r:id="rId18"/>
    <p:sldId id="310" r:id="rId19"/>
    <p:sldId id="311" r:id="rId20"/>
    <p:sldId id="312" r:id="rId21"/>
    <p:sldId id="313" r:id="rId22"/>
    <p:sldId id="314" r:id="rId23"/>
    <p:sldId id="315" r:id="rId24"/>
    <p:sldId id="318" r:id="rId25"/>
    <p:sldId id="320" r:id="rId26"/>
    <p:sldId id="321" r:id="rId27"/>
    <p:sldId id="32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7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4617" autoAdjust="0"/>
  </p:normalViewPr>
  <p:slideViewPr>
    <p:cSldViewPr>
      <p:cViewPr varScale="1">
        <p:scale>
          <a:sx n="46" d="100"/>
          <a:sy n="46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4FB95-8CF1-4A01-A35E-27AFA93DBC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1CEB3F0-704F-435C-97C5-164C7A2499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Виды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периодического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 движения</a:t>
          </a:r>
        </a:p>
      </dgm:t>
    </dgm:pt>
    <dgm:pt modelId="{49354FF0-B24B-4731-B336-ED06558871E1}" type="parTrans" cxnId="{15FBD72A-459E-494B-9C4D-62F40A8F8EE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0B63BF4-0DAF-421B-85FA-E27751BF1A38}" type="sibTrans" cxnId="{15FBD72A-459E-494B-9C4D-62F40A8F8EE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75362CB-3870-4188-9E9C-6052F77C00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Вращательное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движение</a:t>
          </a:r>
        </a:p>
      </dgm:t>
    </dgm:pt>
    <dgm:pt modelId="{C25A0C78-929F-4DD6-85A0-97846FF1C9EF}" type="parTrans" cxnId="{406844E1-0635-4F51-8966-1B085C553E0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6FA0445-A46C-4F1B-88E0-660AB0060914}" type="sibTrans" cxnId="{406844E1-0635-4F51-8966-1B085C553E0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BC119C2-430A-4C8E-A1C3-C457E6D19A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Движение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по окружности</a:t>
          </a:r>
        </a:p>
      </dgm:t>
    </dgm:pt>
    <dgm:pt modelId="{7B2AA42A-D796-4E9D-9528-80D5508E63D3}" type="parTrans" cxnId="{E1EEB690-5F60-4791-A38D-D90DA6B44BA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C204027-5688-4597-A0FB-8B310F834239}" type="sibTrans" cxnId="{E1EEB690-5F60-4791-A38D-D90DA6B44BA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6681D5A-311B-49D7-9C71-0C6F7D03AD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Колебательное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 движение</a:t>
          </a:r>
        </a:p>
      </dgm:t>
    </dgm:pt>
    <dgm:pt modelId="{EF751D66-6D9D-4A9A-B402-F226A43158D7}" type="parTrans" cxnId="{CD6944A4-4C71-4D1E-9CB4-26E3EC8DBFB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1700717-13A2-4CB5-B992-B62C55DE4FCE}" type="sibTrans" cxnId="{CD6944A4-4C71-4D1E-9CB4-26E3EC8DBFB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A54012B-3A15-4BD9-AEE7-3FE7DA08A6C3}" type="pres">
      <dgm:prSet presAssocID="{0214FB95-8CF1-4A01-A35E-27AFA93DBC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168CFA-7630-4F01-B41E-D9BE58117108}" type="pres">
      <dgm:prSet presAssocID="{B1CEB3F0-704F-435C-97C5-164C7A249940}" presName="hierRoot1" presStyleCnt="0">
        <dgm:presLayoutVars>
          <dgm:hierBranch/>
        </dgm:presLayoutVars>
      </dgm:prSet>
      <dgm:spPr/>
    </dgm:pt>
    <dgm:pt modelId="{805F6F14-F255-443C-ADA1-7F74400FC7F7}" type="pres">
      <dgm:prSet presAssocID="{B1CEB3F0-704F-435C-97C5-164C7A249940}" presName="rootComposite1" presStyleCnt="0"/>
      <dgm:spPr/>
    </dgm:pt>
    <dgm:pt modelId="{2ED92513-BF11-4E32-A2F5-2CC614EC432E}" type="pres">
      <dgm:prSet presAssocID="{B1CEB3F0-704F-435C-97C5-164C7A24994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CDD14-C599-4A7B-88F2-A34B82CC0F7B}" type="pres">
      <dgm:prSet presAssocID="{B1CEB3F0-704F-435C-97C5-164C7A24994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88B98DB-9FA8-49C7-87F6-A129FC79A915}" type="pres">
      <dgm:prSet presAssocID="{B1CEB3F0-704F-435C-97C5-164C7A249940}" presName="hierChild2" presStyleCnt="0"/>
      <dgm:spPr/>
    </dgm:pt>
    <dgm:pt modelId="{64F1DF25-EF96-4619-825B-467D79AB0BBF}" type="pres">
      <dgm:prSet presAssocID="{C25A0C78-929F-4DD6-85A0-97846FF1C9EF}" presName="Name35" presStyleLbl="parChTrans1D2" presStyleIdx="0" presStyleCnt="2"/>
      <dgm:spPr/>
      <dgm:t>
        <a:bodyPr/>
        <a:lstStyle/>
        <a:p>
          <a:endParaRPr lang="ru-RU"/>
        </a:p>
      </dgm:t>
    </dgm:pt>
    <dgm:pt modelId="{40ED5AD2-B427-418C-B4E7-051FFFBCD7F7}" type="pres">
      <dgm:prSet presAssocID="{B75362CB-3870-4188-9E9C-6052F77C004B}" presName="hierRoot2" presStyleCnt="0">
        <dgm:presLayoutVars>
          <dgm:hierBranch/>
        </dgm:presLayoutVars>
      </dgm:prSet>
      <dgm:spPr/>
    </dgm:pt>
    <dgm:pt modelId="{4C5F45A4-25AB-433A-B69E-8184E937B921}" type="pres">
      <dgm:prSet presAssocID="{B75362CB-3870-4188-9E9C-6052F77C004B}" presName="rootComposite" presStyleCnt="0"/>
      <dgm:spPr/>
    </dgm:pt>
    <dgm:pt modelId="{5206D7CB-FFE9-4BBD-86E3-AB6EC9A4F64E}" type="pres">
      <dgm:prSet presAssocID="{B75362CB-3870-4188-9E9C-6052F77C004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E6C3C0-2456-49D2-B6DD-800545E1D560}" type="pres">
      <dgm:prSet presAssocID="{B75362CB-3870-4188-9E9C-6052F77C004B}" presName="rootConnector" presStyleLbl="node2" presStyleIdx="0" presStyleCnt="2"/>
      <dgm:spPr/>
      <dgm:t>
        <a:bodyPr/>
        <a:lstStyle/>
        <a:p>
          <a:endParaRPr lang="ru-RU"/>
        </a:p>
      </dgm:t>
    </dgm:pt>
    <dgm:pt modelId="{3F28FDFC-D05E-4221-B518-93FCE9476FAA}" type="pres">
      <dgm:prSet presAssocID="{B75362CB-3870-4188-9E9C-6052F77C004B}" presName="hierChild4" presStyleCnt="0"/>
      <dgm:spPr/>
    </dgm:pt>
    <dgm:pt modelId="{7BF7AC77-3878-4FF5-9E25-AE383D5F4B66}" type="pres">
      <dgm:prSet presAssocID="{7B2AA42A-D796-4E9D-9528-80D5508E63D3}" presName="Name35" presStyleLbl="parChTrans1D3" presStyleIdx="0" presStyleCnt="1"/>
      <dgm:spPr/>
      <dgm:t>
        <a:bodyPr/>
        <a:lstStyle/>
        <a:p>
          <a:endParaRPr lang="ru-RU"/>
        </a:p>
      </dgm:t>
    </dgm:pt>
    <dgm:pt modelId="{38146B0B-1D67-4283-BC1E-EC51905E795C}" type="pres">
      <dgm:prSet presAssocID="{BBC119C2-430A-4C8E-A1C3-C457E6D19ABC}" presName="hierRoot2" presStyleCnt="0">
        <dgm:presLayoutVars>
          <dgm:hierBranch val="r"/>
        </dgm:presLayoutVars>
      </dgm:prSet>
      <dgm:spPr/>
    </dgm:pt>
    <dgm:pt modelId="{8506B1C1-3C16-4126-9914-29F9F278AA15}" type="pres">
      <dgm:prSet presAssocID="{BBC119C2-430A-4C8E-A1C3-C457E6D19ABC}" presName="rootComposite" presStyleCnt="0"/>
      <dgm:spPr/>
    </dgm:pt>
    <dgm:pt modelId="{CC3A54DC-4371-4748-9593-2C9C10514567}" type="pres">
      <dgm:prSet presAssocID="{BBC119C2-430A-4C8E-A1C3-C457E6D19ABC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B749F3-144B-48EE-906F-579D0D995346}" type="pres">
      <dgm:prSet presAssocID="{BBC119C2-430A-4C8E-A1C3-C457E6D19ABC}" presName="rootConnector" presStyleLbl="node3" presStyleIdx="0" presStyleCnt="1"/>
      <dgm:spPr/>
      <dgm:t>
        <a:bodyPr/>
        <a:lstStyle/>
        <a:p>
          <a:endParaRPr lang="ru-RU"/>
        </a:p>
      </dgm:t>
    </dgm:pt>
    <dgm:pt modelId="{7C89F509-CF19-41E0-A1AB-5DD2BC0DD479}" type="pres">
      <dgm:prSet presAssocID="{BBC119C2-430A-4C8E-A1C3-C457E6D19ABC}" presName="hierChild4" presStyleCnt="0"/>
      <dgm:spPr/>
    </dgm:pt>
    <dgm:pt modelId="{AACC442E-0852-401B-BCBC-1AADD270AA4A}" type="pres">
      <dgm:prSet presAssocID="{BBC119C2-430A-4C8E-A1C3-C457E6D19ABC}" presName="hierChild5" presStyleCnt="0"/>
      <dgm:spPr/>
    </dgm:pt>
    <dgm:pt modelId="{122ACBBD-869C-4E83-83BB-3A2749536809}" type="pres">
      <dgm:prSet presAssocID="{B75362CB-3870-4188-9E9C-6052F77C004B}" presName="hierChild5" presStyleCnt="0"/>
      <dgm:spPr/>
    </dgm:pt>
    <dgm:pt modelId="{EE77C9F1-6A93-4EDB-A82E-E052FD2525CE}" type="pres">
      <dgm:prSet presAssocID="{EF751D66-6D9D-4A9A-B402-F226A43158D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58649595-79D9-4EAE-BE9C-BF22388B774A}" type="pres">
      <dgm:prSet presAssocID="{26681D5A-311B-49D7-9C71-0C6F7D03AD45}" presName="hierRoot2" presStyleCnt="0">
        <dgm:presLayoutVars>
          <dgm:hierBranch/>
        </dgm:presLayoutVars>
      </dgm:prSet>
      <dgm:spPr/>
    </dgm:pt>
    <dgm:pt modelId="{A95F329C-BCA2-4200-BC6D-E0192AE85E2D}" type="pres">
      <dgm:prSet presAssocID="{26681D5A-311B-49D7-9C71-0C6F7D03AD45}" presName="rootComposite" presStyleCnt="0"/>
      <dgm:spPr/>
    </dgm:pt>
    <dgm:pt modelId="{BFBD25FE-A6C9-40BD-90DF-4CF1A9A72C90}" type="pres">
      <dgm:prSet presAssocID="{26681D5A-311B-49D7-9C71-0C6F7D03AD4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08D307-EEA9-49DF-9AE5-5F7F7DA27D96}" type="pres">
      <dgm:prSet presAssocID="{26681D5A-311B-49D7-9C71-0C6F7D03AD45}" presName="rootConnector" presStyleLbl="node2" presStyleIdx="1" presStyleCnt="2"/>
      <dgm:spPr/>
      <dgm:t>
        <a:bodyPr/>
        <a:lstStyle/>
        <a:p>
          <a:endParaRPr lang="ru-RU"/>
        </a:p>
      </dgm:t>
    </dgm:pt>
    <dgm:pt modelId="{B90F8DEC-B938-4DED-BFDE-3E0CD8BE4357}" type="pres">
      <dgm:prSet presAssocID="{26681D5A-311B-49D7-9C71-0C6F7D03AD45}" presName="hierChild4" presStyleCnt="0"/>
      <dgm:spPr/>
    </dgm:pt>
    <dgm:pt modelId="{E2405034-B327-4FB0-B412-A25F634076CC}" type="pres">
      <dgm:prSet presAssocID="{26681D5A-311B-49D7-9C71-0C6F7D03AD45}" presName="hierChild5" presStyleCnt="0"/>
      <dgm:spPr/>
    </dgm:pt>
    <dgm:pt modelId="{D0A4F5D8-E16A-49B2-996C-1F98993A93FB}" type="pres">
      <dgm:prSet presAssocID="{B1CEB3F0-704F-435C-97C5-164C7A249940}" presName="hierChild3" presStyleCnt="0"/>
      <dgm:spPr/>
    </dgm:pt>
  </dgm:ptLst>
  <dgm:cxnLst>
    <dgm:cxn modelId="{ACD0F70E-F087-4580-BB6A-951F94BBF5FB}" type="presOf" srcId="{26681D5A-311B-49D7-9C71-0C6F7D03AD45}" destId="{6D08D307-EEA9-49DF-9AE5-5F7F7DA27D96}" srcOrd="1" destOrd="0" presId="urn:microsoft.com/office/officeart/2005/8/layout/orgChart1"/>
    <dgm:cxn modelId="{87AF8CB9-C3DA-4C5F-AD7C-43FBFF4A8BBF}" type="presOf" srcId="{B75362CB-3870-4188-9E9C-6052F77C004B}" destId="{C5E6C3C0-2456-49D2-B6DD-800545E1D560}" srcOrd="1" destOrd="0" presId="urn:microsoft.com/office/officeart/2005/8/layout/orgChart1"/>
    <dgm:cxn modelId="{E1EEB690-5F60-4791-A38D-D90DA6B44BAF}" srcId="{B75362CB-3870-4188-9E9C-6052F77C004B}" destId="{BBC119C2-430A-4C8E-A1C3-C457E6D19ABC}" srcOrd="0" destOrd="0" parTransId="{7B2AA42A-D796-4E9D-9528-80D5508E63D3}" sibTransId="{2C204027-5688-4597-A0FB-8B310F834239}"/>
    <dgm:cxn modelId="{969B5712-24EA-4B71-ADDC-E2A2516AD393}" type="presOf" srcId="{B1CEB3F0-704F-435C-97C5-164C7A249940}" destId="{29ACDD14-C599-4A7B-88F2-A34B82CC0F7B}" srcOrd="1" destOrd="0" presId="urn:microsoft.com/office/officeart/2005/8/layout/orgChart1"/>
    <dgm:cxn modelId="{106C4A42-1722-4C0A-9C15-F944A4D48D6B}" type="presOf" srcId="{BBC119C2-430A-4C8E-A1C3-C457E6D19ABC}" destId="{CEB749F3-144B-48EE-906F-579D0D995346}" srcOrd="1" destOrd="0" presId="urn:microsoft.com/office/officeart/2005/8/layout/orgChart1"/>
    <dgm:cxn modelId="{D72EA6F2-AC18-4C54-A388-6E6BBEEDC864}" type="presOf" srcId="{26681D5A-311B-49D7-9C71-0C6F7D03AD45}" destId="{BFBD25FE-A6C9-40BD-90DF-4CF1A9A72C90}" srcOrd="0" destOrd="0" presId="urn:microsoft.com/office/officeart/2005/8/layout/orgChart1"/>
    <dgm:cxn modelId="{5562A278-ECF4-4486-A123-6EE59CA912CC}" type="presOf" srcId="{B1CEB3F0-704F-435C-97C5-164C7A249940}" destId="{2ED92513-BF11-4E32-A2F5-2CC614EC432E}" srcOrd="0" destOrd="0" presId="urn:microsoft.com/office/officeart/2005/8/layout/orgChart1"/>
    <dgm:cxn modelId="{3F16DE5E-0A13-4966-9925-DD51BC15001E}" type="presOf" srcId="{B75362CB-3870-4188-9E9C-6052F77C004B}" destId="{5206D7CB-FFE9-4BBD-86E3-AB6EC9A4F64E}" srcOrd="0" destOrd="0" presId="urn:microsoft.com/office/officeart/2005/8/layout/orgChart1"/>
    <dgm:cxn modelId="{CD6944A4-4C71-4D1E-9CB4-26E3EC8DBFBF}" srcId="{B1CEB3F0-704F-435C-97C5-164C7A249940}" destId="{26681D5A-311B-49D7-9C71-0C6F7D03AD45}" srcOrd="1" destOrd="0" parTransId="{EF751D66-6D9D-4A9A-B402-F226A43158D7}" sibTransId="{01700717-13A2-4CB5-B992-B62C55DE4FCE}"/>
    <dgm:cxn modelId="{406844E1-0635-4F51-8966-1B085C553E02}" srcId="{B1CEB3F0-704F-435C-97C5-164C7A249940}" destId="{B75362CB-3870-4188-9E9C-6052F77C004B}" srcOrd="0" destOrd="0" parTransId="{C25A0C78-929F-4DD6-85A0-97846FF1C9EF}" sibTransId="{06FA0445-A46C-4F1B-88E0-660AB0060914}"/>
    <dgm:cxn modelId="{486BF245-4BBC-4F9A-8FC6-6ECB1BB698F3}" type="presOf" srcId="{0214FB95-8CF1-4A01-A35E-27AFA93DBC4B}" destId="{DA54012B-3A15-4BD9-AEE7-3FE7DA08A6C3}" srcOrd="0" destOrd="0" presId="urn:microsoft.com/office/officeart/2005/8/layout/orgChart1"/>
    <dgm:cxn modelId="{56C4A33D-726E-48AF-94E9-518B348FE640}" type="presOf" srcId="{7B2AA42A-D796-4E9D-9528-80D5508E63D3}" destId="{7BF7AC77-3878-4FF5-9E25-AE383D5F4B66}" srcOrd="0" destOrd="0" presId="urn:microsoft.com/office/officeart/2005/8/layout/orgChart1"/>
    <dgm:cxn modelId="{15FBD72A-459E-494B-9C4D-62F40A8F8EE8}" srcId="{0214FB95-8CF1-4A01-A35E-27AFA93DBC4B}" destId="{B1CEB3F0-704F-435C-97C5-164C7A249940}" srcOrd="0" destOrd="0" parTransId="{49354FF0-B24B-4731-B336-ED06558871E1}" sibTransId="{00B63BF4-0DAF-421B-85FA-E27751BF1A38}"/>
    <dgm:cxn modelId="{E166ED14-F5BC-49E6-99C7-F16E3171D711}" type="presOf" srcId="{C25A0C78-929F-4DD6-85A0-97846FF1C9EF}" destId="{64F1DF25-EF96-4619-825B-467D79AB0BBF}" srcOrd="0" destOrd="0" presId="urn:microsoft.com/office/officeart/2005/8/layout/orgChart1"/>
    <dgm:cxn modelId="{80779419-CBBC-49AB-8F54-12B8227C14EB}" type="presOf" srcId="{BBC119C2-430A-4C8E-A1C3-C457E6D19ABC}" destId="{CC3A54DC-4371-4748-9593-2C9C10514567}" srcOrd="0" destOrd="0" presId="urn:microsoft.com/office/officeart/2005/8/layout/orgChart1"/>
    <dgm:cxn modelId="{848B670C-864D-44A0-8511-F03CB0586163}" type="presOf" srcId="{EF751D66-6D9D-4A9A-B402-F226A43158D7}" destId="{EE77C9F1-6A93-4EDB-A82E-E052FD2525CE}" srcOrd="0" destOrd="0" presId="urn:microsoft.com/office/officeart/2005/8/layout/orgChart1"/>
    <dgm:cxn modelId="{0C2B82A4-774D-4539-8BF5-E1F33FE95DE0}" type="presParOf" srcId="{DA54012B-3A15-4BD9-AEE7-3FE7DA08A6C3}" destId="{DF168CFA-7630-4F01-B41E-D9BE58117108}" srcOrd="0" destOrd="0" presId="urn:microsoft.com/office/officeart/2005/8/layout/orgChart1"/>
    <dgm:cxn modelId="{5F19DAEA-A0EF-4785-B00B-6D99353C16D8}" type="presParOf" srcId="{DF168CFA-7630-4F01-B41E-D9BE58117108}" destId="{805F6F14-F255-443C-ADA1-7F74400FC7F7}" srcOrd="0" destOrd="0" presId="urn:microsoft.com/office/officeart/2005/8/layout/orgChart1"/>
    <dgm:cxn modelId="{9D37B1B9-890F-4C07-AE9D-31FCB526B960}" type="presParOf" srcId="{805F6F14-F255-443C-ADA1-7F74400FC7F7}" destId="{2ED92513-BF11-4E32-A2F5-2CC614EC432E}" srcOrd="0" destOrd="0" presId="urn:microsoft.com/office/officeart/2005/8/layout/orgChart1"/>
    <dgm:cxn modelId="{C879EF9C-BF48-4A15-BC98-2F2EE0E6B890}" type="presParOf" srcId="{805F6F14-F255-443C-ADA1-7F74400FC7F7}" destId="{29ACDD14-C599-4A7B-88F2-A34B82CC0F7B}" srcOrd="1" destOrd="0" presId="urn:microsoft.com/office/officeart/2005/8/layout/orgChart1"/>
    <dgm:cxn modelId="{90F7CE86-70B5-41B9-B37A-988572FCC5F3}" type="presParOf" srcId="{DF168CFA-7630-4F01-B41E-D9BE58117108}" destId="{688B98DB-9FA8-49C7-87F6-A129FC79A915}" srcOrd="1" destOrd="0" presId="urn:microsoft.com/office/officeart/2005/8/layout/orgChart1"/>
    <dgm:cxn modelId="{3F258F95-16A3-4951-9FA7-72062ECF7A2E}" type="presParOf" srcId="{688B98DB-9FA8-49C7-87F6-A129FC79A915}" destId="{64F1DF25-EF96-4619-825B-467D79AB0BBF}" srcOrd="0" destOrd="0" presId="urn:microsoft.com/office/officeart/2005/8/layout/orgChart1"/>
    <dgm:cxn modelId="{40C6AA7B-74B2-4033-8116-6D4BD1FC14E3}" type="presParOf" srcId="{688B98DB-9FA8-49C7-87F6-A129FC79A915}" destId="{40ED5AD2-B427-418C-B4E7-051FFFBCD7F7}" srcOrd="1" destOrd="0" presId="urn:microsoft.com/office/officeart/2005/8/layout/orgChart1"/>
    <dgm:cxn modelId="{F7F03DA0-4D11-4E5B-A17D-6FC13646FB51}" type="presParOf" srcId="{40ED5AD2-B427-418C-B4E7-051FFFBCD7F7}" destId="{4C5F45A4-25AB-433A-B69E-8184E937B921}" srcOrd="0" destOrd="0" presId="urn:microsoft.com/office/officeart/2005/8/layout/orgChart1"/>
    <dgm:cxn modelId="{1656C8BF-5278-47D0-8E9A-18B02F6F67DD}" type="presParOf" srcId="{4C5F45A4-25AB-433A-B69E-8184E937B921}" destId="{5206D7CB-FFE9-4BBD-86E3-AB6EC9A4F64E}" srcOrd="0" destOrd="0" presId="urn:microsoft.com/office/officeart/2005/8/layout/orgChart1"/>
    <dgm:cxn modelId="{B9E1490F-5D9F-40A3-B30F-91478C636E63}" type="presParOf" srcId="{4C5F45A4-25AB-433A-B69E-8184E937B921}" destId="{C5E6C3C0-2456-49D2-B6DD-800545E1D560}" srcOrd="1" destOrd="0" presId="urn:microsoft.com/office/officeart/2005/8/layout/orgChart1"/>
    <dgm:cxn modelId="{A88ADCC1-60AA-47B0-8D65-505F91C573A0}" type="presParOf" srcId="{40ED5AD2-B427-418C-B4E7-051FFFBCD7F7}" destId="{3F28FDFC-D05E-4221-B518-93FCE9476FAA}" srcOrd="1" destOrd="0" presId="urn:microsoft.com/office/officeart/2005/8/layout/orgChart1"/>
    <dgm:cxn modelId="{76ACAF68-21B5-46A3-A4DD-42710C972B5D}" type="presParOf" srcId="{3F28FDFC-D05E-4221-B518-93FCE9476FAA}" destId="{7BF7AC77-3878-4FF5-9E25-AE383D5F4B66}" srcOrd="0" destOrd="0" presId="urn:microsoft.com/office/officeart/2005/8/layout/orgChart1"/>
    <dgm:cxn modelId="{A5A1D0D2-AAAB-43AA-9F64-1A3103858AFE}" type="presParOf" srcId="{3F28FDFC-D05E-4221-B518-93FCE9476FAA}" destId="{38146B0B-1D67-4283-BC1E-EC51905E795C}" srcOrd="1" destOrd="0" presId="urn:microsoft.com/office/officeart/2005/8/layout/orgChart1"/>
    <dgm:cxn modelId="{04F3FEB8-A98E-474B-96AC-1510CF4B133F}" type="presParOf" srcId="{38146B0B-1D67-4283-BC1E-EC51905E795C}" destId="{8506B1C1-3C16-4126-9914-29F9F278AA15}" srcOrd="0" destOrd="0" presId="urn:microsoft.com/office/officeart/2005/8/layout/orgChart1"/>
    <dgm:cxn modelId="{EC8D7A14-E7C1-448E-86C6-AE6B6F9FE7F4}" type="presParOf" srcId="{8506B1C1-3C16-4126-9914-29F9F278AA15}" destId="{CC3A54DC-4371-4748-9593-2C9C10514567}" srcOrd="0" destOrd="0" presId="urn:microsoft.com/office/officeart/2005/8/layout/orgChart1"/>
    <dgm:cxn modelId="{5FE8BCB3-5900-446C-A119-3FB80D842F70}" type="presParOf" srcId="{8506B1C1-3C16-4126-9914-29F9F278AA15}" destId="{CEB749F3-144B-48EE-906F-579D0D995346}" srcOrd="1" destOrd="0" presId="urn:microsoft.com/office/officeart/2005/8/layout/orgChart1"/>
    <dgm:cxn modelId="{0240D519-305B-49E1-9410-D42B43FE7187}" type="presParOf" srcId="{38146B0B-1D67-4283-BC1E-EC51905E795C}" destId="{7C89F509-CF19-41E0-A1AB-5DD2BC0DD479}" srcOrd="1" destOrd="0" presId="urn:microsoft.com/office/officeart/2005/8/layout/orgChart1"/>
    <dgm:cxn modelId="{D237CD43-21D2-4097-B894-FEDD8F3B8C79}" type="presParOf" srcId="{38146B0B-1D67-4283-BC1E-EC51905E795C}" destId="{AACC442E-0852-401B-BCBC-1AADD270AA4A}" srcOrd="2" destOrd="0" presId="urn:microsoft.com/office/officeart/2005/8/layout/orgChart1"/>
    <dgm:cxn modelId="{C17CC347-C0B0-48D6-89EB-30342E448881}" type="presParOf" srcId="{40ED5AD2-B427-418C-B4E7-051FFFBCD7F7}" destId="{122ACBBD-869C-4E83-83BB-3A2749536809}" srcOrd="2" destOrd="0" presId="urn:microsoft.com/office/officeart/2005/8/layout/orgChart1"/>
    <dgm:cxn modelId="{62BB7A5B-A33E-4FE6-8E23-207ED0AB0E8B}" type="presParOf" srcId="{688B98DB-9FA8-49C7-87F6-A129FC79A915}" destId="{EE77C9F1-6A93-4EDB-A82E-E052FD2525CE}" srcOrd="2" destOrd="0" presId="urn:microsoft.com/office/officeart/2005/8/layout/orgChart1"/>
    <dgm:cxn modelId="{205C75F5-7176-4D12-966A-D1211C2CF525}" type="presParOf" srcId="{688B98DB-9FA8-49C7-87F6-A129FC79A915}" destId="{58649595-79D9-4EAE-BE9C-BF22388B774A}" srcOrd="3" destOrd="0" presId="urn:microsoft.com/office/officeart/2005/8/layout/orgChart1"/>
    <dgm:cxn modelId="{37BF0832-E603-44D8-AD9C-8CB545EC5215}" type="presParOf" srcId="{58649595-79D9-4EAE-BE9C-BF22388B774A}" destId="{A95F329C-BCA2-4200-BC6D-E0192AE85E2D}" srcOrd="0" destOrd="0" presId="urn:microsoft.com/office/officeart/2005/8/layout/orgChart1"/>
    <dgm:cxn modelId="{D734AEE7-F752-4E60-AAA9-A88ADF26B15D}" type="presParOf" srcId="{A95F329C-BCA2-4200-BC6D-E0192AE85E2D}" destId="{BFBD25FE-A6C9-40BD-90DF-4CF1A9A72C90}" srcOrd="0" destOrd="0" presId="urn:microsoft.com/office/officeart/2005/8/layout/orgChart1"/>
    <dgm:cxn modelId="{EAC2D5C4-098D-4FF8-93A2-3040C009A160}" type="presParOf" srcId="{A95F329C-BCA2-4200-BC6D-E0192AE85E2D}" destId="{6D08D307-EEA9-49DF-9AE5-5F7F7DA27D96}" srcOrd="1" destOrd="0" presId="urn:microsoft.com/office/officeart/2005/8/layout/orgChart1"/>
    <dgm:cxn modelId="{C1A823E6-598F-461C-B6A5-3EC423EE39D5}" type="presParOf" srcId="{58649595-79D9-4EAE-BE9C-BF22388B774A}" destId="{B90F8DEC-B938-4DED-BFDE-3E0CD8BE4357}" srcOrd="1" destOrd="0" presId="urn:microsoft.com/office/officeart/2005/8/layout/orgChart1"/>
    <dgm:cxn modelId="{EDA4A23F-5176-4DE7-8776-9A698DB7D081}" type="presParOf" srcId="{58649595-79D9-4EAE-BE9C-BF22388B774A}" destId="{E2405034-B327-4FB0-B412-A25F634076CC}" srcOrd="2" destOrd="0" presId="urn:microsoft.com/office/officeart/2005/8/layout/orgChart1"/>
    <dgm:cxn modelId="{969E446B-06ED-47D2-84E6-86DDBC2C49D5}" type="presParOf" srcId="{DF168CFA-7630-4F01-B41E-D9BE58117108}" destId="{D0A4F5D8-E16A-49B2-996C-1F98993A93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0846C-5445-4056-ADA5-770186F379F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B055E0-5771-4147-A312-26D87D87BEA2}">
      <dgm:prSet phldrT="[Текст]"/>
      <dgm:spPr/>
      <dgm:t>
        <a:bodyPr/>
        <a:lstStyle/>
        <a:p>
          <a:r>
            <a:rPr lang="ru-RU" dirty="0" smtClean="0"/>
            <a:t>Механические колебания</a:t>
          </a:r>
          <a:endParaRPr lang="ru-RU" dirty="0"/>
        </a:p>
      </dgm:t>
    </dgm:pt>
    <dgm:pt modelId="{A7711D3F-FD15-4A74-8B39-869F56996B6E}" type="parTrans" cxnId="{5189BE88-8A7C-4FF4-81D7-7F2BDF0956CA}">
      <dgm:prSet/>
      <dgm:spPr/>
      <dgm:t>
        <a:bodyPr/>
        <a:lstStyle/>
        <a:p>
          <a:endParaRPr lang="ru-RU"/>
        </a:p>
      </dgm:t>
    </dgm:pt>
    <dgm:pt modelId="{76523FDF-E783-4DDF-9718-F135B71C50F6}" type="sibTrans" cxnId="{5189BE88-8A7C-4FF4-81D7-7F2BDF0956CA}">
      <dgm:prSet/>
      <dgm:spPr/>
      <dgm:t>
        <a:bodyPr/>
        <a:lstStyle/>
        <a:p>
          <a:endParaRPr lang="ru-RU"/>
        </a:p>
      </dgm:t>
    </dgm:pt>
    <dgm:pt modelId="{08D4D379-6064-43D0-8E61-D7BEB3CD5EDC}">
      <dgm:prSet phldrT="[Текст]"/>
      <dgm:spPr/>
      <dgm:t>
        <a:bodyPr/>
        <a:lstStyle/>
        <a:p>
          <a:r>
            <a:rPr lang="ru-RU" dirty="0" smtClean="0"/>
            <a:t>Вынужденные</a:t>
          </a:r>
          <a:endParaRPr lang="ru-RU" dirty="0"/>
        </a:p>
      </dgm:t>
    </dgm:pt>
    <dgm:pt modelId="{F17538A2-8888-447F-A740-BE73AE36E5FE}" type="parTrans" cxnId="{775AD924-2391-4436-B903-3A8AC9652F73}">
      <dgm:prSet/>
      <dgm:spPr/>
      <dgm:t>
        <a:bodyPr/>
        <a:lstStyle/>
        <a:p>
          <a:endParaRPr lang="ru-RU"/>
        </a:p>
      </dgm:t>
    </dgm:pt>
    <dgm:pt modelId="{A60C4717-44CB-4711-84DE-88734731C0F9}" type="sibTrans" cxnId="{775AD924-2391-4436-B903-3A8AC9652F73}">
      <dgm:prSet/>
      <dgm:spPr/>
      <dgm:t>
        <a:bodyPr/>
        <a:lstStyle/>
        <a:p>
          <a:endParaRPr lang="ru-RU"/>
        </a:p>
      </dgm:t>
    </dgm:pt>
    <dgm:pt modelId="{6A9E6364-E760-4618-86AC-A0BB07A1567E}">
      <dgm:prSet phldrT="[Текст]"/>
      <dgm:spPr/>
      <dgm:t>
        <a:bodyPr/>
        <a:lstStyle/>
        <a:p>
          <a:r>
            <a:rPr lang="ru-RU" dirty="0" smtClean="0"/>
            <a:t>Свободные</a:t>
          </a:r>
          <a:endParaRPr lang="ru-RU" dirty="0"/>
        </a:p>
      </dgm:t>
    </dgm:pt>
    <dgm:pt modelId="{8532BFE2-D356-4F40-A4C9-62E25CB2A0A1}" type="parTrans" cxnId="{AFCA0E8F-8102-4195-8B8E-8F2C85FE77E8}">
      <dgm:prSet/>
      <dgm:spPr/>
      <dgm:t>
        <a:bodyPr/>
        <a:lstStyle/>
        <a:p>
          <a:endParaRPr lang="ru-RU"/>
        </a:p>
      </dgm:t>
    </dgm:pt>
    <dgm:pt modelId="{5FE556A9-1C07-4B70-BC17-8F42BD812BBE}" type="sibTrans" cxnId="{AFCA0E8F-8102-4195-8B8E-8F2C85FE77E8}">
      <dgm:prSet/>
      <dgm:spPr/>
      <dgm:t>
        <a:bodyPr/>
        <a:lstStyle/>
        <a:p>
          <a:endParaRPr lang="ru-RU"/>
        </a:p>
      </dgm:t>
    </dgm:pt>
    <dgm:pt modelId="{C888F957-BE3F-4822-9808-1937DBA91274}" type="pres">
      <dgm:prSet presAssocID="{C890846C-5445-4056-ADA5-770186F379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01D4476-8898-49F3-A82D-EAA892F7D5AA}" type="pres">
      <dgm:prSet presAssocID="{07B055E0-5771-4147-A312-26D87D87BEA2}" presName="singleCycle" presStyleCnt="0"/>
      <dgm:spPr/>
    </dgm:pt>
    <dgm:pt modelId="{3D286286-204E-4265-891A-919CF192B39A}" type="pres">
      <dgm:prSet presAssocID="{07B055E0-5771-4147-A312-26D87D87BEA2}" presName="singleCenter" presStyleLbl="node1" presStyleIdx="0" presStyleCnt="3" custScaleX="33074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EE8084A-FC5D-404E-A4D2-03C8EFDB3185}" type="pres">
      <dgm:prSet presAssocID="{F17538A2-8888-447F-A740-BE73AE36E5FE}" presName="Name56" presStyleLbl="parChTrans1D2" presStyleIdx="0" presStyleCnt="2"/>
      <dgm:spPr/>
      <dgm:t>
        <a:bodyPr/>
        <a:lstStyle/>
        <a:p>
          <a:endParaRPr lang="ru-RU"/>
        </a:p>
      </dgm:t>
    </dgm:pt>
    <dgm:pt modelId="{5B56FCB2-9FCB-43A0-9640-2EDBB2C804B6}" type="pres">
      <dgm:prSet presAssocID="{08D4D379-6064-43D0-8E61-D7BEB3CD5EDC}" presName="text0" presStyleLbl="node1" presStyleIdx="1" presStyleCnt="3" custScaleX="358390" custRadScaleRad="160958" custRadScaleInc="14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A14EB-60DD-4EB4-9837-5CB579CFE0E9}" type="pres">
      <dgm:prSet presAssocID="{8532BFE2-D356-4F40-A4C9-62E25CB2A0A1}" presName="Name56" presStyleLbl="parChTrans1D2" presStyleIdx="1" presStyleCnt="2"/>
      <dgm:spPr/>
      <dgm:t>
        <a:bodyPr/>
        <a:lstStyle/>
        <a:p>
          <a:endParaRPr lang="ru-RU"/>
        </a:p>
      </dgm:t>
    </dgm:pt>
    <dgm:pt modelId="{6D6B6607-3837-4186-9968-D2E6E4647675}" type="pres">
      <dgm:prSet presAssocID="{6A9E6364-E760-4618-86AC-A0BB07A1567E}" presName="text0" presStyleLbl="node1" presStyleIdx="2" presStyleCnt="3" custScaleX="346824" custRadScaleRad="163112" custRadScaleInc="56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9A32B-4250-443D-BFC3-DDF88114FE40}" type="presOf" srcId="{F17538A2-8888-447F-A740-BE73AE36E5FE}" destId="{8EE8084A-FC5D-404E-A4D2-03C8EFDB3185}" srcOrd="0" destOrd="0" presId="urn:microsoft.com/office/officeart/2008/layout/RadialCluster"/>
    <dgm:cxn modelId="{5189BE88-8A7C-4FF4-81D7-7F2BDF0956CA}" srcId="{C890846C-5445-4056-ADA5-770186F379F2}" destId="{07B055E0-5771-4147-A312-26D87D87BEA2}" srcOrd="0" destOrd="0" parTransId="{A7711D3F-FD15-4A74-8B39-869F56996B6E}" sibTransId="{76523FDF-E783-4DDF-9718-F135B71C50F6}"/>
    <dgm:cxn modelId="{BFE9372B-894D-4652-9608-162E40211325}" type="presOf" srcId="{07B055E0-5771-4147-A312-26D87D87BEA2}" destId="{3D286286-204E-4265-891A-919CF192B39A}" srcOrd="0" destOrd="0" presId="urn:microsoft.com/office/officeart/2008/layout/RadialCluster"/>
    <dgm:cxn modelId="{AFCA0E8F-8102-4195-8B8E-8F2C85FE77E8}" srcId="{07B055E0-5771-4147-A312-26D87D87BEA2}" destId="{6A9E6364-E760-4618-86AC-A0BB07A1567E}" srcOrd="1" destOrd="0" parTransId="{8532BFE2-D356-4F40-A4C9-62E25CB2A0A1}" sibTransId="{5FE556A9-1C07-4B70-BC17-8F42BD812BBE}"/>
    <dgm:cxn modelId="{E75905E8-5A2D-49CE-8159-EB7468A18160}" type="presOf" srcId="{C890846C-5445-4056-ADA5-770186F379F2}" destId="{C888F957-BE3F-4822-9808-1937DBA91274}" srcOrd="0" destOrd="0" presId="urn:microsoft.com/office/officeart/2008/layout/RadialCluster"/>
    <dgm:cxn modelId="{775AD924-2391-4436-B903-3A8AC9652F73}" srcId="{07B055E0-5771-4147-A312-26D87D87BEA2}" destId="{08D4D379-6064-43D0-8E61-D7BEB3CD5EDC}" srcOrd="0" destOrd="0" parTransId="{F17538A2-8888-447F-A740-BE73AE36E5FE}" sibTransId="{A60C4717-44CB-4711-84DE-88734731C0F9}"/>
    <dgm:cxn modelId="{05E84224-1024-44C8-BC14-259D00F924A9}" type="presOf" srcId="{08D4D379-6064-43D0-8E61-D7BEB3CD5EDC}" destId="{5B56FCB2-9FCB-43A0-9640-2EDBB2C804B6}" srcOrd="0" destOrd="0" presId="urn:microsoft.com/office/officeart/2008/layout/RadialCluster"/>
    <dgm:cxn modelId="{BCCB0E16-B364-44F0-9FDE-5B2953E8C304}" type="presOf" srcId="{6A9E6364-E760-4618-86AC-A0BB07A1567E}" destId="{6D6B6607-3837-4186-9968-D2E6E4647675}" srcOrd="0" destOrd="0" presId="urn:microsoft.com/office/officeart/2008/layout/RadialCluster"/>
    <dgm:cxn modelId="{55488A00-1D08-486A-A7E9-3E5E66F30F71}" type="presOf" srcId="{8532BFE2-D356-4F40-A4C9-62E25CB2A0A1}" destId="{16CA14EB-60DD-4EB4-9837-5CB579CFE0E9}" srcOrd="0" destOrd="0" presId="urn:microsoft.com/office/officeart/2008/layout/RadialCluster"/>
    <dgm:cxn modelId="{487E9B0C-28F7-4869-BA5A-A9FD8CC45C71}" type="presParOf" srcId="{C888F957-BE3F-4822-9808-1937DBA91274}" destId="{301D4476-8898-49F3-A82D-EAA892F7D5AA}" srcOrd="0" destOrd="0" presId="urn:microsoft.com/office/officeart/2008/layout/RadialCluster"/>
    <dgm:cxn modelId="{89E34772-E012-4C40-840C-5A2058B87DA8}" type="presParOf" srcId="{301D4476-8898-49F3-A82D-EAA892F7D5AA}" destId="{3D286286-204E-4265-891A-919CF192B39A}" srcOrd="0" destOrd="0" presId="urn:microsoft.com/office/officeart/2008/layout/RadialCluster"/>
    <dgm:cxn modelId="{98522A29-CA6A-469B-A7E5-C5BAC825CDCE}" type="presParOf" srcId="{301D4476-8898-49F3-A82D-EAA892F7D5AA}" destId="{8EE8084A-FC5D-404E-A4D2-03C8EFDB3185}" srcOrd="1" destOrd="0" presId="urn:microsoft.com/office/officeart/2008/layout/RadialCluster"/>
    <dgm:cxn modelId="{80CEF37A-FC51-49F3-B950-3885F0DAB52B}" type="presParOf" srcId="{301D4476-8898-49F3-A82D-EAA892F7D5AA}" destId="{5B56FCB2-9FCB-43A0-9640-2EDBB2C804B6}" srcOrd="2" destOrd="0" presId="urn:microsoft.com/office/officeart/2008/layout/RadialCluster"/>
    <dgm:cxn modelId="{55DF96F1-4FBB-4A4E-BCDD-DCE22618A001}" type="presParOf" srcId="{301D4476-8898-49F3-A82D-EAA892F7D5AA}" destId="{16CA14EB-60DD-4EB4-9837-5CB579CFE0E9}" srcOrd="3" destOrd="0" presId="urn:microsoft.com/office/officeart/2008/layout/RadialCluster"/>
    <dgm:cxn modelId="{9706FCAF-7FFC-49D1-9098-094242135299}" type="presParOf" srcId="{301D4476-8898-49F3-A82D-EAA892F7D5AA}" destId="{6D6B6607-3837-4186-9968-D2E6E4647675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7C9F1-6A93-4EDB-A82E-E052FD2525CE}">
      <dsp:nvSpPr>
        <dsp:cNvPr id="0" name=""/>
        <dsp:cNvSpPr/>
      </dsp:nvSpPr>
      <dsp:spPr>
        <a:xfrm>
          <a:off x="3816424" y="916653"/>
          <a:ext cx="1109089" cy="384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86"/>
              </a:lnTo>
              <a:lnTo>
                <a:pt x="1109089" y="192486"/>
              </a:lnTo>
              <a:lnTo>
                <a:pt x="1109089" y="38497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7AC77-3878-4FF5-9E25-AE383D5F4B66}">
      <dsp:nvSpPr>
        <dsp:cNvPr id="0" name=""/>
        <dsp:cNvSpPr/>
      </dsp:nvSpPr>
      <dsp:spPr>
        <a:xfrm>
          <a:off x="2661614" y="2218230"/>
          <a:ext cx="91440" cy="384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973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1DF25-EF96-4619-825B-467D79AB0BBF}">
      <dsp:nvSpPr>
        <dsp:cNvPr id="0" name=""/>
        <dsp:cNvSpPr/>
      </dsp:nvSpPr>
      <dsp:spPr>
        <a:xfrm>
          <a:off x="2707334" y="916653"/>
          <a:ext cx="1109089" cy="384973"/>
        </a:xfrm>
        <a:custGeom>
          <a:avLst/>
          <a:gdLst/>
          <a:ahLst/>
          <a:cxnLst/>
          <a:rect l="0" t="0" r="0" b="0"/>
          <a:pathLst>
            <a:path>
              <a:moveTo>
                <a:pt x="1109089" y="0"/>
              </a:moveTo>
              <a:lnTo>
                <a:pt x="1109089" y="192486"/>
              </a:lnTo>
              <a:lnTo>
                <a:pt x="0" y="192486"/>
              </a:lnTo>
              <a:lnTo>
                <a:pt x="0" y="38497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92513-BF11-4E32-A2F5-2CC614EC432E}">
      <dsp:nvSpPr>
        <dsp:cNvPr id="0" name=""/>
        <dsp:cNvSpPr/>
      </dsp:nvSpPr>
      <dsp:spPr>
        <a:xfrm>
          <a:off x="2899820" y="50"/>
          <a:ext cx="1833206" cy="916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Виды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периодического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 движения</a:t>
          </a:r>
        </a:p>
      </dsp:txBody>
      <dsp:txXfrm>
        <a:off x="2899820" y="50"/>
        <a:ext cx="1833206" cy="916603"/>
      </dsp:txXfrm>
    </dsp:sp>
    <dsp:sp modelId="{5206D7CB-FFE9-4BBD-86E3-AB6EC9A4F64E}">
      <dsp:nvSpPr>
        <dsp:cNvPr id="0" name=""/>
        <dsp:cNvSpPr/>
      </dsp:nvSpPr>
      <dsp:spPr>
        <a:xfrm>
          <a:off x="1790730" y="1301626"/>
          <a:ext cx="1833206" cy="916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Вращательное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движение</a:t>
          </a:r>
        </a:p>
      </dsp:txBody>
      <dsp:txXfrm>
        <a:off x="1790730" y="1301626"/>
        <a:ext cx="1833206" cy="916603"/>
      </dsp:txXfrm>
    </dsp:sp>
    <dsp:sp modelId="{CC3A54DC-4371-4748-9593-2C9C10514567}">
      <dsp:nvSpPr>
        <dsp:cNvPr id="0" name=""/>
        <dsp:cNvSpPr/>
      </dsp:nvSpPr>
      <dsp:spPr>
        <a:xfrm>
          <a:off x="1790730" y="2603203"/>
          <a:ext cx="1833206" cy="916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Движение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по окружности</a:t>
          </a:r>
        </a:p>
      </dsp:txBody>
      <dsp:txXfrm>
        <a:off x="1790730" y="2603203"/>
        <a:ext cx="1833206" cy="916603"/>
      </dsp:txXfrm>
    </dsp:sp>
    <dsp:sp modelId="{BFBD25FE-A6C9-40BD-90DF-4CF1A9A72C90}">
      <dsp:nvSpPr>
        <dsp:cNvPr id="0" name=""/>
        <dsp:cNvSpPr/>
      </dsp:nvSpPr>
      <dsp:spPr>
        <a:xfrm>
          <a:off x="4008910" y="1301626"/>
          <a:ext cx="1833206" cy="916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Колебательное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 движение</a:t>
          </a:r>
        </a:p>
      </dsp:txBody>
      <dsp:txXfrm>
        <a:off x="4008910" y="1301626"/>
        <a:ext cx="1833206" cy="916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86286-204E-4265-891A-919CF192B39A}">
      <dsp:nvSpPr>
        <dsp:cNvPr id="0" name=""/>
        <dsp:cNvSpPr/>
      </dsp:nvSpPr>
      <dsp:spPr>
        <a:xfrm>
          <a:off x="1971235" y="1301740"/>
          <a:ext cx="3690377" cy="1115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Механические колебания</a:t>
          </a:r>
          <a:endParaRPr lang="ru-RU" sz="3000" kern="1200" dirty="0"/>
        </a:p>
      </dsp:txBody>
      <dsp:txXfrm>
        <a:off x="2025703" y="1356208"/>
        <a:ext cx="3581441" cy="1006841"/>
      </dsp:txXfrm>
    </dsp:sp>
    <dsp:sp modelId="{8EE8084A-FC5D-404E-A4D2-03C8EFDB3185}">
      <dsp:nvSpPr>
        <dsp:cNvPr id="0" name=""/>
        <dsp:cNvSpPr/>
      </dsp:nvSpPr>
      <dsp:spPr>
        <a:xfrm rot="2311050">
          <a:off x="4420537" y="2694602"/>
          <a:ext cx="8898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9869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6FCB2-9FCB-43A0-9640-2EDBB2C804B6}">
      <dsp:nvSpPr>
        <dsp:cNvPr id="0" name=""/>
        <dsp:cNvSpPr/>
      </dsp:nvSpPr>
      <dsp:spPr>
        <a:xfrm>
          <a:off x="4343605" y="2971687"/>
          <a:ext cx="2679219" cy="747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Вынужденные</a:t>
          </a:r>
          <a:endParaRPr lang="ru-RU" sz="3100" kern="1200" dirty="0"/>
        </a:p>
      </dsp:txBody>
      <dsp:txXfrm>
        <a:off x="4380098" y="3008180"/>
        <a:ext cx="2606233" cy="674584"/>
      </dsp:txXfrm>
    </dsp:sp>
    <dsp:sp modelId="{16CA14EB-60DD-4EB4-9837-5CB579CFE0E9}">
      <dsp:nvSpPr>
        <dsp:cNvPr id="0" name=""/>
        <dsp:cNvSpPr/>
      </dsp:nvSpPr>
      <dsp:spPr>
        <a:xfrm rot="8493589">
          <a:off x="2318775" y="2694602"/>
          <a:ext cx="891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381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B6607-3837-4186-9968-D2E6E4647675}">
      <dsp:nvSpPr>
        <dsp:cNvPr id="0" name=""/>
        <dsp:cNvSpPr/>
      </dsp:nvSpPr>
      <dsp:spPr>
        <a:xfrm>
          <a:off x="648076" y="2971687"/>
          <a:ext cx="2592755" cy="747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Свободные</a:t>
          </a:r>
          <a:endParaRPr lang="ru-RU" sz="3500" kern="1200" dirty="0"/>
        </a:p>
      </dsp:txBody>
      <dsp:txXfrm>
        <a:off x="684569" y="3008180"/>
        <a:ext cx="2519769" cy="674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C5340-8216-4E03-B6EB-D663E622E862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77D08-575A-4B55-BD5A-7ABF1F06B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85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solverbook.com/spravochnik/mexanika/mexanicheskie-kolebaniya-i-volny/period-kolebanij-chastota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ru.solverbook.com/spravochnik/mexanika/mexanicheskie-kolebaniya-i-volny/amplituda-kolebanij/" TargetMode="External"/><Relationship Id="rId4" Type="http://schemas.openxmlformats.org/officeDocument/2006/relationships/hyperlink" Target="http://ru.solverbook.com/spravochnik/mexanika/mexanicheskie-kolebaniya-i-volny/garmonicheskie-kolebaniya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Колебаниями называют такое движение,</a:t>
            </a:r>
            <a:r>
              <a:rPr lang="ru-RU" baseline="0" dirty="0" smtClean="0"/>
              <a:t> при котором присутствуют частичные или полные повторения состояния системы через определенные промежутки времени. Если эти промежутки равные, то такие колебания мы будем называть периодическими. Почти всегда они связаны с попеременным превращением энергии из одной формы в другую.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77D08-575A-4B55-BD5A-7ABF1F06BC0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44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77D08-575A-4B55-BD5A-7ABF1F06BC0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47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77D08-575A-4B55-BD5A-7ABF1F06BC0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60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77D08-575A-4B55-BD5A-7ABF1F06BC0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55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Циклическая</a:t>
            </a:r>
            <a:r>
              <a:rPr lang="ru-RU" baseline="0" dirty="0" smtClean="0"/>
              <a:t> частота – количество колебаний совершенных за 2пи секунд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77D08-575A-4B55-BD5A-7ABF1F06BC0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42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Циклическая</a:t>
            </a:r>
            <a:r>
              <a:rPr lang="ru-RU" baseline="0" dirty="0" smtClean="0"/>
              <a:t> частота – количество колебаний совершенных за 2пи секунд</a:t>
            </a:r>
          </a:p>
          <a:p>
            <a:r>
              <a:rPr lang="ru-RU" b="1" dirty="0" smtClean="0"/>
              <a:t>Фаза колебаний</a:t>
            </a:r>
            <a:r>
              <a:rPr lang="ru-RU" dirty="0" smtClean="0"/>
              <a:t> – это аргумент периодической функции, описывающей колебательный процесс. Фаза колебания показывает, какая часть </a:t>
            </a:r>
            <a:r>
              <a:rPr lang="ru-RU" dirty="0" smtClean="0">
                <a:hlinkClick r:id="rId3" tooltip="Период и частота колебаний"/>
              </a:rPr>
              <a:t>периода</a:t>
            </a:r>
            <a:r>
              <a:rPr lang="ru-RU" dirty="0" smtClean="0"/>
              <a:t> прошла с момента начала наблюдения </a:t>
            </a:r>
            <a:r>
              <a:rPr lang="ru-RU" dirty="0" smtClean="0">
                <a:hlinkClick r:id="rId4" tooltip="Гармонические колебания"/>
              </a:rPr>
              <a:t>колебаний</a:t>
            </a:r>
            <a:r>
              <a:rPr lang="ru-RU" dirty="0" smtClean="0"/>
              <a:t>. При заданной </a:t>
            </a:r>
            <a:r>
              <a:rPr lang="ru-RU" dirty="0" smtClean="0">
                <a:hlinkClick r:id="rId5" tooltip="Амплитуда колебаний"/>
              </a:rPr>
              <a:t>амплитуде</a:t>
            </a:r>
            <a:r>
              <a:rPr lang="ru-RU" dirty="0" smtClean="0"/>
              <a:t> фаза колебаний полностью определяет смещение колеблющегося тела в любой момент времени.</a:t>
            </a:r>
          </a:p>
          <a:p>
            <a:r>
              <a:rPr lang="ru-RU" b="1" dirty="0" smtClean="0"/>
              <a:t>Начальная фаза колебаний</a:t>
            </a:r>
            <a:r>
              <a:rPr lang="ru-RU" dirty="0" smtClean="0"/>
              <a:t> – это фаза колебаний в начальный момент времени т=0.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77D08-575A-4B55-BD5A-7ABF1F06BC0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42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Единица частоты в СИ названа герцем (Гц) в честь немецкого физика Г. Герца (1857-1894). Если частота колебаний (v) равна 1 Гц, то это значит, что за каждую секунду совершается одно колебание. Частота и период колебаний связаны соотношениями: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77D08-575A-4B55-BD5A-7ABF1F06BC0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45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8B33B16-A4C3-4FF0-A6AB-75C36BB78F08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4EE45A5-C213-45BB-8517-E953BD256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99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9EA9-8F58-4892-A231-9989AE8BE537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C404-F29B-4E47-A6D9-B930BDC53B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6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220D365-2FF7-4A27-943E-63779EC59208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87F5453-27EA-4F6F-8C44-252EF8D77A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87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D52667-8021-4680-806B-64C6CD5B38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049684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7061D-8751-41F6-9483-D2D5CB80A9CE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99C87-F36A-44AF-AE7B-E4F193FBD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41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A68FE61-9011-4850-8C0E-07A9949D5A02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AE3FFEF-591D-41D4-BBE7-105C590DED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41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5F7E1-B9F2-47AB-9D0A-999B1E719FB0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3485C-5CDB-4155-8557-529581F381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62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51A13-1CC8-4B39-8A4E-8237FB358C41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41EFF-9738-4541-8BE8-BE9369866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83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D843B-74C0-43C3-A2F2-01467C58BFA6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6FCC3-A228-405C-87CC-0361FFDE21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98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75C0D-0366-4344-9D30-0DFDAABFF0EA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6418A-298C-413A-A849-01374F5AD7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89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8A4CAFF-EF2C-4C1B-9679-586788670510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5198594-63A0-4E36-9E3A-2A729A3CB4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58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0036A-A739-47E0-BE5F-6380014A29C8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D2394-87F6-4201-BE95-D5D7C2932E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82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2B02B79-0821-4B69-BB1B-AD13B4FF6803}" type="datetimeFigureOut">
              <a:rPr lang="ru-RU" smtClean="0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C76E6EB-3869-4E05-BFC3-4EC05F4252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461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hyperlink" Target="&#1060;&#1072;&#1079;&#1072;%20&#1082;&#1086;&#1083;&#1077;&#1073;&#1072;&#1085;&#1080;&#1081;.mp4" TargetMode="External"/><Relationship Id="rId4" Type="http://schemas.openxmlformats.org/officeDocument/2006/relationships/image" Target="../media/image9.png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hyperlink" Target="index.web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КИНЕМАТИКА ПЕРИОДИЧЕСКОГО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физики в 10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99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764704"/>
            <a:ext cx="60007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4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574675" y="4681538"/>
            <a:ext cx="7777162" cy="2160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508" name="Picture 52" descr="м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7"/>
          <a:stretch>
            <a:fillRect/>
          </a:stretch>
        </p:blipFill>
        <p:spPr bwMode="auto">
          <a:xfrm>
            <a:off x="1403350" y="4572000"/>
            <a:ext cx="6119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900113" y="1268413"/>
            <a:ext cx="8229600" cy="37449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ru-RU" sz="2800" dirty="0">
                <a:effectLst/>
              </a:rPr>
              <a:t>x </a:t>
            </a:r>
            <a:r>
              <a:rPr lang="ru-RU" altLang="ru-RU" sz="2800" dirty="0">
                <a:effectLst/>
              </a:rPr>
              <a:t>  - смещение тела от положения </a:t>
            </a:r>
            <a:r>
              <a:rPr lang="ru-RU" altLang="ru-RU" sz="2800" dirty="0" smtClean="0">
                <a:effectLst/>
              </a:rPr>
              <a:t>равновесия (координата)</a:t>
            </a:r>
            <a:endParaRPr lang="ru-RU" altLang="ru-RU" sz="2800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ru-RU" sz="2800" dirty="0"/>
              <a:t>A</a:t>
            </a:r>
            <a:r>
              <a:rPr lang="en-US" altLang="ru-RU" sz="2800" dirty="0" smtClean="0">
                <a:effectLst/>
              </a:rPr>
              <a:t> </a:t>
            </a:r>
            <a:r>
              <a:rPr lang="en-US" altLang="ru-RU" sz="2800" dirty="0">
                <a:effectLst/>
              </a:rPr>
              <a:t>- </a:t>
            </a:r>
            <a:r>
              <a:rPr lang="ru-RU" altLang="ru-RU" sz="2800" dirty="0">
                <a:effectLst/>
              </a:rPr>
              <a:t>амплитуда колебаний, т. е. максимальное     смещение от положения равновесия</a:t>
            </a:r>
            <a:r>
              <a:rPr lang="ru-RU" altLang="ru-RU" sz="2800" dirty="0"/>
              <a:t> </a:t>
            </a: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8232982"/>
              </p:ext>
            </p:extLst>
          </p:nvPr>
        </p:nvGraphicFramePr>
        <p:xfrm>
          <a:off x="1166529" y="620688"/>
          <a:ext cx="6810941" cy="1224136"/>
        </p:xfrm>
        <a:graphic>
          <a:graphicData uri="http://schemas.openxmlformats.org/presentationml/2006/ole">
            <p:oleObj spid="_x0000_s28696" name="Формула" r:id="rId5" imgW="1155600" imgH="228600" progId="Equation.3">
              <p:embed/>
            </p:oleObj>
          </a:graphicData>
        </a:graphic>
      </p:graphicFrame>
      <p:sp>
        <p:nvSpPr>
          <p:cNvPr id="19481" name="Line 25"/>
          <p:cNvSpPr>
            <a:spLocks noChangeShapeType="1"/>
          </p:cNvSpPr>
          <p:nvPr/>
        </p:nvSpPr>
        <p:spPr bwMode="auto">
          <a:xfrm flipV="1">
            <a:off x="1401763" y="4859338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1401763" y="5795963"/>
            <a:ext cx="640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1978025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625725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1330325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346450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3994150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641850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5289550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938838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6586538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7234238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7667625" y="5805488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dirty="0"/>
              <a:t>t</a:t>
            </a:r>
            <a:r>
              <a:rPr lang="ru-RU" altLang="ru-RU" sz="2000" dirty="0"/>
              <a:t>, с</a:t>
            </a:r>
            <a:r>
              <a:rPr lang="en-US" altLang="ru-RU" dirty="0"/>
              <a:t> </a:t>
            </a:r>
            <a:endParaRPr lang="ru-RU" altLang="ru-RU" dirty="0"/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684213" y="4581525"/>
            <a:ext cx="110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 dirty="0"/>
              <a:t>x</a:t>
            </a:r>
            <a:r>
              <a:rPr lang="ru-RU" altLang="ru-RU" sz="2000" dirty="0"/>
              <a:t>,</a:t>
            </a:r>
            <a:r>
              <a:rPr lang="en-US" altLang="ru-RU" sz="2000" dirty="0"/>
              <a:t> </a:t>
            </a:r>
            <a:r>
              <a:rPr lang="ru-RU" altLang="ru-RU" sz="2000" dirty="0"/>
              <a:t>см</a:t>
            </a:r>
            <a:r>
              <a:rPr lang="ru-RU" altLang="ru-RU" dirty="0"/>
              <a:t> </a:t>
            </a:r>
          </a:p>
        </p:txBody>
      </p:sp>
      <p:sp>
        <p:nvSpPr>
          <p:cNvPr id="19516" name="Freeform 60"/>
          <p:cNvSpPr>
            <a:spLocks/>
          </p:cNvSpPr>
          <p:nvPr/>
        </p:nvSpPr>
        <p:spPr bwMode="auto">
          <a:xfrm>
            <a:off x="1395413" y="5329238"/>
            <a:ext cx="666750" cy="1587"/>
          </a:xfrm>
          <a:custGeom>
            <a:avLst/>
            <a:gdLst>
              <a:gd name="T0" fmla="*/ 420 w 420"/>
              <a:gd name="T1" fmla="*/ 0 h 1"/>
              <a:gd name="T2" fmla="*/ 0 w 42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" h="1">
                <a:moveTo>
                  <a:pt x="420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7" name="Line 61"/>
          <p:cNvSpPr>
            <a:spLocks noChangeShapeType="1"/>
          </p:cNvSpPr>
          <p:nvPr/>
        </p:nvSpPr>
        <p:spPr bwMode="auto">
          <a:xfrm flipH="1">
            <a:off x="1403350" y="6308725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900113" y="501332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dirty="0" err="1"/>
              <a:t>x</a:t>
            </a:r>
            <a:r>
              <a:rPr lang="en-US" altLang="ru-RU" sz="2400" baseline="-25000" dirty="0" err="1"/>
              <a:t>m</a:t>
            </a:r>
            <a:endParaRPr lang="ru-RU" altLang="ru-RU" sz="2400" dirty="0"/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827088" y="602138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dirty="0"/>
              <a:t>-</a:t>
            </a:r>
            <a:r>
              <a:rPr lang="en-US" altLang="ru-RU" sz="2400" dirty="0" err="1"/>
              <a:t>x</a:t>
            </a:r>
            <a:r>
              <a:rPr lang="en-US" altLang="ru-RU" sz="2400" baseline="-25000" dirty="0" err="1"/>
              <a:t>m</a:t>
            </a:r>
            <a:endParaRPr lang="ru-RU" altLang="ru-RU" sz="2400" dirty="0"/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1042988" y="5589588"/>
            <a:ext cx="27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0</a:t>
            </a:r>
            <a:endParaRPr lang="ru-RU" altLang="ru-RU" sz="2000"/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1908175" y="58054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1</a:t>
            </a:r>
            <a:endParaRPr lang="ru-RU" altLang="ru-RU" sz="2000"/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2555875" y="58054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2</a:t>
            </a:r>
            <a:endParaRPr lang="ru-RU" altLang="ru-RU" sz="2000"/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3276600" y="58054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3</a:t>
            </a:r>
            <a:endParaRPr lang="ru-RU" altLang="ru-RU" sz="2000"/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3924300" y="58054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4</a:t>
            </a:r>
            <a:endParaRPr lang="ru-RU" altLang="ru-RU" sz="2000"/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4572000" y="58054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5</a:t>
            </a:r>
            <a:endParaRPr lang="ru-RU" altLang="ru-RU" sz="2000"/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5148263" y="5805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6</a:t>
            </a:r>
            <a:endParaRPr lang="ru-RU" altLang="ru-RU" sz="2000"/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5795963" y="5805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7</a:t>
            </a:r>
            <a:endParaRPr lang="ru-RU" altLang="ru-RU" sz="2000"/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6516688" y="5805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8</a:t>
            </a:r>
            <a:endParaRPr lang="ru-RU" altLang="ru-RU" sz="2000"/>
          </a:p>
        </p:txBody>
      </p:sp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7164388" y="5805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9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xmlns="" val="246012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 animBg="1"/>
      <p:bldP spid="19482" grpId="0" animBg="1"/>
      <p:bldP spid="19485" grpId="0" animBg="1"/>
      <p:bldP spid="19487" grpId="0" animBg="1"/>
      <p:bldP spid="19494" grpId="0" animBg="1"/>
      <p:bldP spid="19498" grpId="0" animBg="1"/>
      <p:bldP spid="19501" grpId="0" animBg="1"/>
      <p:bldP spid="19506" grpId="0" animBg="1"/>
      <p:bldP spid="19507" grpId="0" animBg="1"/>
      <p:bldP spid="19511" grpId="0" animBg="1"/>
      <p:bldP spid="19512" grpId="0" animBg="1"/>
      <p:bldP spid="19513" grpId="0" animBg="1"/>
      <p:bldP spid="19514" grpId="0"/>
      <p:bldP spid="19515" grpId="0"/>
      <p:bldP spid="19516" grpId="0" animBg="1"/>
      <p:bldP spid="19517" grpId="0" animBg="1"/>
      <p:bldP spid="19518" grpId="0"/>
      <p:bldP spid="19519" grpId="0"/>
      <p:bldP spid="19520" grpId="0"/>
      <p:bldP spid="19521" grpId="0"/>
      <p:bldP spid="19522" grpId="0"/>
      <p:bldP spid="19524" grpId="0"/>
      <p:bldP spid="19526" grpId="0"/>
      <p:bldP spid="19527" grpId="0"/>
      <p:bldP spid="19529" grpId="0"/>
      <p:bldP spid="19532" grpId="0"/>
      <p:bldP spid="19533" grpId="0"/>
      <p:bldP spid="195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404664"/>
            <a:ext cx="8229600" cy="863600"/>
          </a:xfrm>
        </p:spPr>
        <p:txBody>
          <a:bodyPr>
            <a:noAutofit/>
          </a:bodyPr>
          <a:lstStyle/>
          <a:p>
            <a:pPr algn="ctr"/>
            <a:r>
              <a:rPr lang="ru-RU" altLang="ru-RU" b="1" dirty="0" smtClean="0"/>
              <a:t>Амплитуда на Графике</a:t>
            </a:r>
            <a:endParaRPr lang="ru-RU" altLang="ru-RU" b="1" dirty="0"/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179388" y="1412875"/>
            <a:ext cx="8785225" cy="48244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 flipV="1">
            <a:off x="827088" y="1989138"/>
            <a:ext cx="0" cy="381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>
            <a:off x="827088" y="4005263"/>
            <a:ext cx="7921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59" name="Line 47"/>
          <p:cNvSpPr>
            <a:spLocks noChangeShapeType="1"/>
          </p:cNvSpPr>
          <p:nvPr/>
        </p:nvSpPr>
        <p:spPr bwMode="auto">
          <a:xfrm>
            <a:off x="755650" y="32131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>
            <a:off x="755650" y="47974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8243888" y="4005263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t</a:t>
            </a:r>
            <a:r>
              <a:rPr lang="ru-RU" altLang="ru-RU" sz="2400"/>
              <a:t>, с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82708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/>
              <a:t>x</a:t>
            </a:r>
            <a:r>
              <a:rPr lang="ru-RU" altLang="ru-RU" sz="2400"/>
              <a:t>,</a:t>
            </a:r>
            <a:r>
              <a:rPr lang="en-US" altLang="ru-RU" sz="2400"/>
              <a:t> </a:t>
            </a:r>
            <a:r>
              <a:rPr lang="ru-RU" altLang="ru-RU" sz="2400"/>
              <a:t>см</a:t>
            </a:r>
            <a:r>
              <a:rPr lang="ru-RU" altLang="ru-RU"/>
              <a:t> 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323850" y="29972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x</a:t>
            </a:r>
            <a:r>
              <a:rPr lang="en-US" altLang="ru-RU" sz="2400" baseline="-25000"/>
              <a:t>m</a:t>
            </a:r>
            <a:endParaRPr lang="ru-RU" altLang="ru-RU" sz="2400"/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179388" y="450850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-x</a:t>
            </a:r>
            <a:r>
              <a:rPr lang="en-US" altLang="ru-RU" sz="2400" baseline="-25000"/>
              <a:t>m</a:t>
            </a:r>
            <a:endParaRPr lang="ru-RU" altLang="ru-RU" sz="2400"/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4140200" y="4005263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Т</a:t>
            </a:r>
          </a:p>
        </p:txBody>
      </p:sp>
      <p:sp>
        <p:nvSpPr>
          <p:cNvPr id="38970" name="Text Box 58"/>
          <p:cNvSpPr txBox="1">
            <a:spLocks noChangeArrowheads="1"/>
          </p:cNvSpPr>
          <p:nvPr/>
        </p:nvSpPr>
        <p:spPr bwMode="auto">
          <a:xfrm>
            <a:off x="7451725" y="400526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2Т</a:t>
            </a:r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1908175" y="400526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Т</a:t>
            </a:r>
            <a:r>
              <a:rPr lang="en-US" altLang="ru-RU" sz="2400"/>
              <a:t>/</a:t>
            </a:r>
            <a:r>
              <a:rPr lang="ru-RU" altLang="ru-RU" sz="2400"/>
              <a:t>2</a:t>
            </a:r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5148263" y="40052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3Т</a:t>
            </a:r>
            <a:r>
              <a:rPr lang="en-US" altLang="ru-RU" sz="2400"/>
              <a:t>/</a:t>
            </a:r>
            <a:r>
              <a:rPr lang="ru-RU" altLang="ru-RU" sz="2400"/>
              <a:t>2</a:t>
            </a:r>
          </a:p>
        </p:txBody>
      </p:sp>
      <p:sp>
        <p:nvSpPr>
          <p:cNvPr id="38974" name="Text Box 62"/>
          <p:cNvSpPr txBox="1">
            <a:spLocks noChangeArrowheads="1"/>
          </p:cNvSpPr>
          <p:nvPr/>
        </p:nvSpPr>
        <p:spPr bwMode="auto">
          <a:xfrm>
            <a:off x="395288" y="37893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0</a:t>
            </a:r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3636169" y="1412875"/>
            <a:ext cx="431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Изменение амплитуды: </a:t>
            </a:r>
          </a:p>
        </p:txBody>
      </p:sp>
      <p:sp>
        <p:nvSpPr>
          <p:cNvPr id="38987" name="Text Box 75"/>
          <p:cNvSpPr txBox="1">
            <a:spLocks noChangeArrowheads="1"/>
          </p:cNvSpPr>
          <p:nvPr/>
        </p:nvSpPr>
        <p:spPr bwMode="auto">
          <a:xfrm>
            <a:off x="250825" y="24669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x</a:t>
            </a:r>
            <a:r>
              <a:rPr lang="en-US" altLang="ru-RU" sz="2400" baseline="-25000"/>
              <a:t>m</a:t>
            </a:r>
            <a:r>
              <a:rPr lang="en-US" altLang="ru-RU" sz="2400"/>
              <a:t>’</a:t>
            </a:r>
            <a:endParaRPr lang="ru-RU" altLang="ru-RU" sz="2400"/>
          </a:p>
        </p:txBody>
      </p:sp>
      <p:sp>
        <p:nvSpPr>
          <p:cNvPr id="38988" name="Line 76"/>
          <p:cNvSpPr>
            <a:spLocks noChangeShapeType="1"/>
          </p:cNvSpPr>
          <p:nvPr/>
        </p:nvSpPr>
        <p:spPr bwMode="auto">
          <a:xfrm>
            <a:off x="755650" y="27813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>
            <a:off x="755650" y="52292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1" name="Text Box 79"/>
          <p:cNvSpPr txBox="1">
            <a:spLocks noChangeArrowheads="1"/>
          </p:cNvSpPr>
          <p:nvPr/>
        </p:nvSpPr>
        <p:spPr bwMode="auto">
          <a:xfrm>
            <a:off x="179388" y="498792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-x</a:t>
            </a:r>
            <a:r>
              <a:rPr lang="en-US" altLang="ru-RU" sz="2400" baseline="-25000"/>
              <a:t>m</a:t>
            </a:r>
            <a:r>
              <a:rPr lang="en-US" altLang="ru-RU" sz="2400"/>
              <a:t>’</a:t>
            </a:r>
            <a:endParaRPr lang="ru-RU" altLang="ru-RU" sz="2400"/>
          </a:p>
        </p:txBody>
      </p:sp>
      <p:sp>
        <p:nvSpPr>
          <p:cNvPr id="38992" name="Text Box 80"/>
          <p:cNvSpPr txBox="1">
            <a:spLocks noChangeArrowheads="1"/>
          </p:cNvSpPr>
          <p:nvPr/>
        </p:nvSpPr>
        <p:spPr bwMode="auto">
          <a:xfrm>
            <a:off x="7092950" y="141287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x</a:t>
            </a:r>
            <a:r>
              <a:rPr lang="en-US" altLang="ru-RU" sz="2400" baseline="-25000"/>
              <a:t>m</a:t>
            </a:r>
            <a:r>
              <a:rPr lang="en-US" altLang="ru-RU" sz="2400"/>
              <a:t>’ &gt; x</a:t>
            </a:r>
            <a:r>
              <a:rPr lang="en-US" altLang="ru-RU" sz="2400" baseline="-25000"/>
              <a:t>m</a:t>
            </a:r>
            <a:endParaRPr lang="ru-RU" altLang="ru-RU" sz="2400"/>
          </a:p>
        </p:txBody>
      </p:sp>
      <p:sp>
        <p:nvSpPr>
          <p:cNvPr id="38993" name="Freeform 81"/>
          <p:cNvSpPr>
            <a:spLocks/>
          </p:cNvSpPr>
          <p:nvPr/>
        </p:nvSpPr>
        <p:spPr bwMode="auto">
          <a:xfrm>
            <a:off x="827088" y="3213100"/>
            <a:ext cx="7258050" cy="1574800"/>
          </a:xfrm>
          <a:custGeom>
            <a:avLst/>
            <a:gdLst>
              <a:gd name="T0" fmla="*/ 26 w 4572"/>
              <a:gd name="T1" fmla="*/ 458 h 992"/>
              <a:gd name="T2" fmla="*/ 114 w 4572"/>
              <a:gd name="T3" fmla="*/ 336 h 992"/>
              <a:gd name="T4" fmla="*/ 220 w 4572"/>
              <a:gd name="T5" fmla="*/ 190 h 992"/>
              <a:gd name="T6" fmla="*/ 342 w 4572"/>
              <a:gd name="T7" fmla="*/ 72 h 992"/>
              <a:gd name="T8" fmla="*/ 478 w 4572"/>
              <a:gd name="T9" fmla="*/ 10 h 992"/>
              <a:gd name="T10" fmla="*/ 582 w 4572"/>
              <a:gd name="T11" fmla="*/ 2 h 992"/>
              <a:gd name="T12" fmla="*/ 710 w 4572"/>
              <a:gd name="T13" fmla="*/ 74 h 992"/>
              <a:gd name="T14" fmla="*/ 830 w 4572"/>
              <a:gd name="T15" fmla="*/ 190 h 992"/>
              <a:gd name="T16" fmla="*/ 942 w 4572"/>
              <a:gd name="T17" fmla="*/ 332 h 992"/>
              <a:gd name="T18" fmla="*/ 1080 w 4572"/>
              <a:gd name="T19" fmla="*/ 526 h 992"/>
              <a:gd name="T20" fmla="*/ 1196 w 4572"/>
              <a:gd name="T21" fmla="*/ 698 h 992"/>
              <a:gd name="T22" fmla="*/ 1306 w 4572"/>
              <a:gd name="T23" fmla="*/ 834 h 992"/>
              <a:gd name="T24" fmla="*/ 1440 w 4572"/>
              <a:gd name="T25" fmla="*/ 944 h 992"/>
              <a:gd name="T26" fmla="*/ 1562 w 4572"/>
              <a:gd name="T27" fmla="*/ 992 h 992"/>
              <a:gd name="T28" fmla="*/ 1700 w 4572"/>
              <a:gd name="T29" fmla="*/ 972 h 992"/>
              <a:gd name="T30" fmla="*/ 1872 w 4572"/>
              <a:gd name="T31" fmla="*/ 832 h 992"/>
              <a:gd name="T32" fmla="*/ 2028 w 4572"/>
              <a:gd name="T33" fmla="*/ 628 h 992"/>
              <a:gd name="T34" fmla="*/ 2190 w 4572"/>
              <a:gd name="T35" fmla="*/ 392 h 992"/>
              <a:gd name="T36" fmla="*/ 2326 w 4572"/>
              <a:gd name="T37" fmla="*/ 214 h 992"/>
              <a:gd name="T38" fmla="*/ 2456 w 4572"/>
              <a:gd name="T39" fmla="*/ 84 h 992"/>
              <a:gd name="T40" fmla="*/ 2590 w 4572"/>
              <a:gd name="T41" fmla="*/ 12 h 992"/>
              <a:gd name="T42" fmla="*/ 2742 w 4572"/>
              <a:gd name="T43" fmla="*/ 20 h 992"/>
              <a:gd name="T44" fmla="*/ 2888 w 4572"/>
              <a:gd name="T45" fmla="*/ 128 h 992"/>
              <a:gd name="T46" fmla="*/ 3014 w 4572"/>
              <a:gd name="T47" fmla="*/ 266 h 992"/>
              <a:gd name="T48" fmla="*/ 3156 w 4572"/>
              <a:gd name="T49" fmla="*/ 464 h 992"/>
              <a:gd name="T50" fmla="*/ 3304 w 4572"/>
              <a:gd name="T51" fmla="*/ 684 h 992"/>
              <a:gd name="T52" fmla="*/ 3466 w 4572"/>
              <a:gd name="T53" fmla="*/ 874 h 992"/>
              <a:gd name="T54" fmla="*/ 3624 w 4572"/>
              <a:gd name="T55" fmla="*/ 984 h 992"/>
              <a:gd name="T56" fmla="*/ 3808 w 4572"/>
              <a:gd name="T57" fmla="*/ 978 h 992"/>
              <a:gd name="T58" fmla="*/ 3928 w 4572"/>
              <a:gd name="T59" fmla="*/ 902 h 992"/>
              <a:gd name="T60" fmla="*/ 4146 w 4572"/>
              <a:gd name="T61" fmla="*/ 638 h 992"/>
              <a:gd name="T62" fmla="*/ 4350 w 4572"/>
              <a:gd name="T63" fmla="*/ 336 h 992"/>
              <a:gd name="T64" fmla="*/ 4572 w 4572"/>
              <a:gd name="T65" fmla="*/ 78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72" h="992">
                <a:moveTo>
                  <a:pt x="0" y="506"/>
                </a:moveTo>
                <a:lnTo>
                  <a:pt x="26" y="458"/>
                </a:lnTo>
                <a:lnTo>
                  <a:pt x="62" y="404"/>
                </a:lnTo>
                <a:lnTo>
                  <a:pt x="114" y="336"/>
                </a:lnTo>
                <a:lnTo>
                  <a:pt x="162" y="266"/>
                </a:lnTo>
                <a:lnTo>
                  <a:pt x="220" y="190"/>
                </a:lnTo>
                <a:lnTo>
                  <a:pt x="280" y="128"/>
                </a:lnTo>
                <a:lnTo>
                  <a:pt x="342" y="72"/>
                </a:lnTo>
                <a:lnTo>
                  <a:pt x="404" y="30"/>
                </a:lnTo>
                <a:lnTo>
                  <a:pt x="478" y="10"/>
                </a:lnTo>
                <a:lnTo>
                  <a:pt x="530" y="0"/>
                </a:lnTo>
                <a:lnTo>
                  <a:pt x="582" y="2"/>
                </a:lnTo>
                <a:lnTo>
                  <a:pt x="636" y="26"/>
                </a:lnTo>
                <a:lnTo>
                  <a:pt x="710" y="74"/>
                </a:lnTo>
                <a:lnTo>
                  <a:pt x="764" y="118"/>
                </a:lnTo>
                <a:lnTo>
                  <a:pt x="830" y="190"/>
                </a:lnTo>
                <a:lnTo>
                  <a:pt x="886" y="258"/>
                </a:lnTo>
                <a:lnTo>
                  <a:pt x="942" y="332"/>
                </a:lnTo>
                <a:lnTo>
                  <a:pt x="1010" y="428"/>
                </a:lnTo>
                <a:lnTo>
                  <a:pt x="1080" y="526"/>
                </a:lnTo>
                <a:lnTo>
                  <a:pt x="1126" y="600"/>
                </a:lnTo>
                <a:lnTo>
                  <a:pt x="1196" y="698"/>
                </a:lnTo>
                <a:lnTo>
                  <a:pt x="1240" y="756"/>
                </a:lnTo>
                <a:lnTo>
                  <a:pt x="1306" y="834"/>
                </a:lnTo>
                <a:lnTo>
                  <a:pt x="1364" y="894"/>
                </a:lnTo>
                <a:lnTo>
                  <a:pt x="1440" y="944"/>
                </a:lnTo>
                <a:lnTo>
                  <a:pt x="1488" y="974"/>
                </a:lnTo>
                <a:lnTo>
                  <a:pt x="1562" y="992"/>
                </a:lnTo>
                <a:lnTo>
                  <a:pt x="1644" y="990"/>
                </a:lnTo>
                <a:lnTo>
                  <a:pt x="1700" y="972"/>
                </a:lnTo>
                <a:lnTo>
                  <a:pt x="1774" y="924"/>
                </a:lnTo>
                <a:lnTo>
                  <a:pt x="1872" y="832"/>
                </a:lnTo>
                <a:lnTo>
                  <a:pt x="1958" y="726"/>
                </a:lnTo>
                <a:lnTo>
                  <a:pt x="2028" y="628"/>
                </a:lnTo>
                <a:lnTo>
                  <a:pt x="2104" y="526"/>
                </a:lnTo>
                <a:lnTo>
                  <a:pt x="2190" y="392"/>
                </a:lnTo>
                <a:lnTo>
                  <a:pt x="2264" y="302"/>
                </a:lnTo>
                <a:lnTo>
                  <a:pt x="2326" y="214"/>
                </a:lnTo>
                <a:lnTo>
                  <a:pt x="2390" y="144"/>
                </a:lnTo>
                <a:lnTo>
                  <a:pt x="2456" y="84"/>
                </a:lnTo>
                <a:lnTo>
                  <a:pt x="2522" y="38"/>
                </a:lnTo>
                <a:lnTo>
                  <a:pt x="2590" y="12"/>
                </a:lnTo>
                <a:lnTo>
                  <a:pt x="2668" y="2"/>
                </a:lnTo>
                <a:lnTo>
                  <a:pt x="2742" y="20"/>
                </a:lnTo>
                <a:lnTo>
                  <a:pt x="2814" y="60"/>
                </a:lnTo>
                <a:lnTo>
                  <a:pt x="2888" y="128"/>
                </a:lnTo>
                <a:lnTo>
                  <a:pt x="2956" y="194"/>
                </a:lnTo>
                <a:lnTo>
                  <a:pt x="3014" y="266"/>
                </a:lnTo>
                <a:lnTo>
                  <a:pt x="3080" y="358"/>
                </a:lnTo>
                <a:lnTo>
                  <a:pt x="3156" y="464"/>
                </a:lnTo>
                <a:lnTo>
                  <a:pt x="3226" y="572"/>
                </a:lnTo>
                <a:lnTo>
                  <a:pt x="3304" y="684"/>
                </a:lnTo>
                <a:lnTo>
                  <a:pt x="3384" y="778"/>
                </a:lnTo>
                <a:lnTo>
                  <a:pt x="3466" y="874"/>
                </a:lnTo>
                <a:lnTo>
                  <a:pt x="3542" y="936"/>
                </a:lnTo>
                <a:lnTo>
                  <a:pt x="3624" y="984"/>
                </a:lnTo>
                <a:lnTo>
                  <a:pt x="3728" y="990"/>
                </a:lnTo>
                <a:lnTo>
                  <a:pt x="3808" y="978"/>
                </a:lnTo>
                <a:lnTo>
                  <a:pt x="3868" y="948"/>
                </a:lnTo>
                <a:lnTo>
                  <a:pt x="3928" y="902"/>
                </a:lnTo>
                <a:lnTo>
                  <a:pt x="4032" y="788"/>
                </a:lnTo>
                <a:lnTo>
                  <a:pt x="4146" y="638"/>
                </a:lnTo>
                <a:lnTo>
                  <a:pt x="4254" y="476"/>
                </a:lnTo>
                <a:lnTo>
                  <a:pt x="4350" y="336"/>
                </a:lnTo>
                <a:lnTo>
                  <a:pt x="4444" y="216"/>
                </a:lnTo>
                <a:lnTo>
                  <a:pt x="4572" y="7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4" name="Freeform 82"/>
          <p:cNvSpPr>
            <a:spLocks/>
          </p:cNvSpPr>
          <p:nvPr/>
        </p:nvSpPr>
        <p:spPr bwMode="auto">
          <a:xfrm>
            <a:off x="827088" y="2781300"/>
            <a:ext cx="7258050" cy="2447925"/>
          </a:xfrm>
          <a:custGeom>
            <a:avLst/>
            <a:gdLst>
              <a:gd name="T0" fmla="*/ 26 w 4572"/>
              <a:gd name="T1" fmla="*/ 458 h 992"/>
              <a:gd name="T2" fmla="*/ 114 w 4572"/>
              <a:gd name="T3" fmla="*/ 336 h 992"/>
              <a:gd name="T4" fmla="*/ 220 w 4572"/>
              <a:gd name="T5" fmla="*/ 190 h 992"/>
              <a:gd name="T6" fmla="*/ 342 w 4572"/>
              <a:gd name="T7" fmla="*/ 72 h 992"/>
              <a:gd name="T8" fmla="*/ 478 w 4572"/>
              <a:gd name="T9" fmla="*/ 10 h 992"/>
              <a:gd name="T10" fmla="*/ 582 w 4572"/>
              <a:gd name="T11" fmla="*/ 2 h 992"/>
              <a:gd name="T12" fmla="*/ 710 w 4572"/>
              <a:gd name="T13" fmla="*/ 74 h 992"/>
              <a:gd name="T14" fmla="*/ 830 w 4572"/>
              <a:gd name="T15" fmla="*/ 190 h 992"/>
              <a:gd name="T16" fmla="*/ 942 w 4572"/>
              <a:gd name="T17" fmla="*/ 332 h 992"/>
              <a:gd name="T18" fmla="*/ 1080 w 4572"/>
              <a:gd name="T19" fmla="*/ 526 h 992"/>
              <a:gd name="T20" fmla="*/ 1196 w 4572"/>
              <a:gd name="T21" fmla="*/ 698 h 992"/>
              <a:gd name="T22" fmla="*/ 1306 w 4572"/>
              <a:gd name="T23" fmla="*/ 834 h 992"/>
              <a:gd name="T24" fmla="*/ 1440 w 4572"/>
              <a:gd name="T25" fmla="*/ 944 h 992"/>
              <a:gd name="T26" fmla="*/ 1562 w 4572"/>
              <a:gd name="T27" fmla="*/ 992 h 992"/>
              <a:gd name="T28" fmla="*/ 1700 w 4572"/>
              <a:gd name="T29" fmla="*/ 972 h 992"/>
              <a:gd name="T30" fmla="*/ 1872 w 4572"/>
              <a:gd name="T31" fmla="*/ 832 h 992"/>
              <a:gd name="T32" fmla="*/ 2028 w 4572"/>
              <a:gd name="T33" fmla="*/ 628 h 992"/>
              <a:gd name="T34" fmla="*/ 2190 w 4572"/>
              <a:gd name="T35" fmla="*/ 392 h 992"/>
              <a:gd name="T36" fmla="*/ 2326 w 4572"/>
              <a:gd name="T37" fmla="*/ 214 h 992"/>
              <a:gd name="T38" fmla="*/ 2456 w 4572"/>
              <a:gd name="T39" fmla="*/ 84 h 992"/>
              <a:gd name="T40" fmla="*/ 2590 w 4572"/>
              <a:gd name="T41" fmla="*/ 12 h 992"/>
              <a:gd name="T42" fmla="*/ 2742 w 4572"/>
              <a:gd name="T43" fmla="*/ 20 h 992"/>
              <a:gd name="T44" fmla="*/ 2888 w 4572"/>
              <a:gd name="T45" fmla="*/ 128 h 992"/>
              <a:gd name="T46" fmla="*/ 3014 w 4572"/>
              <a:gd name="T47" fmla="*/ 266 h 992"/>
              <a:gd name="T48" fmla="*/ 3156 w 4572"/>
              <a:gd name="T49" fmla="*/ 464 h 992"/>
              <a:gd name="T50" fmla="*/ 3304 w 4572"/>
              <a:gd name="T51" fmla="*/ 684 h 992"/>
              <a:gd name="T52" fmla="*/ 3466 w 4572"/>
              <a:gd name="T53" fmla="*/ 874 h 992"/>
              <a:gd name="T54" fmla="*/ 3624 w 4572"/>
              <a:gd name="T55" fmla="*/ 984 h 992"/>
              <a:gd name="T56" fmla="*/ 3808 w 4572"/>
              <a:gd name="T57" fmla="*/ 978 h 992"/>
              <a:gd name="T58" fmla="*/ 3928 w 4572"/>
              <a:gd name="T59" fmla="*/ 902 h 992"/>
              <a:gd name="T60" fmla="*/ 4146 w 4572"/>
              <a:gd name="T61" fmla="*/ 638 h 992"/>
              <a:gd name="T62" fmla="*/ 4350 w 4572"/>
              <a:gd name="T63" fmla="*/ 336 h 992"/>
              <a:gd name="T64" fmla="*/ 4572 w 4572"/>
              <a:gd name="T65" fmla="*/ 78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72" h="992">
                <a:moveTo>
                  <a:pt x="0" y="506"/>
                </a:moveTo>
                <a:lnTo>
                  <a:pt x="26" y="458"/>
                </a:lnTo>
                <a:lnTo>
                  <a:pt x="62" y="404"/>
                </a:lnTo>
                <a:lnTo>
                  <a:pt x="114" y="336"/>
                </a:lnTo>
                <a:lnTo>
                  <a:pt x="162" y="266"/>
                </a:lnTo>
                <a:lnTo>
                  <a:pt x="220" y="190"/>
                </a:lnTo>
                <a:lnTo>
                  <a:pt x="280" y="128"/>
                </a:lnTo>
                <a:lnTo>
                  <a:pt x="342" y="72"/>
                </a:lnTo>
                <a:lnTo>
                  <a:pt x="404" y="30"/>
                </a:lnTo>
                <a:lnTo>
                  <a:pt x="478" y="10"/>
                </a:lnTo>
                <a:lnTo>
                  <a:pt x="530" y="0"/>
                </a:lnTo>
                <a:lnTo>
                  <a:pt x="582" y="2"/>
                </a:lnTo>
                <a:lnTo>
                  <a:pt x="636" y="26"/>
                </a:lnTo>
                <a:lnTo>
                  <a:pt x="710" y="74"/>
                </a:lnTo>
                <a:lnTo>
                  <a:pt x="764" y="118"/>
                </a:lnTo>
                <a:lnTo>
                  <a:pt x="830" y="190"/>
                </a:lnTo>
                <a:lnTo>
                  <a:pt x="886" y="258"/>
                </a:lnTo>
                <a:lnTo>
                  <a:pt x="942" y="332"/>
                </a:lnTo>
                <a:lnTo>
                  <a:pt x="1010" y="428"/>
                </a:lnTo>
                <a:lnTo>
                  <a:pt x="1080" y="526"/>
                </a:lnTo>
                <a:lnTo>
                  <a:pt x="1126" y="600"/>
                </a:lnTo>
                <a:lnTo>
                  <a:pt x="1196" y="698"/>
                </a:lnTo>
                <a:lnTo>
                  <a:pt x="1240" y="756"/>
                </a:lnTo>
                <a:lnTo>
                  <a:pt x="1306" y="834"/>
                </a:lnTo>
                <a:lnTo>
                  <a:pt x="1364" y="894"/>
                </a:lnTo>
                <a:lnTo>
                  <a:pt x="1440" y="944"/>
                </a:lnTo>
                <a:lnTo>
                  <a:pt x="1488" y="974"/>
                </a:lnTo>
                <a:lnTo>
                  <a:pt x="1562" y="992"/>
                </a:lnTo>
                <a:lnTo>
                  <a:pt x="1644" y="990"/>
                </a:lnTo>
                <a:lnTo>
                  <a:pt x="1700" y="972"/>
                </a:lnTo>
                <a:lnTo>
                  <a:pt x="1774" y="924"/>
                </a:lnTo>
                <a:lnTo>
                  <a:pt x="1872" y="832"/>
                </a:lnTo>
                <a:lnTo>
                  <a:pt x="1958" y="726"/>
                </a:lnTo>
                <a:lnTo>
                  <a:pt x="2028" y="628"/>
                </a:lnTo>
                <a:lnTo>
                  <a:pt x="2104" y="526"/>
                </a:lnTo>
                <a:lnTo>
                  <a:pt x="2190" y="392"/>
                </a:lnTo>
                <a:lnTo>
                  <a:pt x="2264" y="302"/>
                </a:lnTo>
                <a:lnTo>
                  <a:pt x="2326" y="214"/>
                </a:lnTo>
                <a:lnTo>
                  <a:pt x="2390" y="144"/>
                </a:lnTo>
                <a:lnTo>
                  <a:pt x="2456" y="84"/>
                </a:lnTo>
                <a:lnTo>
                  <a:pt x="2522" y="38"/>
                </a:lnTo>
                <a:lnTo>
                  <a:pt x="2590" y="12"/>
                </a:lnTo>
                <a:lnTo>
                  <a:pt x="2668" y="2"/>
                </a:lnTo>
                <a:lnTo>
                  <a:pt x="2742" y="20"/>
                </a:lnTo>
                <a:lnTo>
                  <a:pt x="2814" y="60"/>
                </a:lnTo>
                <a:lnTo>
                  <a:pt x="2888" y="128"/>
                </a:lnTo>
                <a:lnTo>
                  <a:pt x="2956" y="194"/>
                </a:lnTo>
                <a:lnTo>
                  <a:pt x="3014" y="266"/>
                </a:lnTo>
                <a:lnTo>
                  <a:pt x="3080" y="358"/>
                </a:lnTo>
                <a:lnTo>
                  <a:pt x="3156" y="464"/>
                </a:lnTo>
                <a:lnTo>
                  <a:pt x="3226" y="572"/>
                </a:lnTo>
                <a:lnTo>
                  <a:pt x="3304" y="684"/>
                </a:lnTo>
                <a:lnTo>
                  <a:pt x="3384" y="778"/>
                </a:lnTo>
                <a:lnTo>
                  <a:pt x="3466" y="874"/>
                </a:lnTo>
                <a:lnTo>
                  <a:pt x="3542" y="936"/>
                </a:lnTo>
                <a:lnTo>
                  <a:pt x="3624" y="984"/>
                </a:lnTo>
                <a:lnTo>
                  <a:pt x="3728" y="990"/>
                </a:lnTo>
                <a:lnTo>
                  <a:pt x="3808" y="978"/>
                </a:lnTo>
                <a:lnTo>
                  <a:pt x="3868" y="948"/>
                </a:lnTo>
                <a:lnTo>
                  <a:pt x="3928" y="902"/>
                </a:lnTo>
                <a:lnTo>
                  <a:pt x="4032" y="788"/>
                </a:lnTo>
                <a:lnTo>
                  <a:pt x="4146" y="638"/>
                </a:lnTo>
                <a:lnTo>
                  <a:pt x="4254" y="476"/>
                </a:lnTo>
                <a:lnTo>
                  <a:pt x="4350" y="336"/>
                </a:lnTo>
                <a:lnTo>
                  <a:pt x="4444" y="216"/>
                </a:lnTo>
                <a:lnTo>
                  <a:pt x="4572" y="78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5" name="Line 83"/>
          <p:cNvSpPr>
            <a:spLocks noChangeShapeType="1"/>
          </p:cNvSpPr>
          <p:nvPr/>
        </p:nvSpPr>
        <p:spPr bwMode="auto">
          <a:xfrm>
            <a:off x="827088" y="32131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6" name="Line 84"/>
          <p:cNvSpPr>
            <a:spLocks noChangeShapeType="1"/>
          </p:cNvSpPr>
          <p:nvPr/>
        </p:nvSpPr>
        <p:spPr bwMode="auto">
          <a:xfrm>
            <a:off x="827088" y="4797425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76" name="Oval 64"/>
          <p:cNvSpPr>
            <a:spLocks noChangeArrowheads="1"/>
          </p:cNvSpPr>
          <p:nvPr/>
        </p:nvSpPr>
        <p:spPr bwMode="auto">
          <a:xfrm>
            <a:off x="4140200" y="39338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77" name="Oval 65"/>
          <p:cNvSpPr>
            <a:spLocks noChangeArrowheads="1"/>
          </p:cNvSpPr>
          <p:nvPr/>
        </p:nvSpPr>
        <p:spPr bwMode="auto">
          <a:xfrm>
            <a:off x="57959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78" name="Oval 66"/>
          <p:cNvSpPr>
            <a:spLocks noChangeArrowheads="1"/>
          </p:cNvSpPr>
          <p:nvPr/>
        </p:nvSpPr>
        <p:spPr bwMode="auto">
          <a:xfrm>
            <a:off x="75231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75" name="Oval 63"/>
          <p:cNvSpPr>
            <a:spLocks noChangeArrowheads="1"/>
          </p:cNvSpPr>
          <p:nvPr/>
        </p:nvSpPr>
        <p:spPr bwMode="auto">
          <a:xfrm>
            <a:off x="755650" y="39338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>
            <a:off x="827088" y="2781300"/>
            <a:ext cx="77771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98" name="Line 86"/>
          <p:cNvSpPr>
            <a:spLocks noChangeShapeType="1"/>
          </p:cNvSpPr>
          <p:nvPr/>
        </p:nvSpPr>
        <p:spPr bwMode="auto">
          <a:xfrm>
            <a:off x="827088" y="5229225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73" name="Oval 61"/>
          <p:cNvSpPr>
            <a:spLocks noChangeArrowheads="1"/>
          </p:cNvSpPr>
          <p:nvPr/>
        </p:nvSpPr>
        <p:spPr bwMode="auto">
          <a:xfrm>
            <a:off x="241141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27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7" grpId="0"/>
      <p:bldP spid="38988" grpId="0" animBg="1"/>
      <p:bldP spid="38990" grpId="0" animBg="1"/>
      <p:bldP spid="38991" grpId="0"/>
      <p:bldP spid="38994" grpId="0" animBg="1"/>
      <p:bldP spid="38997" grpId="0" animBg="1"/>
      <p:bldP spid="389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574675" y="4681538"/>
            <a:ext cx="7777162" cy="21605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508" name="Picture 52" descr="м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7"/>
          <a:stretch>
            <a:fillRect/>
          </a:stretch>
        </p:blipFill>
        <p:spPr bwMode="auto">
          <a:xfrm>
            <a:off x="1403350" y="4572000"/>
            <a:ext cx="6119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1582700" y="1706299"/>
            <a:ext cx="8229600" cy="37449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dirty="0" smtClean="0">
                <a:effectLst/>
              </a:rPr>
              <a:t>- </a:t>
            </a:r>
            <a:r>
              <a:rPr lang="ru-RU" altLang="ru-RU" sz="2800" dirty="0">
                <a:effectLst/>
              </a:rPr>
              <a:t>циклическая или круговая частота колебаний</a:t>
            </a:r>
            <a:r>
              <a:rPr lang="ru-RU" altLang="ru-RU" sz="2800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 smtClean="0">
                <a:effectLst/>
              </a:rPr>
              <a:t>- </a:t>
            </a:r>
            <a:r>
              <a:rPr lang="ru-RU" altLang="ru-RU" sz="2800" dirty="0">
                <a:effectLst/>
              </a:rPr>
              <a:t>начальная фаза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>
                <a:effectLst/>
              </a:rPr>
              <a:t>                      </a:t>
            </a: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5698005"/>
              </p:ext>
            </p:extLst>
          </p:nvPr>
        </p:nvGraphicFramePr>
        <p:xfrm>
          <a:off x="1109288" y="476672"/>
          <a:ext cx="6810941" cy="1224136"/>
        </p:xfrm>
        <a:graphic>
          <a:graphicData uri="http://schemas.openxmlformats.org/presentationml/2006/ole">
            <p:oleObj spid="_x0000_s18636" name="Формула" r:id="rId5" imgW="1155600" imgH="228600" progId="Equation.3">
              <p:embed/>
            </p:oleObj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3189195"/>
              </p:ext>
            </p:extLst>
          </p:nvPr>
        </p:nvGraphicFramePr>
        <p:xfrm>
          <a:off x="1114425" y="2643188"/>
          <a:ext cx="503238" cy="647700"/>
        </p:xfrm>
        <a:graphic>
          <a:graphicData uri="http://schemas.openxmlformats.org/presentationml/2006/ole">
            <p:oleObj spid="_x0000_s18637" name="Формула" r:id="rId6" imgW="190440" imgH="228600" progId="Equation.3">
              <p:embed/>
            </p:oleObj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7899287"/>
              </p:ext>
            </p:extLst>
          </p:nvPr>
        </p:nvGraphicFramePr>
        <p:xfrm>
          <a:off x="1150131" y="3218814"/>
          <a:ext cx="647700" cy="604837"/>
        </p:xfrm>
        <a:graphic>
          <a:graphicData uri="http://schemas.openxmlformats.org/presentationml/2006/ole">
            <p:oleObj spid="_x0000_s18638" name="Формула" r:id="rId7" imgW="177646" imgH="228402" progId="Equation.3">
              <p:embed/>
            </p:oleObj>
          </a:graphicData>
        </a:graphic>
      </p:graphicFrame>
      <p:graphicFrame>
        <p:nvGraphicFramePr>
          <p:cNvPr id="194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338129"/>
              </p:ext>
            </p:extLst>
          </p:nvPr>
        </p:nvGraphicFramePr>
        <p:xfrm>
          <a:off x="574675" y="2016866"/>
          <a:ext cx="2358193" cy="764062"/>
        </p:xfrm>
        <a:graphic>
          <a:graphicData uri="http://schemas.openxmlformats.org/presentationml/2006/ole">
            <p:oleObj spid="_x0000_s18639" name="Формула" r:id="rId8" imgW="711200" imgH="228600" progId="Equation.3">
              <p:embed/>
            </p:oleObj>
          </a:graphicData>
        </a:graphic>
      </p:graphicFrame>
      <p:sp>
        <p:nvSpPr>
          <p:cNvPr id="19481" name="Line 25"/>
          <p:cNvSpPr>
            <a:spLocks noChangeShapeType="1"/>
          </p:cNvSpPr>
          <p:nvPr/>
        </p:nvSpPr>
        <p:spPr bwMode="auto">
          <a:xfrm flipV="1">
            <a:off x="1401763" y="4859338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1401763" y="5795963"/>
            <a:ext cx="640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1978025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625725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1330325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346450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3994150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641850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5289550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938838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6586538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7234238" y="5724525"/>
            <a:ext cx="142875" cy="1444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7667625" y="5805488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t</a:t>
            </a:r>
            <a:r>
              <a:rPr lang="ru-RU" altLang="ru-RU" sz="2000"/>
              <a:t>, с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684213" y="4581525"/>
            <a:ext cx="110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/>
              <a:t>x</a:t>
            </a:r>
            <a:r>
              <a:rPr lang="ru-RU" altLang="ru-RU" sz="2000"/>
              <a:t>,</a:t>
            </a:r>
            <a:r>
              <a:rPr lang="en-US" altLang="ru-RU" sz="2000"/>
              <a:t> </a:t>
            </a:r>
            <a:r>
              <a:rPr lang="ru-RU" altLang="ru-RU" sz="2000"/>
              <a:t>см</a:t>
            </a:r>
            <a:r>
              <a:rPr lang="ru-RU" altLang="ru-RU"/>
              <a:t> </a:t>
            </a:r>
          </a:p>
        </p:txBody>
      </p:sp>
      <p:sp>
        <p:nvSpPr>
          <p:cNvPr id="19516" name="Freeform 60"/>
          <p:cNvSpPr>
            <a:spLocks/>
          </p:cNvSpPr>
          <p:nvPr/>
        </p:nvSpPr>
        <p:spPr bwMode="auto">
          <a:xfrm>
            <a:off x="1395413" y="5329238"/>
            <a:ext cx="666750" cy="1587"/>
          </a:xfrm>
          <a:custGeom>
            <a:avLst/>
            <a:gdLst>
              <a:gd name="T0" fmla="*/ 420 w 420"/>
              <a:gd name="T1" fmla="*/ 0 h 1"/>
              <a:gd name="T2" fmla="*/ 0 w 42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" h="1">
                <a:moveTo>
                  <a:pt x="420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7" name="Line 61"/>
          <p:cNvSpPr>
            <a:spLocks noChangeShapeType="1"/>
          </p:cNvSpPr>
          <p:nvPr/>
        </p:nvSpPr>
        <p:spPr bwMode="auto">
          <a:xfrm flipH="1">
            <a:off x="1403350" y="6308725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900113" y="5013325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x</a:t>
            </a:r>
            <a:r>
              <a:rPr lang="en-US" altLang="ru-RU" sz="2400" baseline="-25000"/>
              <a:t>m</a:t>
            </a:r>
            <a:endParaRPr lang="ru-RU" altLang="ru-RU" sz="2400"/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827088" y="602138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-x</a:t>
            </a:r>
            <a:r>
              <a:rPr lang="en-US" altLang="ru-RU" sz="2400" baseline="-25000"/>
              <a:t>m</a:t>
            </a:r>
            <a:endParaRPr lang="ru-RU" altLang="ru-RU" sz="2400"/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1042988" y="5589588"/>
            <a:ext cx="27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0</a:t>
            </a:r>
            <a:endParaRPr lang="ru-RU" altLang="ru-RU" sz="2000"/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1908175" y="58054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1</a:t>
            </a:r>
            <a:endParaRPr lang="ru-RU" altLang="ru-RU" sz="2000"/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2555875" y="58054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2</a:t>
            </a:r>
            <a:endParaRPr lang="ru-RU" altLang="ru-RU" sz="2000"/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3276600" y="58054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3</a:t>
            </a:r>
            <a:endParaRPr lang="ru-RU" altLang="ru-RU" sz="2000"/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3924300" y="58054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4</a:t>
            </a:r>
            <a:endParaRPr lang="ru-RU" altLang="ru-RU" sz="2000"/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4572000" y="58054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5</a:t>
            </a:r>
            <a:endParaRPr lang="ru-RU" altLang="ru-RU" sz="2000"/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5148263" y="5805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6</a:t>
            </a:r>
            <a:endParaRPr lang="ru-RU" altLang="ru-RU" sz="2000"/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5795963" y="5805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7</a:t>
            </a:r>
            <a:endParaRPr lang="ru-RU" altLang="ru-RU" sz="2000"/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6516688" y="5805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8</a:t>
            </a:r>
            <a:endParaRPr lang="ru-RU" altLang="ru-RU" sz="2000"/>
          </a:p>
        </p:txBody>
      </p:sp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7164388" y="5805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/>
              <a:t>9</a:t>
            </a:r>
            <a:endParaRPr lang="ru-RU" altLang="ru-RU" sz="2000"/>
          </a:p>
        </p:txBody>
      </p:sp>
      <p:graphicFrame>
        <p:nvGraphicFramePr>
          <p:cNvPr id="19536" name="Object 80"/>
          <p:cNvGraphicFramePr>
            <a:graphicFrameLocks noChangeAspect="1"/>
          </p:cNvGraphicFramePr>
          <p:nvPr/>
        </p:nvGraphicFramePr>
        <p:xfrm>
          <a:off x="5867400" y="4652963"/>
          <a:ext cx="936625" cy="536575"/>
        </p:xfrm>
        <a:graphic>
          <a:graphicData uri="http://schemas.openxmlformats.org/presentationml/2006/ole">
            <p:oleObj spid="_x0000_s18640" name="Формула" r:id="rId9" imgW="419100" imgH="228600" progId="Equation.3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63256" y="548680"/>
            <a:ext cx="3061494" cy="108012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5507" y="2130563"/>
            <a:ext cx="53181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800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sz="2800" dirty="0">
                <a:solidFill>
                  <a:schemeClr val="tx2"/>
                </a:solidFill>
                <a:latin typeface="+mn-lt"/>
                <a:hlinkClick r:id="rId10" action="ppaction://hlinkfile"/>
              </a:rPr>
              <a:t>фаза гармонического </a:t>
            </a:r>
            <a:r>
              <a:rPr lang="ru-RU" altLang="ru-RU" sz="2800" dirty="0" smtClean="0">
                <a:solidFill>
                  <a:schemeClr val="tx2"/>
                </a:solidFill>
                <a:latin typeface="+mn-lt"/>
                <a:hlinkClick r:id="rId10" action="ppaction://hlinkfile"/>
              </a:rPr>
              <a:t>процесса</a:t>
            </a:r>
            <a:r>
              <a:rPr lang="ru-RU" altLang="ru-RU" sz="2800" dirty="0" smtClean="0">
                <a:solidFill>
                  <a:schemeClr val="tx2"/>
                </a:solidFill>
                <a:latin typeface="+mn-lt"/>
              </a:rPr>
              <a:t>:</a:t>
            </a:r>
            <a:endParaRPr lang="ru-RU" altLang="ru-RU" sz="2800" dirty="0">
              <a:solidFill>
                <a:schemeClr val="tx2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427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endParaRPr lang="ru-RU" altLang="ru-RU" sz="4000" dirty="0">
              <a:solidFill>
                <a:schemeClr val="tx1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116013" y="4652963"/>
            <a:ext cx="496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79388" y="1412875"/>
            <a:ext cx="8785225" cy="48244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827088" y="1989138"/>
            <a:ext cx="0" cy="381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827088" y="4005263"/>
            <a:ext cx="7921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755650" y="32131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755650" y="47974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8243888" y="4005263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t</a:t>
            </a:r>
            <a:r>
              <a:rPr lang="ru-RU" altLang="ru-RU" sz="2400"/>
              <a:t>, с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82708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/>
              <a:t>x</a:t>
            </a:r>
            <a:r>
              <a:rPr lang="ru-RU" altLang="ru-RU" sz="2400"/>
              <a:t>,</a:t>
            </a:r>
            <a:r>
              <a:rPr lang="en-US" altLang="ru-RU" sz="2400"/>
              <a:t> </a:t>
            </a:r>
            <a:r>
              <a:rPr lang="ru-RU" altLang="ru-RU" sz="2400"/>
              <a:t>см</a:t>
            </a:r>
            <a:r>
              <a:rPr lang="ru-RU" altLang="ru-RU"/>
              <a:t> 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23850" y="29972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x</a:t>
            </a:r>
            <a:r>
              <a:rPr lang="en-US" altLang="ru-RU" sz="2400" baseline="-25000"/>
              <a:t>m</a:t>
            </a:r>
            <a:endParaRPr lang="ru-RU" altLang="ru-RU" sz="2400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79388" y="450850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-x</a:t>
            </a:r>
            <a:r>
              <a:rPr lang="en-US" altLang="ru-RU" sz="2400" baseline="-25000"/>
              <a:t>m</a:t>
            </a:r>
            <a:endParaRPr lang="ru-RU" altLang="ru-RU" sz="2400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140200" y="4005263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Т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7451725" y="400526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2Т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1908175" y="400526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Т</a:t>
            </a:r>
            <a:r>
              <a:rPr lang="en-US" altLang="ru-RU" sz="2400"/>
              <a:t>/</a:t>
            </a:r>
            <a:r>
              <a:rPr lang="ru-RU" altLang="ru-RU" sz="2400"/>
              <a:t>2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148263" y="40052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3Т</a:t>
            </a:r>
            <a:r>
              <a:rPr lang="en-US" altLang="ru-RU" sz="2400"/>
              <a:t>/</a:t>
            </a:r>
            <a:r>
              <a:rPr lang="ru-RU" altLang="ru-RU" sz="2400"/>
              <a:t>2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95288" y="37893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0</a:t>
            </a:r>
          </a:p>
        </p:txBody>
      </p:sp>
      <p:sp>
        <p:nvSpPr>
          <p:cNvPr id="42005" name="Freeform 21"/>
          <p:cNvSpPr>
            <a:spLocks/>
          </p:cNvSpPr>
          <p:nvPr/>
        </p:nvSpPr>
        <p:spPr bwMode="auto">
          <a:xfrm>
            <a:off x="827088" y="3213100"/>
            <a:ext cx="7258050" cy="1574800"/>
          </a:xfrm>
          <a:custGeom>
            <a:avLst/>
            <a:gdLst>
              <a:gd name="T0" fmla="*/ 26 w 4572"/>
              <a:gd name="T1" fmla="*/ 458 h 992"/>
              <a:gd name="T2" fmla="*/ 114 w 4572"/>
              <a:gd name="T3" fmla="*/ 336 h 992"/>
              <a:gd name="T4" fmla="*/ 220 w 4572"/>
              <a:gd name="T5" fmla="*/ 190 h 992"/>
              <a:gd name="T6" fmla="*/ 342 w 4572"/>
              <a:gd name="T7" fmla="*/ 72 h 992"/>
              <a:gd name="T8" fmla="*/ 478 w 4572"/>
              <a:gd name="T9" fmla="*/ 10 h 992"/>
              <a:gd name="T10" fmla="*/ 582 w 4572"/>
              <a:gd name="T11" fmla="*/ 2 h 992"/>
              <a:gd name="T12" fmla="*/ 710 w 4572"/>
              <a:gd name="T13" fmla="*/ 74 h 992"/>
              <a:gd name="T14" fmla="*/ 830 w 4572"/>
              <a:gd name="T15" fmla="*/ 190 h 992"/>
              <a:gd name="T16" fmla="*/ 942 w 4572"/>
              <a:gd name="T17" fmla="*/ 332 h 992"/>
              <a:gd name="T18" fmla="*/ 1080 w 4572"/>
              <a:gd name="T19" fmla="*/ 526 h 992"/>
              <a:gd name="T20" fmla="*/ 1196 w 4572"/>
              <a:gd name="T21" fmla="*/ 698 h 992"/>
              <a:gd name="T22" fmla="*/ 1306 w 4572"/>
              <a:gd name="T23" fmla="*/ 834 h 992"/>
              <a:gd name="T24" fmla="*/ 1440 w 4572"/>
              <a:gd name="T25" fmla="*/ 944 h 992"/>
              <a:gd name="T26" fmla="*/ 1562 w 4572"/>
              <a:gd name="T27" fmla="*/ 992 h 992"/>
              <a:gd name="T28" fmla="*/ 1700 w 4572"/>
              <a:gd name="T29" fmla="*/ 972 h 992"/>
              <a:gd name="T30" fmla="*/ 1872 w 4572"/>
              <a:gd name="T31" fmla="*/ 832 h 992"/>
              <a:gd name="T32" fmla="*/ 2028 w 4572"/>
              <a:gd name="T33" fmla="*/ 628 h 992"/>
              <a:gd name="T34" fmla="*/ 2190 w 4572"/>
              <a:gd name="T35" fmla="*/ 392 h 992"/>
              <a:gd name="T36" fmla="*/ 2326 w 4572"/>
              <a:gd name="T37" fmla="*/ 214 h 992"/>
              <a:gd name="T38" fmla="*/ 2456 w 4572"/>
              <a:gd name="T39" fmla="*/ 84 h 992"/>
              <a:gd name="T40" fmla="*/ 2590 w 4572"/>
              <a:gd name="T41" fmla="*/ 12 h 992"/>
              <a:gd name="T42" fmla="*/ 2742 w 4572"/>
              <a:gd name="T43" fmla="*/ 20 h 992"/>
              <a:gd name="T44" fmla="*/ 2888 w 4572"/>
              <a:gd name="T45" fmla="*/ 128 h 992"/>
              <a:gd name="T46" fmla="*/ 3014 w 4572"/>
              <a:gd name="T47" fmla="*/ 266 h 992"/>
              <a:gd name="T48" fmla="*/ 3156 w 4572"/>
              <a:gd name="T49" fmla="*/ 464 h 992"/>
              <a:gd name="T50" fmla="*/ 3304 w 4572"/>
              <a:gd name="T51" fmla="*/ 684 h 992"/>
              <a:gd name="T52" fmla="*/ 3466 w 4572"/>
              <a:gd name="T53" fmla="*/ 874 h 992"/>
              <a:gd name="T54" fmla="*/ 3624 w 4572"/>
              <a:gd name="T55" fmla="*/ 984 h 992"/>
              <a:gd name="T56" fmla="*/ 3808 w 4572"/>
              <a:gd name="T57" fmla="*/ 978 h 992"/>
              <a:gd name="T58" fmla="*/ 3928 w 4572"/>
              <a:gd name="T59" fmla="*/ 902 h 992"/>
              <a:gd name="T60" fmla="*/ 4146 w 4572"/>
              <a:gd name="T61" fmla="*/ 638 h 992"/>
              <a:gd name="T62" fmla="*/ 4350 w 4572"/>
              <a:gd name="T63" fmla="*/ 336 h 992"/>
              <a:gd name="T64" fmla="*/ 4572 w 4572"/>
              <a:gd name="T65" fmla="*/ 78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72" h="992">
                <a:moveTo>
                  <a:pt x="0" y="506"/>
                </a:moveTo>
                <a:lnTo>
                  <a:pt x="26" y="458"/>
                </a:lnTo>
                <a:lnTo>
                  <a:pt x="62" y="404"/>
                </a:lnTo>
                <a:lnTo>
                  <a:pt x="114" y="336"/>
                </a:lnTo>
                <a:lnTo>
                  <a:pt x="162" y="266"/>
                </a:lnTo>
                <a:lnTo>
                  <a:pt x="220" y="190"/>
                </a:lnTo>
                <a:lnTo>
                  <a:pt x="280" y="128"/>
                </a:lnTo>
                <a:lnTo>
                  <a:pt x="342" y="72"/>
                </a:lnTo>
                <a:lnTo>
                  <a:pt x="404" y="30"/>
                </a:lnTo>
                <a:lnTo>
                  <a:pt x="478" y="10"/>
                </a:lnTo>
                <a:lnTo>
                  <a:pt x="530" y="0"/>
                </a:lnTo>
                <a:lnTo>
                  <a:pt x="582" y="2"/>
                </a:lnTo>
                <a:lnTo>
                  <a:pt x="636" y="26"/>
                </a:lnTo>
                <a:lnTo>
                  <a:pt x="710" y="74"/>
                </a:lnTo>
                <a:lnTo>
                  <a:pt x="764" y="118"/>
                </a:lnTo>
                <a:lnTo>
                  <a:pt x="830" y="190"/>
                </a:lnTo>
                <a:lnTo>
                  <a:pt x="886" y="258"/>
                </a:lnTo>
                <a:lnTo>
                  <a:pt x="942" y="332"/>
                </a:lnTo>
                <a:lnTo>
                  <a:pt x="1010" y="428"/>
                </a:lnTo>
                <a:lnTo>
                  <a:pt x="1080" y="526"/>
                </a:lnTo>
                <a:lnTo>
                  <a:pt x="1126" y="600"/>
                </a:lnTo>
                <a:lnTo>
                  <a:pt x="1196" y="698"/>
                </a:lnTo>
                <a:lnTo>
                  <a:pt x="1240" y="756"/>
                </a:lnTo>
                <a:lnTo>
                  <a:pt x="1306" y="834"/>
                </a:lnTo>
                <a:lnTo>
                  <a:pt x="1364" y="894"/>
                </a:lnTo>
                <a:lnTo>
                  <a:pt x="1440" y="944"/>
                </a:lnTo>
                <a:lnTo>
                  <a:pt x="1488" y="974"/>
                </a:lnTo>
                <a:lnTo>
                  <a:pt x="1562" y="992"/>
                </a:lnTo>
                <a:lnTo>
                  <a:pt x="1644" y="990"/>
                </a:lnTo>
                <a:lnTo>
                  <a:pt x="1700" y="972"/>
                </a:lnTo>
                <a:lnTo>
                  <a:pt x="1774" y="924"/>
                </a:lnTo>
                <a:lnTo>
                  <a:pt x="1872" y="832"/>
                </a:lnTo>
                <a:lnTo>
                  <a:pt x="1958" y="726"/>
                </a:lnTo>
                <a:lnTo>
                  <a:pt x="2028" y="628"/>
                </a:lnTo>
                <a:lnTo>
                  <a:pt x="2104" y="526"/>
                </a:lnTo>
                <a:lnTo>
                  <a:pt x="2190" y="392"/>
                </a:lnTo>
                <a:lnTo>
                  <a:pt x="2264" y="302"/>
                </a:lnTo>
                <a:lnTo>
                  <a:pt x="2326" y="214"/>
                </a:lnTo>
                <a:lnTo>
                  <a:pt x="2390" y="144"/>
                </a:lnTo>
                <a:lnTo>
                  <a:pt x="2456" y="84"/>
                </a:lnTo>
                <a:lnTo>
                  <a:pt x="2522" y="38"/>
                </a:lnTo>
                <a:lnTo>
                  <a:pt x="2590" y="12"/>
                </a:lnTo>
                <a:lnTo>
                  <a:pt x="2668" y="2"/>
                </a:lnTo>
                <a:lnTo>
                  <a:pt x="2742" y="20"/>
                </a:lnTo>
                <a:lnTo>
                  <a:pt x="2814" y="60"/>
                </a:lnTo>
                <a:lnTo>
                  <a:pt x="2888" y="128"/>
                </a:lnTo>
                <a:lnTo>
                  <a:pt x="2956" y="194"/>
                </a:lnTo>
                <a:lnTo>
                  <a:pt x="3014" y="266"/>
                </a:lnTo>
                <a:lnTo>
                  <a:pt x="3080" y="358"/>
                </a:lnTo>
                <a:lnTo>
                  <a:pt x="3156" y="464"/>
                </a:lnTo>
                <a:lnTo>
                  <a:pt x="3226" y="572"/>
                </a:lnTo>
                <a:lnTo>
                  <a:pt x="3304" y="684"/>
                </a:lnTo>
                <a:lnTo>
                  <a:pt x="3384" y="778"/>
                </a:lnTo>
                <a:lnTo>
                  <a:pt x="3466" y="874"/>
                </a:lnTo>
                <a:lnTo>
                  <a:pt x="3542" y="936"/>
                </a:lnTo>
                <a:lnTo>
                  <a:pt x="3624" y="984"/>
                </a:lnTo>
                <a:lnTo>
                  <a:pt x="3728" y="990"/>
                </a:lnTo>
                <a:lnTo>
                  <a:pt x="3808" y="978"/>
                </a:lnTo>
                <a:lnTo>
                  <a:pt x="3868" y="948"/>
                </a:lnTo>
                <a:lnTo>
                  <a:pt x="3928" y="902"/>
                </a:lnTo>
                <a:lnTo>
                  <a:pt x="4032" y="788"/>
                </a:lnTo>
                <a:lnTo>
                  <a:pt x="4146" y="638"/>
                </a:lnTo>
                <a:lnTo>
                  <a:pt x="4254" y="476"/>
                </a:lnTo>
                <a:lnTo>
                  <a:pt x="4350" y="336"/>
                </a:lnTo>
                <a:lnTo>
                  <a:pt x="4444" y="216"/>
                </a:lnTo>
                <a:lnTo>
                  <a:pt x="4572" y="7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827088" y="32131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827088" y="4797425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4140200" y="39338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3779838" y="1484313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Изменение начальной фазы:</a:t>
            </a:r>
          </a:p>
        </p:txBody>
      </p:sp>
      <p:sp>
        <p:nvSpPr>
          <p:cNvPr id="42016" name="Oval 32"/>
          <p:cNvSpPr>
            <a:spLocks noChangeArrowheads="1"/>
          </p:cNvSpPr>
          <p:nvPr/>
        </p:nvSpPr>
        <p:spPr bwMode="auto">
          <a:xfrm>
            <a:off x="241141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17" name="Oval 33"/>
          <p:cNvSpPr>
            <a:spLocks noChangeArrowheads="1"/>
          </p:cNvSpPr>
          <p:nvPr/>
        </p:nvSpPr>
        <p:spPr bwMode="auto">
          <a:xfrm>
            <a:off x="755650" y="39338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19" name="Oval 35"/>
          <p:cNvSpPr>
            <a:spLocks noChangeArrowheads="1"/>
          </p:cNvSpPr>
          <p:nvPr/>
        </p:nvSpPr>
        <p:spPr bwMode="auto">
          <a:xfrm>
            <a:off x="75231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20" name="Oval 36"/>
          <p:cNvSpPr>
            <a:spLocks noChangeArrowheads="1"/>
          </p:cNvSpPr>
          <p:nvPr/>
        </p:nvSpPr>
        <p:spPr bwMode="auto">
          <a:xfrm>
            <a:off x="57959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43" y="578270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Начальная фаза на графике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2021" name="Object 3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3209604"/>
              </p:ext>
            </p:extLst>
          </p:nvPr>
        </p:nvGraphicFramePr>
        <p:xfrm>
          <a:off x="7202332" y="1412875"/>
          <a:ext cx="1177925" cy="960939"/>
        </p:xfrm>
        <a:graphic>
          <a:graphicData uri="http://schemas.openxmlformats.org/presentationml/2006/ole">
            <p:oleObj spid="_x0000_s22568" name="Формула" r:id="rId3" imgW="482391" imgH="393529" progId="Equation.3">
              <p:embed/>
            </p:oleObj>
          </a:graphicData>
        </a:graphic>
      </p:graphicFrame>
      <p:sp>
        <p:nvSpPr>
          <p:cNvPr id="42023" name="Freeform 39"/>
          <p:cNvSpPr>
            <a:spLocks/>
          </p:cNvSpPr>
          <p:nvPr/>
        </p:nvSpPr>
        <p:spPr bwMode="auto">
          <a:xfrm>
            <a:off x="827088" y="3213100"/>
            <a:ext cx="6416675" cy="1574800"/>
          </a:xfrm>
          <a:custGeom>
            <a:avLst/>
            <a:gdLst>
              <a:gd name="T0" fmla="*/ 0 w 4042"/>
              <a:gd name="T1" fmla="*/ 0 h 992"/>
              <a:gd name="T2" fmla="*/ 52 w 4042"/>
              <a:gd name="T3" fmla="*/ 2 h 992"/>
              <a:gd name="T4" fmla="*/ 106 w 4042"/>
              <a:gd name="T5" fmla="*/ 26 h 992"/>
              <a:gd name="T6" fmla="*/ 180 w 4042"/>
              <a:gd name="T7" fmla="*/ 74 h 992"/>
              <a:gd name="T8" fmla="*/ 234 w 4042"/>
              <a:gd name="T9" fmla="*/ 118 h 992"/>
              <a:gd name="T10" fmla="*/ 300 w 4042"/>
              <a:gd name="T11" fmla="*/ 190 h 992"/>
              <a:gd name="T12" fmla="*/ 356 w 4042"/>
              <a:gd name="T13" fmla="*/ 258 h 992"/>
              <a:gd name="T14" fmla="*/ 412 w 4042"/>
              <a:gd name="T15" fmla="*/ 332 h 992"/>
              <a:gd name="T16" fmla="*/ 480 w 4042"/>
              <a:gd name="T17" fmla="*/ 428 h 992"/>
              <a:gd name="T18" fmla="*/ 550 w 4042"/>
              <a:gd name="T19" fmla="*/ 526 h 992"/>
              <a:gd name="T20" fmla="*/ 596 w 4042"/>
              <a:gd name="T21" fmla="*/ 600 h 992"/>
              <a:gd name="T22" fmla="*/ 666 w 4042"/>
              <a:gd name="T23" fmla="*/ 698 h 992"/>
              <a:gd name="T24" fmla="*/ 710 w 4042"/>
              <a:gd name="T25" fmla="*/ 756 h 992"/>
              <a:gd name="T26" fmla="*/ 776 w 4042"/>
              <a:gd name="T27" fmla="*/ 834 h 992"/>
              <a:gd name="T28" fmla="*/ 834 w 4042"/>
              <a:gd name="T29" fmla="*/ 894 h 992"/>
              <a:gd name="T30" fmla="*/ 910 w 4042"/>
              <a:gd name="T31" fmla="*/ 944 h 992"/>
              <a:gd name="T32" fmla="*/ 958 w 4042"/>
              <a:gd name="T33" fmla="*/ 974 h 992"/>
              <a:gd name="T34" fmla="*/ 1032 w 4042"/>
              <a:gd name="T35" fmla="*/ 992 h 992"/>
              <a:gd name="T36" fmla="*/ 1114 w 4042"/>
              <a:gd name="T37" fmla="*/ 990 h 992"/>
              <a:gd name="T38" fmla="*/ 1170 w 4042"/>
              <a:gd name="T39" fmla="*/ 972 h 992"/>
              <a:gd name="T40" fmla="*/ 1244 w 4042"/>
              <a:gd name="T41" fmla="*/ 924 h 992"/>
              <a:gd name="T42" fmla="*/ 1342 w 4042"/>
              <a:gd name="T43" fmla="*/ 832 h 992"/>
              <a:gd name="T44" fmla="*/ 1428 w 4042"/>
              <a:gd name="T45" fmla="*/ 726 h 992"/>
              <a:gd name="T46" fmla="*/ 1498 w 4042"/>
              <a:gd name="T47" fmla="*/ 628 h 992"/>
              <a:gd name="T48" fmla="*/ 1574 w 4042"/>
              <a:gd name="T49" fmla="*/ 526 h 992"/>
              <a:gd name="T50" fmla="*/ 1660 w 4042"/>
              <a:gd name="T51" fmla="*/ 392 h 992"/>
              <a:gd name="T52" fmla="*/ 1734 w 4042"/>
              <a:gd name="T53" fmla="*/ 302 h 992"/>
              <a:gd name="T54" fmla="*/ 1796 w 4042"/>
              <a:gd name="T55" fmla="*/ 214 h 992"/>
              <a:gd name="T56" fmla="*/ 1860 w 4042"/>
              <a:gd name="T57" fmla="*/ 144 h 992"/>
              <a:gd name="T58" fmla="*/ 1926 w 4042"/>
              <a:gd name="T59" fmla="*/ 84 h 992"/>
              <a:gd name="T60" fmla="*/ 1992 w 4042"/>
              <a:gd name="T61" fmla="*/ 38 h 992"/>
              <a:gd name="T62" fmla="*/ 2060 w 4042"/>
              <a:gd name="T63" fmla="*/ 12 h 992"/>
              <a:gd name="T64" fmla="*/ 2138 w 4042"/>
              <a:gd name="T65" fmla="*/ 2 h 992"/>
              <a:gd name="T66" fmla="*/ 2212 w 4042"/>
              <a:gd name="T67" fmla="*/ 20 h 992"/>
              <a:gd name="T68" fmla="*/ 2284 w 4042"/>
              <a:gd name="T69" fmla="*/ 60 h 992"/>
              <a:gd name="T70" fmla="*/ 2358 w 4042"/>
              <a:gd name="T71" fmla="*/ 128 h 992"/>
              <a:gd name="T72" fmla="*/ 2426 w 4042"/>
              <a:gd name="T73" fmla="*/ 194 h 992"/>
              <a:gd name="T74" fmla="*/ 2484 w 4042"/>
              <a:gd name="T75" fmla="*/ 266 h 992"/>
              <a:gd name="T76" fmla="*/ 2550 w 4042"/>
              <a:gd name="T77" fmla="*/ 358 h 992"/>
              <a:gd name="T78" fmla="*/ 2626 w 4042"/>
              <a:gd name="T79" fmla="*/ 464 h 992"/>
              <a:gd name="T80" fmla="*/ 2696 w 4042"/>
              <a:gd name="T81" fmla="*/ 572 h 992"/>
              <a:gd name="T82" fmla="*/ 2774 w 4042"/>
              <a:gd name="T83" fmla="*/ 684 h 992"/>
              <a:gd name="T84" fmla="*/ 2854 w 4042"/>
              <a:gd name="T85" fmla="*/ 778 h 992"/>
              <a:gd name="T86" fmla="*/ 2936 w 4042"/>
              <a:gd name="T87" fmla="*/ 874 h 992"/>
              <a:gd name="T88" fmla="*/ 3012 w 4042"/>
              <a:gd name="T89" fmla="*/ 936 h 992"/>
              <a:gd name="T90" fmla="*/ 3094 w 4042"/>
              <a:gd name="T91" fmla="*/ 984 h 992"/>
              <a:gd name="T92" fmla="*/ 3198 w 4042"/>
              <a:gd name="T93" fmla="*/ 990 h 992"/>
              <a:gd name="T94" fmla="*/ 3278 w 4042"/>
              <a:gd name="T95" fmla="*/ 978 h 992"/>
              <a:gd name="T96" fmla="*/ 3338 w 4042"/>
              <a:gd name="T97" fmla="*/ 948 h 992"/>
              <a:gd name="T98" fmla="*/ 3398 w 4042"/>
              <a:gd name="T99" fmla="*/ 902 h 992"/>
              <a:gd name="T100" fmla="*/ 3502 w 4042"/>
              <a:gd name="T101" fmla="*/ 788 h 992"/>
              <a:gd name="T102" fmla="*/ 3616 w 4042"/>
              <a:gd name="T103" fmla="*/ 638 h 992"/>
              <a:gd name="T104" fmla="*/ 3724 w 4042"/>
              <a:gd name="T105" fmla="*/ 476 h 992"/>
              <a:gd name="T106" fmla="*/ 3820 w 4042"/>
              <a:gd name="T107" fmla="*/ 336 h 992"/>
              <a:gd name="T108" fmla="*/ 3914 w 4042"/>
              <a:gd name="T109" fmla="*/ 216 h 992"/>
              <a:gd name="T110" fmla="*/ 4042 w 4042"/>
              <a:gd name="T111" fmla="*/ 78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42" h="992">
                <a:moveTo>
                  <a:pt x="0" y="0"/>
                </a:moveTo>
                <a:lnTo>
                  <a:pt x="52" y="2"/>
                </a:lnTo>
                <a:lnTo>
                  <a:pt x="106" y="26"/>
                </a:lnTo>
                <a:lnTo>
                  <a:pt x="180" y="74"/>
                </a:lnTo>
                <a:lnTo>
                  <a:pt x="234" y="118"/>
                </a:lnTo>
                <a:lnTo>
                  <a:pt x="300" y="190"/>
                </a:lnTo>
                <a:lnTo>
                  <a:pt x="356" y="258"/>
                </a:lnTo>
                <a:lnTo>
                  <a:pt x="412" y="332"/>
                </a:lnTo>
                <a:lnTo>
                  <a:pt x="480" y="428"/>
                </a:lnTo>
                <a:lnTo>
                  <a:pt x="550" y="526"/>
                </a:lnTo>
                <a:lnTo>
                  <a:pt x="596" y="600"/>
                </a:lnTo>
                <a:lnTo>
                  <a:pt x="666" y="698"/>
                </a:lnTo>
                <a:lnTo>
                  <a:pt x="710" y="756"/>
                </a:lnTo>
                <a:lnTo>
                  <a:pt x="776" y="834"/>
                </a:lnTo>
                <a:lnTo>
                  <a:pt x="834" y="894"/>
                </a:lnTo>
                <a:lnTo>
                  <a:pt x="910" y="944"/>
                </a:lnTo>
                <a:lnTo>
                  <a:pt x="958" y="974"/>
                </a:lnTo>
                <a:lnTo>
                  <a:pt x="1032" y="992"/>
                </a:lnTo>
                <a:lnTo>
                  <a:pt x="1114" y="990"/>
                </a:lnTo>
                <a:lnTo>
                  <a:pt x="1170" y="972"/>
                </a:lnTo>
                <a:lnTo>
                  <a:pt x="1244" y="924"/>
                </a:lnTo>
                <a:lnTo>
                  <a:pt x="1342" y="832"/>
                </a:lnTo>
                <a:lnTo>
                  <a:pt x="1428" y="726"/>
                </a:lnTo>
                <a:lnTo>
                  <a:pt x="1498" y="628"/>
                </a:lnTo>
                <a:lnTo>
                  <a:pt x="1574" y="526"/>
                </a:lnTo>
                <a:lnTo>
                  <a:pt x="1660" y="392"/>
                </a:lnTo>
                <a:lnTo>
                  <a:pt x="1734" y="302"/>
                </a:lnTo>
                <a:lnTo>
                  <a:pt x="1796" y="214"/>
                </a:lnTo>
                <a:lnTo>
                  <a:pt x="1860" y="144"/>
                </a:lnTo>
                <a:lnTo>
                  <a:pt x="1926" y="84"/>
                </a:lnTo>
                <a:lnTo>
                  <a:pt x="1992" y="38"/>
                </a:lnTo>
                <a:lnTo>
                  <a:pt x="2060" y="12"/>
                </a:lnTo>
                <a:lnTo>
                  <a:pt x="2138" y="2"/>
                </a:lnTo>
                <a:lnTo>
                  <a:pt x="2212" y="20"/>
                </a:lnTo>
                <a:lnTo>
                  <a:pt x="2284" y="60"/>
                </a:lnTo>
                <a:lnTo>
                  <a:pt x="2358" y="128"/>
                </a:lnTo>
                <a:lnTo>
                  <a:pt x="2426" y="194"/>
                </a:lnTo>
                <a:lnTo>
                  <a:pt x="2484" y="266"/>
                </a:lnTo>
                <a:lnTo>
                  <a:pt x="2550" y="358"/>
                </a:lnTo>
                <a:lnTo>
                  <a:pt x="2626" y="464"/>
                </a:lnTo>
                <a:lnTo>
                  <a:pt x="2696" y="572"/>
                </a:lnTo>
                <a:lnTo>
                  <a:pt x="2774" y="684"/>
                </a:lnTo>
                <a:lnTo>
                  <a:pt x="2854" y="778"/>
                </a:lnTo>
                <a:lnTo>
                  <a:pt x="2936" y="874"/>
                </a:lnTo>
                <a:lnTo>
                  <a:pt x="3012" y="936"/>
                </a:lnTo>
                <a:lnTo>
                  <a:pt x="3094" y="984"/>
                </a:lnTo>
                <a:lnTo>
                  <a:pt x="3198" y="990"/>
                </a:lnTo>
                <a:lnTo>
                  <a:pt x="3278" y="978"/>
                </a:lnTo>
                <a:lnTo>
                  <a:pt x="3338" y="948"/>
                </a:lnTo>
                <a:lnTo>
                  <a:pt x="3398" y="902"/>
                </a:lnTo>
                <a:lnTo>
                  <a:pt x="3502" y="788"/>
                </a:lnTo>
                <a:lnTo>
                  <a:pt x="3616" y="638"/>
                </a:lnTo>
                <a:lnTo>
                  <a:pt x="3724" y="476"/>
                </a:lnTo>
                <a:lnTo>
                  <a:pt x="3820" y="336"/>
                </a:lnTo>
                <a:lnTo>
                  <a:pt x="3914" y="216"/>
                </a:lnTo>
                <a:lnTo>
                  <a:pt x="4042" y="78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8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5" grpId="0" animBg="1"/>
      <p:bldP spid="420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969" y="836712"/>
            <a:ext cx="8229600" cy="847725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/>
              <a:t>Период </a:t>
            </a:r>
            <a:r>
              <a:rPr lang="ru-RU" altLang="ru-RU" sz="3200" b="1" dirty="0" smtClean="0"/>
              <a:t> гармонических </a:t>
            </a:r>
            <a:r>
              <a:rPr lang="ru-RU" altLang="ru-RU" sz="3200" b="1" dirty="0"/>
              <a:t>колебаний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88840"/>
            <a:ext cx="8229600" cy="187166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3200" dirty="0" smtClean="0">
                <a:solidFill>
                  <a:schemeClr val="tx1"/>
                </a:solidFill>
                <a:effectLst/>
              </a:rPr>
              <a:t>    </a:t>
            </a:r>
            <a:r>
              <a:rPr lang="ru-RU" altLang="ru-RU" sz="3200" dirty="0" smtClean="0">
                <a:solidFill>
                  <a:schemeClr val="tx1"/>
                </a:solidFill>
                <a:effectLst/>
              </a:rPr>
              <a:t>Минимальный </a:t>
            </a:r>
            <a:r>
              <a:rPr lang="ru-RU" altLang="ru-RU" sz="3200" dirty="0">
                <a:solidFill>
                  <a:schemeClr val="tx1"/>
                </a:solidFill>
                <a:effectLst/>
              </a:rPr>
              <a:t>промежуток времени </a:t>
            </a:r>
            <a:r>
              <a:rPr lang="ru-RU" altLang="ru-RU" sz="3200" b="1" dirty="0" smtClean="0">
                <a:solidFill>
                  <a:schemeClr val="tx1"/>
                </a:solidFill>
                <a:effectLst/>
              </a:rPr>
              <a:t>Т</a:t>
            </a:r>
            <a:r>
              <a:rPr lang="en-US" altLang="ru-RU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ru-RU" sz="3200" b="1" dirty="0" smtClean="0">
                <a:solidFill>
                  <a:schemeClr val="tx1"/>
                </a:solidFill>
              </a:rPr>
              <a:t>[c]</a:t>
            </a:r>
            <a:r>
              <a:rPr lang="ru-RU" altLang="ru-RU" sz="32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altLang="ru-RU" sz="3200" dirty="0">
                <a:solidFill>
                  <a:schemeClr val="tx1"/>
                </a:solidFill>
                <a:effectLst/>
              </a:rPr>
              <a:t>через который движение тела полностью повторяется, называют </a:t>
            </a:r>
            <a:r>
              <a:rPr lang="ru-RU" altLang="ru-RU" sz="3200" b="1" dirty="0">
                <a:solidFill>
                  <a:schemeClr val="tx1"/>
                </a:solidFill>
                <a:effectLst/>
              </a:rPr>
              <a:t>периодом колебаний</a:t>
            </a:r>
            <a:r>
              <a:rPr lang="ru-RU" altLang="ru-RU" sz="3200" dirty="0" smtClean="0">
                <a:solidFill>
                  <a:schemeClr val="tx1"/>
                </a:solidFill>
                <a:effectLst/>
              </a:rPr>
              <a:t>.</a:t>
            </a:r>
            <a:endParaRPr lang="ru-RU" altLang="ru-RU" sz="32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3713659"/>
              </p:ext>
            </p:extLst>
          </p:nvPr>
        </p:nvGraphicFramePr>
        <p:xfrm>
          <a:off x="2198688" y="3644900"/>
          <a:ext cx="4298950" cy="2628900"/>
        </p:xfrm>
        <a:graphic>
          <a:graphicData uri="http://schemas.openxmlformats.org/presentationml/2006/ole">
            <p:oleObj spid="_x0000_s30730" name="Формула" r:id="rId3" imgW="62208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2236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16013" y="4652963"/>
            <a:ext cx="496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79388" y="1412875"/>
            <a:ext cx="8785225" cy="48244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827088" y="1989138"/>
            <a:ext cx="0" cy="381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827088" y="4005263"/>
            <a:ext cx="7921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55650" y="32131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755650" y="47974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8243888" y="4005263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t</a:t>
            </a:r>
            <a:r>
              <a:rPr lang="ru-RU" altLang="ru-RU" sz="2400"/>
              <a:t>, с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827088" y="17002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/>
              <a:t>x</a:t>
            </a:r>
            <a:r>
              <a:rPr lang="ru-RU" altLang="ru-RU" sz="2400"/>
              <a:t>,</a:t>
            </a:r>
            <a:r>
              <a:rPr lang="en-US" altLang="ru-RU" sz="2400"/>
              <a:t> </a:t>
            </a:r>
            <a:r>
              <a:rPr lang="ru-RU" altLang="ru-RU" sz="2400"/>
              <a:t>см</a:t>
            </a:r>
            <a:r>
              <a:rPr lang="ru-RU" altLang="ru-RU"/>
              <a:t> 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323850" y="29972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x</a:t>
            </a:r>
            <a:r>
              <a:rPr lang="en-US" altLang="ru-RU" sz="2400" baseline="-25000"/>
              <a:t>m</a:t>
            </a:r>
            <a:endParaRPr lang="ru-RU" altLang="ru-RU" sz="2400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179388" y="450850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-x</a:t>
            </a:r>
            <a:r>
              <a:rPr lang="en-US" altLang="ru-RU" sz="2400" baseline="-25000"/>
              <a:t>m</a:t>
            </a:r>
            <a:endParaRPr lang="ru-RU" altLang="ru-RU" sz="2400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140200" y="4005263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Т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7451725" y="400526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2Т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1908175" y="400526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Т</a:t>
            </a:r>
            <a:r>
              <a:rPr lang="en-US" altLang="ru-RU" sz="2400" dirty="0"/>
              <a:t>/</a:t>
            </a:r>
            <a:r>
              <a:rPr lang="ru-RU" altLang="ru-RU" sz="2400" dirty="0"/>
              <a:t>2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148263" y="40052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3Т</a:t>
            </a:r>
            <a:r>
              <a:rPr lang="en-US" altLang="ru-RU" sz="2400"/>
              <a:t>/</a:t>
            </a:r>
            <a:r>
              <a:rPr lang="ru-RU" altLang="ru-RU" sz="2400"/>
              <a:t>2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395288" y="37893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0</a:t>
            </a:r>
          </a:p>
        </p:txBody>
      </p:sp>
      <p:sp>
        <p:nvSpPr>
          <p:cNvPr id="43035" name="Freeform 27"/>
          <p:cNvSpPr>
            <a:spLocks/>
          </p:cNvSpPr>
          <p:nvPr/>
        </p:nvSpPr>
        <p:spPr bwMode="auto">
          <a:xfrm>
            <a:off x="827088" y="3213100"/>
            <a:ext cx="7258050" cy="1574800"/>
          </a:xfrm>
          <a:custGeom>
            <a:avLst/>
            <a:gdLst>
              <a:gd name="T0" fmla="*/ 26 w 4572"/>
              <a:gd name="T1" fmla="*/ 458 h 992"/>
              <a:gd name="T2" fmla="*/ 114 w 4572"/>
              <a:gd name="T3" fmla="*/ 336 h 992"/>
              <a:gd name="T4" fmla="*/ 220 w 4572"/>
              <a:gd name="T5" fmla="*/ 190 h 992"/>
              <a:gd name="T6" fmla="*/ 342 w 4572"/>
              <a:gd name="T7" fmla="*/ 72 h 992"/>
              <a:gd name="T8" fmla="*/ 478 w 4572"/>
              <a:gd name="T9" fmla="*/ 10 h 992"/>
              <a:gd name="T10" fmla="*/ 582 w 4572"/>
              <a:gd name="T11" fmla="*/ 2 h 992"/>
              <a:gd name="T12" fmla="*/ 710 w 4572"/>
              <a:gd name="T13" fmla="*/ 74 h 992"/>
              <a:gd name="T14" fmla="*/ 830 w 4572"/>
              <a:gd name="T15" fmla="*/ 190 h 992"/>
              <a:gd name="T16" fmla="*/ 942 w 4572"/>
              <a:gd name="T17" fmla="*/ 332 h 992"/>
              <a:gd name="T18" fmla="*/ 1080 w 4572"/>
              <a:gd name="T19" fmla="*/ 526 h 992"/>
              <a:gd name="T20" fmla="*/ 1196 w 4572"/>
              <a:gd name="T21" fmla="*/ 698 h 992"/>
              <a:gd name="T22" fmla="*/ 1306 w 4572"/>
              <a:gd name="T23" fmla="*/ 834 h 992"/>
              <a:gd name="T24" fmla="*/ 1440 w 4572"/>
              <a:gd name="T25" fmla="*/ 944 h 992"/>
              <a:gd name="T26" fmla="*/ 1562 w 4572"/>
              <a:gd name="T27" fmla="*/ 992 h 992"/>
              <a:gd name="T28" fmla="*/ 1700 w 4572"/>
              <a:gd name="T29" fmla="*/ 972 h 992"/>
              <a:gd name="T30" fmla="*/ 1872 w 4572"/>
              <a:gd name="T31" fmla="*/ 832 h 992"/>
              <a:gd name="T32" fmla="*/ 2028 w 4572"/>
              <a:gd name="T33" fmla="*/ 628 h 992"/>
              <a:gd name="T34" fmla="*/ 2190 w 4572"/>
              <a:gd name="T35" fmla="*/ 392 h 992"/>
              <a:gd name="T36" fmla="*/ 2326 w 4572"/>
              <a:gd name="T37" fmla="*/ 214 h 992"/>
              <a:gd name="T38" fmla="*/ 2456 w 4572"/>
              <a:gd name="T39" fmla="*/ 84 h 992"/>
              <a:gd name="T40" fmla="*/ 2590 w 4572"/>
              <a:gd name="T41" fmla="*/ 12 h 992"/>
              <a:gd name="T42" fmla="*/ 2742 w 4572"/>
              <a:gd name="T43" fmla="*/ 20 h 992"/>
              <a:gd name="T44" fmla="*/ 2888 w 4572"/>
              <a:gd name="T45" fmla="*/ 128 h 992"/>
              <a:gd name="T46" fmla="*/ 3014 w 4572"/>
              <a:gd name="T47" fmla="*/ 266 h 992"/>
              <a:gd name="T48" fmla="*/ 3156 w 4572"/>
              <a:gd name="T49" fmla="*/ 464 h 992"/>
              <a:gd name="T50" fmla="*/ 3304 w 4572"/>
              <a:gd name="T51" fmla="*/ 684 h 992"/>
              <a:gd name="T52" fmla="*/ 3466 w 4572"/>
              <a:gd name="T53" fmla="*/ 874 h 992"/>
              <a:gd name="T54" fmla="*/ 3624 w 4572"/>
              <a:gd name="T55" fmla="*/ 984 h 992"/>
              <a:gd name="T56" fmla="*/ 3808 w 4572"/>
              <a:gd name="T57" fmla="*/ 978 h 992"/>
              <a:gd name="T58" fmla="*/ 3928 w 4572"/>
              <a:gd name="T59" fmla="*/ 902 h 992"/>
              <a:gd name="T60" fmla="*/ 4146 w 4572"/>
              <a:gd name="T61" fmla="*/ 638 h 992"/>
              <a:gd name="T62" fmla="*/ 4350 w 4572"/>
              <a:gd name="T63" fmla="*/ 336 h 992"/>
              <a:gd name="T64" fmla="*/ 4572 w 4572"/>
              <a:gd name="T65" fmla="*/ 78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72" h="992">
                <a:moveTo>
                  <a:pt x="0" y="506"/>
                </a:moveTo>
                <a:lnTo>
                  <a:pt x="26" y="458"/>
                </a:lnTo>
                <a:lnTo>
                  <a:pt x="62" y="404"/>
                </a:lnTo>
                <a:lnTo>
                  <a:pt x="114" y="336"/>
                </a:lnTo>
                <a:lnTo>
                  <a:pt x="162" y="266"/>
                </a:lnTo>
                <a:lnTo>
                  <a:pt x="220" y="190"/>
                </a:lnTo>
                <a:lnTo>
                  <a:pt x="280" y="128"/>
                </a:lnTo>
                <a:lnTo>
                  <a:pt x="342" y="72"/>
                </a:lnTo>
                <a:lnTo>
                  <a:pt x="404" y="30"/>
                </a:lnTo>
                <a:lnTo>
                  <a:pt x="478" y="10"/>
                </a:lnTo>
                <a:lnTo>
                  <a:pt x="530" y="0"/>
                </a:lnTo>
                <a:lnTo>
                  <a:pt x="582" y="2"/>
                </a:lnTo>
                <a:lnTo>
                  <a:pt x="636" y="26"/>
                </a:lnTo>
                <a:lnTo>
                  <a:pt x="710" y="74"/>
                </a:lnTo>
                <a:lnTo>
                  <a:pt x="764" y="118"/>
                </a:lnTo>
                <a:lnTo>
                  <a:pt x="830" y="190"/>
                </a:lnTo>
                <a:lnTo>
                  <a:pt x="886" y="258"/>
                </a:lnTo>
                <a:lnTo>
                  <a:pt x="942" y="332"/>
                </a:lnTo>
                <a:lnTo>
                  <a:pt x="1010" y="428"/>
                </a:lnTo>
                <a:lnTo>
                  <a:pt x="1080" y="526"/>
                </a:lnTo>
                <a:lnTo>
                  <a:pt x="1126" y="600"/>
                </a:lnTo>
                <a:lnTo>
                  <a:pt x="1196" y="698"/>
                </a:lnTo>
                <a:lnTo>
                  <a:pt x="1240" y="756"/>
                </a:lnTo>
                <a:lnTo>
                  <a:pt x="1306" y="834"/>
                </a:lnTo>
                <a:lnTo>
                  <a:pt x="1364" y="894"/>
                </a:lnTo>
                <a:lnTo>
                  <a:pt x="1440" y="944"/>
                </a:lnTo>
                <a:lnTo>
                  <a:pt x="1488" y="974"/>
                </a:lnTo>
                <a:lnTo>
                  <a:pt x="1562" y="992"/>
                </a:lnTo>
                <a:lnTo>
                  <a:pt x="1644" y="990"/>
                </a:lnTo>
                <a:lnTo>
                  <a:pt x="1700" y="972"/>
                </a:lnTo>
                <a:lnTo>
                  <a:pt x="1774" y="924"/>
                </a:lnTo>
                <a:lnTo>
                  <a:pt x="1872" y="832"/>
                </a:lnTo>
                <a:lnTo>
                  <a:pt x="1958" y="726"/>
                </a:lnTo>
                <a:lnTo>
                  <a:pt x="2028" y="628"/>
                </a:lnTo>
                <a:lnTo>
                  <a:pt x="2104" y="526"/>
                </a:lnTo>
                <a:lnTo>
                  <a:pt x="2190" y="392"/>
                </a:lnTo>
                <a:lnTo>
                  <a:pt x="2264" y="302"/>
                </a:lnTo>
                <a:lnTo>
                  <a:pt x="2326" y="214"/>
                </a:lnTo>
                <a:lnTo>
                  <a:pt x="2390" y="144"/>
                </a:lnTo>
                <a:lnTo>
                  <a:pt x="2456" y="84"/>
                </a:lnTo>
                <a:lnTo>
                  <a:pt x="2522" y="38"/>
                </a:lnTo>
                <a:lnTo>
                  <a:pt x="2590" y="12"/>
                </a:lnTo>
                <a:lnTo>
                  <a:pt x="2668" y="2"/>
                </a:lnTo>
                <a:lnTo>
                  <a:pt x="2742" y="20"/>
                </a:lnTo>
                <a:lnTo>
                  <a:pt x="2814" y="60"/>
                </a:lnTo>
                <a:lnTo>
                  <a:pt x="2888" y="128"/>
                </a:lnTo>
                <a:lnTo>
                  <a:pt x="2956" y="194"/>
                </a:lnTo>
                <a:lnTo>
                  <a:pt x="3014" y="266"/>
                </a:lnTo>
                <a:lnTo>
                  <a:pt x="3080" y="358"/>
                </a:lnTo>
                <a:lnTo>
                  <a:pt x="3156" y="464"/>
                </a:lnTo>
                <a:lnTo>
                  <a:pt x="3226" y="572"/>
                </a:lnTo>
                <a:lnTo>
                  <a:pt x="3304" y="684"/>
                </a:lnTo>
                <a:lnTo>
                  <a:pt x="3384" y="778"/>
                </a:lnTo>
                <a:lnTo>
                  <a:pt x="3466" y="874"/>
                </a:lnTo>
                <a:lnTo>
                  <a:pt x="3542" y="936"/>
                </a:lnTo>
                <a:lnTo>
                  <a:pt x="3624" y="984"/>
                </a:lnTo>
                <a:lnTo>
                  <a:pt x="3728" y="990"/>
                </a:lnTo>
                <a:lnTo>
                  <a:pt x="3808" y="978"/>
                </a:lnTo>
                <a:lnTo>
                  <a:pt x="3868" y="948"/>
                </a:lnTo>
                <a:lnTo>
                  <a:pt x="3928" y="902"/>
                </a:lnTo>
                <a:lnTo>
                  <a:pt x="4032" y="788"/>
                </a:lnTo>
                <a:lnTo>
                  <a:pt x="4146" y="638"/>
                </a:lnTo>
                <a:lnTo>
                  <a:pt x="4254" y="476"/>
                </a:lnTo>
                <a:lnTo>
                  <a:pt x="4350" y="336"/>
                </a:lnTo>
                <a:lnTo>
                  <a:pt x="4444" y="216"/>
                </a:lnTo>
                <a:lnTo>
                  <a:pt x="4572" y="7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827088" y="32131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827088" y="4797425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9" name="Oval 31"/>
          <p:cNvSpPr>
            <a:spLocks noChangeArrowheads="1"/>
          </p:cNvSpPr>
          <p:nvPr/>
        </p:nvSpPr>
        <p:spPr bwMode="auto">
          <a:xfrm>
            <a:off x="4140200" y="39338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212966" y="1471613"/>
            <a:ext cx="439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Изменение периода:</a:t>
            </a:r>
          </a:p>
        </p:txBody>
      </p:sp>
      <p:graphicFrame>
        <p:nvGraphicFramePr>
          <p:cNvPr id="430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7363888"/>
              </p:ext>
            </p:extLst>
          </p:nvPr>
        </p:nvGraphicFramePr>
        <p:xfrm>
          <a:off x="6365250" y="1381238"/>
          <a:ext cx="1152525" cy="769937"/>
        </p:xfrm>
        <a:graphic>
          <a:graphicData uri="http://schemas.openxmlformats.org/presentationml/2006/ole">
            <p:oleObj spid="_x0000_s21545" name="Формула" r:id="rId3" imgW="418918" imgH="393529" progId="Equation.3">
              <p:embed/>
            </p:oleObj>
          </a:graphicData>
        </a:graphic>
      </p:graphicFrame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2339975" y="350043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Т</a:t>
            </a:r>
            <a:r>
              <a:rPr lang="en-US" altLang="ru-RU" sz="2400" dirty="0"/>
              <a:t>’</a:t>
            </a:r>
            <a:endParaRPr lang="ru-RU" altLang="ru-RU" sz="2400" dirty="0"/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3779838" y="3500438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2</a:t>
            </a:r>
            <a:r>
              <a:rPr lang="ru-RU" altLang="ru-RU" sz="2400"/>
              <a:t>Т</a:t>
            </a:r>
            <a:r>
              <a:rPr lang="en-US" altLang="ru-RU" sz="2400"/>
              <a:t>’</a:t>
            </a:r>
            <a:endParaRPr lang="ru-RU" altLang="ru-RU" sz="2400"/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5795963" y="35004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3</a:t>
            </a:r>
            <a:r>
              <a:rPr lang="ru-RU" altLang="ru-RU" sz="2400"/>
              <a:t>Т</a:t>
            </a:r>
            <a:r>
              <a:rPr lang="en-US" altLang="ru-RU" sz="2400"/>
              <a:t>’</a:t>
            </a:r>
            <a:endParaRPr lang="ru-RU" altLang="ru-RU" sz="2400"/>
          </a:p>
        </p:txBody>
      </p:sp>
      <p:sp>
        <p:nvSpPr>
          <p:cNvPr id="43051" name="Text Box 43"/>
          <p:cNvSpPr txBox="1">
            <a:spLocks noChangeArrowheads="1"/>
          </p:cNvSpPr>
          <p:nvPr/>
        </p:nvSpPr>
        <p:spPr bwMode="auto">
          <a:xfrm>
            <a:off x="7164388" y="35004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4</a:t>
            </a:r>
            <a:r>
              <a:rPr lang="ru-RU" altLang="ru-RU" sz="2400"/>
              <a:t>Т</a:t>
            </a:r>
            <a:r>
              <a:rPr lang="en-US" altLang="ru-RU" sz="2400"/>
              <a:t>’</a:t>
            </a:r>
            <a:endParaRPr lang="ru-RU" altLang="ru-RU" sz="2400"/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>
            <a:off x="241141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2" name="Oval 34"/>
          <p:cNvSpPr>
            <a:spLocks noChangeArrowheads="1"/>
          </p:cNvSpPr>
          <p:nvPr/>
        </p:nvSpPr>
        <p:spPr bwMode="auto">
          <a:xfrm>
            <a:off x="755650" y="39338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827088" y="3213100"/>
            <a:ext cx="6985000" cy="1574800"/>
            <a:chOff x="827088" y="3213100"/>
            <a:chExt cx="6985000" cy="1574800"/>
          </a:xfrm>
        </p:grpSpPr>
        <p:sp>
          <p:nvSpPr>
            <p:cNvPr id="43052" name="Freeform 44"/>
            <p:cNvSpPr>
              <a:spLocks/>
            </p:cNvSpPr>
            <p:nvPr/>
          </p:nvSpPr>
          <p:spPr bwMode="auto">
            <a:xfrm>
              <a:off x="827088" y="3213100"/>
              <a:ext cx="3382962" cy="1574800"/>
            </a:xfrm>
            <a:custGeom>
              <a:avLst/>
              <a:gdLst>
                <a:gd name="T0" fmla="*/ 0 w 2131"/>
                <a:gd name="T1" fmla="*/ 506 h 992"/>
                <a:gd name="T2" fmla="*/ 13 w 2131"/>
                <a:gd name="T3" fmla="*/ 458 h 992"/>
                <a:gd name="T4" fmla="*/ 31 w 2131"/>
                <a:gd name="T5" fmla="*/ 404 h 992"/>
                <a:gd name="T6" fmla="*/ 57 w 2131"/>
                <a:gd name="T7" fmla="*/ 336 h 992"/>
                <a:gd name="T8" fmla="*/ 80 w 2131"/>
                <a:gd name="T9" fmla="*/ 266 h 992"/>
                <a:gd name="T10" fmla="*/ 109 w 2131"/>
                <a:gd name="T11" fmla="*/ 190 h 992"/>
                <a:gd name="T12" fmla="*/ 139 w 2131"/>
                <a:gd name="T13" fmla="*/ 128 h 992"/>
                <a:gd name="T14" fmla="*/ 170 w 2131"/>
                <a:gd name="T15" fmla="*/ 72 h 992"/>
                <a:gd name="T16" fmla="*/ 200 w 2131"/>
                <a:gd name="T17" fmla="*/ 30 h 992"/>
                <a:gd name="T18" fmla="*/ 237 w 2131"/>
                <a:gd name="T19" fmla="*/ 10 h 992"/>
                <a:gd name="T20" fmla="*/ 263 w 2131"/>
                <a:gd name="T21" fmla="*/ 0 h 992"/>
                <a:gd name="T22" fmla="*/ 289 w 2131"/>
                <a:gd name="T23" fmla="*/ 2 h 992"/>
                <a:gd name="T24" fmla="*/ 315 w 2131"/>
                <a:gd name="T25" fmla="*/ 26 h 992"/>
                <a:gd name="T26" fmla="*/ 352 w 2131"/>
                <a:gd name="T27" fmla="*/ 74 h 992"/>
                <a:gd name="T28" fmla="*/ 379 w 2131"/>
                <a:gd name="T29" fmla="*/ 118 h 992"/>
                <a:gd name="T30" fmla="*/ 412 w 2131"/>
                <a:gd name="T31" fmla="*/ 190 h 992"/>
                <a:gd name="T32" fmla="*/ 440 w 2131"/>
                <a:gd name="T33" fmla="*/ 258 h 992"/>
                <a:gd name="T34" fmla="*/ 467 w 2131"/>
                <a:gd name="T35" fmla="*/ 332 h 992"/>
                <a:gd name="T36" fmla="*/ 501 w 2131"/>
                <a:gd name="T37" fmla="*/ 428 h 992"/>
                <a:gd name="T38" fmla="*/ 536 w 2131"/>
                <a:gd name="T39" fmla="*/ 526 h 992"/>
                <a:gd name="T40" fmla="*/ 559 w 2131"/>
                <a:gd name="T41" fmla="*/ 600 h 992"/>
                <a:gd name="T42" fmla="*/ 593 w 2131"/>
                <a:gd name="T43" fmla="*/ 698 h 992"/>
                <a:gd name="T44" fmla="*/ 615 w 2131"/>
                <a:gd name="T45" fmla="*/ 756 h 992"/>
                <a:gd name="T46" fmla="*/ 648 w 2131"/>
                <a:gd name="T47" fmla="*/ 834 h 992"/>
                <a:gd name="T48" fmla="*/ 677 w 2131"/>
                <a:gd name="T49" fmla="*/ 894 h 992"/>
                <a:gd name="T50" fmla="*/ 714 w 2131"/>
                <a:gd name="T51" fmla="*/ 944 h 992"/>
                <a:gd name="T52" fmla="*/ 738 w 2131"/>
                <a:gd name="T53" fmla="*/ 974 h 992"/>
                <a:gd name="T54" fmla="*/ 775 w 2131"/>
                <a:gd name="T55" fmla="*/ 992 h 992"/>
                <a:gd name="T56" fmla="*/ 816 w 2131"/>
                <a:gd name="T57" fmla="*/ 990 h 992"/>
                <a:gd name="T58" fmla="*/ 843 w 2131"/>
                <a:gd name="T59" fmla="*/ 972 h 992"/>
                <a:gd name="T60" fmla="*/ 880 w 2131"/>
                <a:gd name="T61" fmla="*/ 924 h 992"/>
                <a:gd name="T62" fmla="*/ 929 w 2131"/>
                <a:gd name="T63" fmla="*/ 832 h 992"/>
                <a:gd name="T64" fmla="*/ 971 w 2131"/>
                <a:gd name="T65" fmla="*/ 726 h 992"/>
                <a:gd name="T66" fmla="*/ 1006 w 2131"/>
                <a:gd name="T67" fmla="*/ 628 h 992"/>
                <a:gd name="T68" fmla="*/ 1044 w 2131"/>
                <a:gd name="T69" fmla="*/ 526 h 992"/>
                <a:gd name="T70" fmla="*/ 1086 w 2131"/>
                <a:gd name="T71" fmla="*/ 392 h 992"/>
                <a:gd name="T72" fmla="*/ 1123 w 2131"/>
                <a:gd name="T73" fmla="*/ 302 h 992"/>
                <a:gd name="T74" fmla="*/ 1154 w 2131"/>
                <a:gd name="T75" fmla="*/ 214 h 992"/>
                <a:gd name="T76" fmla="*/ 1186 w 2131"/>
                <a:gd name="T77" fmla="*/ 144 h 992"/>
                <a:gd name="T78" fmla="*/ 1218 w 2131"/>
                <a:gd name="T79" fmla="*/ 84 h 992"/>
                <a:gd name="T80" fmla="*/ 1251 w 2131"/>
                <a:gd name="T81" fmla="*/ 38 h 992"/>
                <a:gd name="T82" fmla="*/ 1285 w 2131"/>
                <a:gd name="T83" fmla="*/ 12 h 992"/>
                <a:gd name="T84" fmla="*/ 1323 w 2131"/>
                <a:gd name="T85" fmla="*/ 2 h 992"/>
                <a:gd name="T86" fmla="*/ 1360 w 2131"/>
                <a:gd name="T87" fmla="*/ 20 h 992"/>
                <a:gd name="T88" fmla="*/ 1396 w 2131"/>
                <a:gd name="T89" fmla="*/ 60 h 992"/>
                <a:gd name="T90" fmla="*/ 1433 w 2131"/>
                <a:gd name="T91" fmla="*/ 128 h 992"/>
                <a:gd name="T92" fmla="*/ 1466 w 2131"/>
                <a:gd name="T93" fmla="*/ 194 h 992"/>
                <a:gd name="T94" fmla="*/ 1495 w 2131"/>
                <a:gd name="T95" fmla="*/ 266 h 992"/>
                <a:gd name="T96" fmla="*/ 1528 w 2131"/>
                <a:gd name="T97" fmla="*/ 358 h 992"/>
                <a:gd name="T98" fmla="*/ 1566 w 2131"/>
                <a:gd name="T99" fmla="*/ 464 h 992"/>
                <a:gd name="T100" fmla="*/ 1600 w 2131"/>
                <a:gd name="T101" fmla="*/ 572 h 992"/>
                <a:gd name="T102" fmla="*/ 1639 w 2131"/>
                <a:gd name="T103" fmla="*/ 684 h 992"/>
                <a:gd name="T104" fmla="*/ 1679 w 2131"/>
                <a:gd name="T105" fmla="*/ 778 h 992"/>
                <a:gd name="T106" fmla="*/ 1719 w 2131"/>
                <a:gd name="T107" fmla="*/ 874 h 992"/>
                <a:gd name="T108" fmla="*/ 1757 w 2131"/>
                <a:gd name="T109" fmla="*/ 936 h 992"/>
                <a:gd name="T110" fmla="*/ 1798 w 2131"/>
                <a:gd name="T111" fmla="*/ 984 h 992"/>
                <a:gd name="T112" fmla="*/ 1849 w 2131"/>
                <a:gd name="T113" fmla="*/ 990 h 992"/>
                <a:gd name="T114" fmla="*/ 1889 w 2131"/>
                <a:gd name="T115" fmla="*/ 978 h 992"/>
                <a:gd name="T116" fmla="*/ 1919 w 2131"/>
                <a:gd name="T117" fmla="*/ 948 h 992"/>
                <a:gd name="T118" fmla="*/ 1949 w 2131"/>
                <a:gd name="T119" fmla="*/ 902 h 992"/>
                <a:gd name="T120" fmla="*/ 2011 w 2131"/>
                <a:gd name="T121" fmla="*/ 780 h 992"/>
                <a:gd name="T122" fmla="*/ 2075 w 2131"/>
                <a:gd name="T123" fmla="*/ 624 h 992"/>
                <a:gd name="T124" fmla="*/ 2131 w 2131"/>
                <a:gd name="T125" fmla="*/ 4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1" h="992">
                  <a:moveTo>
                    <a:pt x="0" y="506"/>
                  </a:moveTo>
                  <a:lnTo>
                    <a:pt x="13" y="458"/>
                  </a:lnTo>
                  <a:lnTo>
                    <a:pt x="31" y="404"/>
                  </a:lnTo>
                  <a:lnTo>
                    <a:pt x="57" y="336"/>
                  </a:lnTo>
                  <a:lnTo>
                    <a:pt x="80" y="266"/>
                  </a:lnTo>
                  <a:lnTo>
                    <a:pt x="109" y="190"/>
                  </a:lnTo>
                  <a:lnTo>
                    <a:pt x="139" y="128"/>
                  </a:lnTo>
                  <a:lnTo>
                    <a:pt x="170" y="72"/>
                  </a:lnTo>
                  <a:lnTo>
                    <a:pt x="200" y="30"/>
                  </a:lnTo>
                  <a:lnTo>
                    <a:pt x="237" y="10"/>
                  </a:lnTo>
                  <a:lnTo>
                    <a:pt x="263" y="0"/>
                  </a:lnTo>
                  <a:lnTo>
                    <a:pt x="289" y="2"/>
                  </a:lnTo>
                  <a:lnTo>
                    <a:pt x="315" y="26"/>
                  </a:lnTo>
                  <a:lnTo>
                    <a:pt x="352" y="74"/>
                  </a:lnTo>
                  <a:lnTo>
                    <a:pt x="379" y="118"/>
                  </a:lnTo>
                  <a:lnTo>
                    <a:pt x="412" y="190"/>
                  </a:lnTo>
                  <a:lnTo>
                    <a:pt x="440" y="258"/>
                  </a:lnTo>
                  <a:lnTo>
                    <a:pt x="467" y="332"/>
                  </a:lnTo>
                  <a:lnTo>
                    <a:pt x="501" y="428"/>
                  </a:lnTo>
                  <a:lnTo>
                    <a:pt x="536" y="526"/>
                  </a:lnTo>
                  <a:lnTo>
                    <a:pt x="559" y="600"/>
                  </a:lnTo>
                  <a:lnTo>
                    <a:pt x="593" y="698"/>
                  </a:lnTo>
                  <a:lnTo>
                    <a:pt x="615" y="756"/>
                  </a:lnTo>
                  <a:lnTo>
                    <a:pt x="648" y="834"/>
                  </a:lnTo>
                  <a:lnTo>
                    <a:pt x="677" y="894"/>
                  </a:lnTo>
                  <a:lnTo>
                    <a:pt x="714" y="944"/>
                  </a:lnTo>
                  <a:lnTo>
                    <a:pt x="738" y="974"/>
                  </a:lnTo>
                  <a:lnTo>
                    <a:pt x="775" y="992"/>
                  </a:lnTo>
                  <a:lnTo>
                    <a:pt x="816" y="990"/>
                  </a:lnTo>
                  <a:lnTo>
                    <a:pt x="843" y="972"/>
                  </a:lnTo>
                  <a:lnTo>
                    <a:pt x="880" y="924"/>
                  </a:lnTo>
                  <a:lnTo>
                    <a:pt x="929" y="832"/>
                  </a:lnTo>
                  <a:lnTo>
                    <a:pt x="971" y="726"/>
                  </a:lnTo>
                  <a:lnTo>
                    <a:pt x="1006" y="628"/>
                  </a:lnTo>
                  <a:lnTo>
                    <a:pt x="1044" y="526"/>
                  </a:lnTo>
                  <a:lnTo>
                    <a:pt x="1086" y="392"/>
                  </a:lnTo>
                  <a:lnTo>
                    <a:pt x="1123" y="302"/>
                  </a:lnTo>
                  <a:lnTo>
                    <a:pt x="1154" y="214"/>
                  </a:lnTo>
                  <a:lnTo>
                    <a:pt x="1186" y="144"/>
                  </a:lnTo>
                  <a:lnTo>
                    <a:pt x="1218" y="84"/>
                  </a:lnTo>
                  <a:lnTo>
                    <a:pt x="1251" y="38"/>
                  </a:lnTo>
                  <a:lnTo>
                    <a:pt x="1285" y="12"/>
                  </a:lnTo>
                  <a:lnTo>
                    <a:pt x="1323" y="2"/>
                  </a:lnTo>
                  <a:lnTo>
                    <a:pt x="1360" y="20"/>
                  </a:lnTo>
                  <a:lnTo>
                    <a:pt x="1396" y="60"/>
                  </a:lnTo>
                  <a:lnTo>
                    <a:pt x="1433" y="128"/>
                  </a:lnTo>
                  <a:lnTo>
                    <a:pt x="1466" y="194"/>
                  </a:lnTo>
                  <a:lnTo>
                    <a:pt x="1495" y="266"/>
                  </a:lnTo>
                  <a:lnTo>
                    <a:pt x="1528" y="358"/>
                  </a:lnTo>
                  <a:lnTo>
                    <a:pt x="1566" y="464"/>
                  </a:lnTo>
                  <a:lnTo>
                    <a:pt x="1600" y="572"/>
                  </a:lnTo>
                  <a:lnTo>
                    <a:pt x="1639" y="684"/>
                  </a:lnTo>
                  <a:lnTo>
                    <a:pt x="1679" y="778"/>
                  </a:lnTo>
                  <a:lnTo>
                    <a:pt x="1719" y="874"/>
                  </a:lnTo>
                  <a:lnTo>
                    <a:pt x="1757" y="936"/>
                  </a:lnTo>
                  <a:lnTo>
                    <a:pt x="1798" y="984"/>
                  </a:lnTo>
                  <a:lnTo>
                    <a:pt x="1849" y="990"/>
                  </a:lnTo>
                  <a:lnTo>
                    <a:pt x="1889" y="978"/>
                  </a:lnTo>
                  <a:lnTo>
                    <a:pt x="1919" y="948"/>
                  </a:lnTo>
                  <a:lnTo>
                    <a:pt x="1949" y="902"/>
                  </a:lnTo>
                  <a:lnTo>
                    <a:pt x="2011" y="780"/>
                  </a:lnTo>
                  <a:lnTo>
                    <a:pt x="2075" y="624"/>
                  </a:lnTo>
                  <a:lnTo>
                    <a:pt x="2131" y="492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3" name="Freeform 45"/>
            <p:cNvSpPr>
              <a:spLocks/>
            </p:cNvSpPr>
            <p:nvPr/>
          </p:nvSpPr>
          <p:spPr bwMode="auto">
            <a:xfrm>
              <a:off x="4203700" y="3213100"/>
              <a:ext cx="3608388" cy="1574800"/>
            </a:xfrm>
            <a:custGeom>
              <a:avLst/>
              <a:gdLst>
                <a:gd name="T0" fmla="*/ 16 w 2273"/>
                <a:gd name="T1" fmla="*/ 456 h 992"/>
                <a:gd name="T2" fmla="*/ 62 w 2273"/>
                <a:gd name="T3" fmla="*/ 336 h 992"/>
                <a:gd name="T4" fmla="*/ 114 w 2273"/>
                <a:gd name="T5" fmla="*/ 190 h 992"/>
                <a:gd name="T6" fmla="*/ 175 w 2273"/>
                <a:gd name="T7" fmla="*/ 72 h 992"/>
                <a:gd name="T8" fmla="*/ 242 w 2273"/>
                <a:gd name="T9" fmla="*/ 10 h 992"/>
                <a:gd name="T10" fmla="*/ 294 w 2273"/>
                <a:gd name="T11" fmla="*/ 2 h 992"/>
                <a:gd name="T12" fmla="*/ 357 w 2273"/>
                <a:gd name="T13" fmla="*/ 74 h 992"/>
                <a:gd name="T14" fmla="*/ 417 w 2273"/>
                <a:gd name="T15" fmla="*/ 190 h 992"/>
                <a:gd name="T16" fmla="*/ 472 w 2273"/>
                <a:gd name="T17" fmla="*/ 332 h 992"/>
                <a:gd name="T18" fmla="*/ 541 w 2273"/>
                <a:gd name="T19" fmla="*/ 526 h 992"/>
                <a:gd name="T20" fmla="*/ 598 w 2273"/>
                <a:gd name="T21" fmla="*/ 698 h 992"/>
                <a:gd name="T22" fmla="*/ 653 w 2273"/>
                <a:gd name="T23" fmla="*/ 834 h 992"/>
                <a:gd name="T24" fmla="*/ 719 w 2273"/>
                <a:gd name="T25" fmla="*/ 944 h 992"/>
                <a:gd name="T26" fmla="*/ 780 w 2273"/>
                <a:gd name="T27" fmla="*/ 992 h 992"/>
                <a:gd name="T28" fmla="*/ 848 w 2273"/>
                <a:gd name="T29" fmla="*/ 972 h 992"/>
                <a:gd name="T30" fmla="*/ 934 w 2273"/>
                <a:gd name="T31" fmla="*/ 832 h 992"/>
                <a:gd name="T32" fmla="*/ 1011 w 2273"/>
                <a:gd name="T33" fmla="*/ 628 h 992"/>
                <a:gd name="T34" fmla="*/ 1091 w 2273"/>
                <a:gd name="T35" fmla="*/ 392 h 992"/>
                <a:gd name="T36" fmla="*/ 1159 w 2273"/>
                <a:gd name="T37" fmla="*/ 214 h 992"/>
                <a:gd name="T38" fmla="*/ 1223 w 2273"/>
                <a:gd name="T39" fmla="*/ 84 h 992"/>
                <a:gd name="T40" fmla="*/ 1290 w 2273"/>
                <a:gd name="T41" fmla="*/ 12 h 992"/>
                <a:gd name="T42" fmla="*/ 1365 w 2273"/>
                <a:gd name="T43" fmla="*/ 20 h 992"/>
                <a:gd name="T44" fmla="*/ 1438 w 2273"/>
                <a:gd name="T45" fmla="*/ 128 h 992"/>
                <a:gd name="T46" fmla="*/ 1500 w 2273"/>
                <a:gd name="T47" fmla="*/ 266 h 992"/>
                <a:gd name="T48" fmla="*/ 1571 w 2273"/>
                <a:gd name="T49" fmla="*/ 464 h 992"/>
                <a:gd name="T50" fmla="*/ 1644 w 2273"/>
                <a:gd name="T51" fmla="*/ 684 h 992"/>
                <a:gd name="T52" fmla="*/ 1724 w 2273"/>
                <a:gd name="T53" fmla="*/ 874 h 992"/>
                <a:gd name="T54" fmla="*/ 1803 w 2273"/>
                <a:gd name="T55" fmla="*/ 984 h 992"/>
                <a:gd name="T56" fmla="*/ 1894 w 2273"/>
                <a:gd name="T57" fmla="*/ 978 h 992"/>
                <a:gd name="T58" fmla="*/ 1954 w 2273"/>
                <a:gd name="T59" fmla="*/ 902 h 992"/>
                <a:gd name="T60" fmla="*/ 2062 w 2273"/>
                <a:gd name="T61" fmla="*/ 638 h 992"/>
                <a:gd name="T62" fmla="*/ 2163 w 2273"/>
                <a:gd name="T63" fmla="*/ 336 h 992"/>
                <a:gd name="T64" fmla="*/ 2273 w 2273"/>
                <a:gd name="T65" fmla="*/ 78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73" h="992">
                  <a:moveTo>
                    <a:pt x="0" y="500"/>
                  </a:moveTo>
                  <a:lnTo>
                    <a:pt x="16" y="456"/>
                  </a:lnTo>
                  <a:lnTo>
                    <a:pt x="36" y="404"/>
                  </a:lnTo>
                  <a:lnTo>
                    <a:pt x="62" y="336"/>
                  </a:lnTo>
                  <a:lnTo>
                    <a:pt x="85" y="266"/>
                  </a:lnTo>
                  <a:lnTo>
                    <a:pt x="114" y="190"/>
                  </a:lnTo>
                  <a:lnTo>
                    <a:pt x="144" y="128"/>
                  </a:lnTo>
                  <a:lnTo>
                    <a:pt x="175" y="72"/>
                  </a:lnTo>
                  <a:lnTo>
                    <a:pt x="205" y="30"/>
                  </a:lnTo>
                  <a:lnTo>
                    <a:pt x="242" y="10"/>
                  </a:lnTo>
                  <a:lnTo>
                    <a:pt x="268" y="0"/>
                  </a:lnTo>
                  <a:lnTo>
                    <a:pt x="294" y="2"/>
                  </a:lnTo>
                  <a:lnTo>
                    <a:pt x="320" y="26"/>
                  </a:lnTo>
                  <a:lnTo>
                    <a:pt x="357" y="74"/>
                  </a:lnTo>
                  <a:lnTo>
                    <a:pt x="384" y="118"/>
                  </a:lnTo>
                  <a:lnTo>
                    <a:pt x="417" y="190"/>
                  </a:lnTo>
                  <a:lnTo>
                    <a:pt x="445" y="258"/>
                  </a:lnTo>
                  <a:lnTo>
                    <a:pt x="472" y="332"/>
                  </a:lnTo>
                  <a:lnTo>
                    <a:pt x="506" y="428"/>
                  </a:lnTo>
                  <a:lnTo>
                    <a:pt x="541" y="526"/>
                  </a:lnTo>
                  <a:lnTo>
                    <a:pt x="564" y="600"/>
                  </a:lnTo>
                  <a:lnTo>
                    <a:pt x="598" y="698"/>
                  </a:lnTo>
                  <a:lnTo>
                    <a:pt x="620" y="756"/>
                  </a:lnTo>
                  <a:lnTo>
                    <a:pt x="653" y="834"/>
                  </a:lnTo>
                  <a:lnTo>
                    <a:pt x="682" y="894"/>
                  </a:lnTo>
                  <a:lnTo>
                    <a:pt x="719" y="944"/>
                  </a:lnTo>
                  <a:lnTo>
                    <a:pt x="743" y="974"/>
                  </a:lnTo>
                  <a:lnTo>
                    <a:pt x="780" y="992"/>
                  </a:lnTo>
                  <a:lnTo>
                    <a:pt x="821" y="990"/>
                  </a:lnTo>
                  <a:lnTo>
                    <a:pt x="848" y="972"/>
                  </a:lnTo>
                  <a:lnTo>
                    <a:pt x="885" y="924"/>
                  </a:lnTo>
                  <a:lnTo>
                    <a:pt x="934" y="832"/>
                  </a:lnTo>
                  <a:lnTo>
                    <a:pt x="976" y="726"/>
                  </a:lnTo>
                  <a:lnTo>
                    <a:pt x="1011" y="628"/>
                  </a:lnTo>
                  <a:lnTo>
                    <a:pt x="1049" y="526"/>
                  </a:lnTo>
                  <a:lnTo>
                    <a:pt x="1091" y="392"/>
                  </a:lnTo>
                  <a:lnTo>
                    <a:pt x="1128" y="302"/>
                  </a:lnTo>
                  <a:lnTo>
                    <a:pt x="1159" y="214"/>
                  </a:lnTo>
                  <a:lnTo>
                    <a:pt x="1191" y="144"/>
                  </a:lnTo>
                  <a:lnTo>
                    <a:pt x="1223" y="84"/>
                  </a:lnTo>
                  <a:lnTo>
                    <a:pt x="1256" y="38"/>
                  </a:lnTo>
                  <a:lnTo>
                    <a:pt x="1290" y="12"/>
                  </a:lnTo>
                  <a:lnTo>
                    <a:pt x="1328" y="2"/>
                  </a:lnTo>
                  <a:lnTo>
                    <a:pt x="1365" y="20"/>
                  </a:lnTo>
                  <a:lnTo>
                    <a:pt x="1401" y="60"/>
                  </a:lnTo>
                  <a:lnTo>
                    <a:pt x="1438" y="128"/>
                  </a:lnTo>
                  <a:lnTo>
                    <a:pt x="1471" y="194"/>
                  </a:lnTo>
                  <a:lnTo>
                    <a:pt x="1500" y="266"/>
                  </a:lnTo>
                  <a:lnTo>
                    <a:pt x="1533" y="358"/>
                  </a:lnTo>
                  <a:lnTo>
                    <a:pt x="1571" y="464"/>
                  </a:lnTo>
                  <a:lnTo>
                    <a:pt x="1605" y="572"/>
                  </a:lnTo>
                  <a:lnTo>
                    <a:pt x="1644" y="684"/>
                  </a:lnTo>
                  <a:lnTo>
                    <a:pt x="1684" y="778"/>
                  </a:lnTo>
                  <a:lnTo>
                    <a:pt x="1724" y="874"/>
                  </a:lnTo>
                  <a:lnTo>
                    <a:pt x="1762" y="936"/>
                  </a:lnTo>
                  <a:lnTo>
                    <a:pt x="1803" y="984"/>
                  </a:lnTo>
                  <a:lnTo>
                    <a:pt x="1854" y="990"/>
                  </a:lnTo>
                  <a:lnTo>
                    <a:pt x="1894" y="978"/>
                  </a:lnTo>
                  <a:lnTo>
                    <a:pt x="1924" y="948"/>
                  </a:lnTo>
                  <a:lnTo>
                    <a:pt x="1954" y="902"/>
                  </a:lnTo>
                  <a:lnTo>
                    <a:pt x="2005" y="788"/>
                  </a:lnTo>
                  <a:lnTo>
                    <a:pt x="2062" y="638"/>
                  </a:lnTo>
                  <a:lnTo>
                    <a:pt x="2115" y="476"/>
                  </a:lnTo>
                  <a:lnTo>
                    <a:pt x="2163" y="336"/>
                  </a:lnTo>
                  <a:lnTo>
                    <a:pt x="2210" y="216"/>
                  </a:lnTo>
                  <a:lnTo>
                    <a:pt x="2273" y="7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41" name="Oval 33"/>
          <p:cNvSpPr>
            <a:spLocks noChangeArrowheads="1"/>
          </p:cNvSpPr>
          <p:nvPr/>
        </p:nvSpPr>
        <p:spPr bwMode="auto">
          <a:xfrm>
            <a:off x="75231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>
            <a:off x="57959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61495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 smtClean="0"/>
              <a:t>Период колебаний на графике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0863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/>
      <p:bldP spid="43025" grpId="0"/>
      <p:bldP spid="43026" grpId="0"/>
      <p:bldP spid="43027" grpId="0"/>
      <p:bldP spid="43035" grpId="0" animBg="1"/>
      <p:bldP spid="43048" grpId="0"/>
      <p:bldP spid="43049" grpId="0"/>
      <p:bldP spid="43050" grpId="0"/>
      <p:bldP spid="430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969" y="836712"/>
            <a:ext cx="8229600" cy="847725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/>
              <a:t>Частота гармонических </a:t>
            </a:r>
            <a:r>
              <a:rPr lang="ru-RU" altLang="ru-RU" sz="3200" b="1" dirty="0"/>
              <a:t>колебаний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4969" y="1917701"/>
            <a:ext cx="8229600" cy="1871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Частота колебаний </a:t>
            </a:r>
            <a:r>
              <a:rPr lang="ru-RU" altLang="ru-RU" sz="2400" dirty="0"/>
              <a:t>— это число колебаний, совершаемых за единицу времени, например, за 1 с.</a:t>
            </a:r>
            <a:endParaRPr lang="ru-RU" altLang="ru-RU" sz="2400" dirty="0">
              <a:effectLst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5919918"/>
              </p:ext>
            </p:extLst>
          </p:nvPr>
        </p:nvGraphicFramePr>
        <p:xfrm>
          <a:off x="927100" y="3644900"/>
          <a:ext cx="6845300" cy="2628900"/>
        </p:xfrm>
        <a:graphic>
          <a:graphicData uri="http://schemas.openxmlformats.org/presentationml/2006/ole">
            <p:oleObj spid="_x0000_s24605" name="Формула" r:id="rId4" imgW="99036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3303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89752" cy="1083329"/>
          </a:xfrm>
        </p:spPr>
        <p:txBody>
          <a:bodyPr/>
          <a:lstStyle/>
          <a:p>
            <a:pPr algn="ctr"/>
            <a:r>
              <a:rPr lang="ru-RU" b="1" dirty="0" smtClean="0"/>
              <a:t>Циклическая Частота гармонического колебания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475656" y="3295058"/>
                <a:ext cx="5976664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ru-RU" sz="6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6000" i="1" smtClean="0">
                          <a:latin typeface="Cambria Math"/>
                        </a:rPr>
                        <m:t>=</m:t>
                      </m:r>
                      <m:r>
                        <a:rPr lang="ru-RU" sz="6000" b="0" i="1" smtClean="0">
                          <a:latin typeface="Cambria Math"/>
                        </a:rPr>
                        <m:t>2</m:t>
                      </m:r>
                      <m:r>
                        <a:rPr lang="el-GR" sz="6000" i="1" smtClean="0">
                          <a:latin typeface="Cambria Math"/>
                        </a:rPr>
                        <m:t>𝜋</m:t>
                      </m:r>
                      <m:r>
                        <a:rPr lang="el-GR" sz="600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ru-RU" sz="6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6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6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ru-RU" sz="6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6000" b="0" i="1" smtClean="0">
                              <a:latin typeface="Cambria Math"/>
                              <a:ea typeface="Cambria Math"/>
                            </a:rPr>
                            <m:t>Т</m:t>
                          </m:r>
                        </m:den>
                      </m:f>
                    </m:oMath>
                  </m:oMathPara>
                </a14:m>
                <a:endParaRPr lang="ru-RU" sz="6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295058"/>
                <a:ext cx="5976664" cy="18209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635896" y="3336244"/>
            <a:ext cx="1656184" cy="1820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3336244"/>
            <a:ext cx="1656184" cy="1820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0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4606"/>
            <a:ext cx="8640511" cy="387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26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Установите </a:t>
            </a:r>
            <a:r>
              <a:rPr lang="ru-RU" b="1" dirty="0"/>
              <a:t>соответствие между видами </a:t>
            </a:r>
            <a:r>
              <a:rPr lang="ru-RU" b="1" dirty="0" smtClean="0"/>
              <a:t>механического </a:t>
            </a:r>
            <a:r>
              <a:rPr lang="ru-RU" b="1" dirty="0"/>
              <a:t>движения и </a:t>
            </a:r>
            <a:r>
              <a:rPr lang="ru-RU" b="1" dirty="0" smtClean="0"/>
              <a:t>примерами: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Group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60956909"/>
              </p:ext>
            </p:extLst>
          </p:nvPr>
        </p:nvGraphicFramePr>
        <p:xfrm>
          <a:off x="467544" y="2198717"/>
          <a:ext cx="8280920" cy="37858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09069"/>
                <a:gridCol w="3431391"/>
                <a:gridCol w="587876"/>
                <a:gridCol w="3552584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Примеры механического движения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Виды механического движения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Движение планет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Равномерное движение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Разгон автомобиля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Равноускоренное движение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Эскалатор в метро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Свободное падение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Капли дождя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Баллистическое движение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Полет пули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Движение по окружности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55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7621"/>
            <a:ext cx="8568952" cy="417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08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От каких характеристик системы зависит период </a:t>
            </a:r>
            <a:r>
              <a:rPr lang="ru-RU" b="1" dirty="0" smtClean="0"/>
              <a:t>маятников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651251" cy="289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2" y="2302093"/>
            <a:ext cx="3383201" cy="191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52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9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Период колебаний потенциальной энергии горизонтального пружинного маятника 1 с. Каким будет период ее колебаний, если массу груза маятника увеличить в 2 раза, а жесткость пружины вдвое уменьшить? (Ответ дайте в секундах.)</a:t>
            </a:r>
          </a:p>
        </p:txBody>
      </p:sp>
    </p:spTree>
    <p:extLst>
      <p:ext uri="{BB962C8B-B14F-4D97-AF65-F5344CB8AC3E}">
        <p14:creationId xmlns:p14="http://schemas.microsoft.com/office/powerpoint/2010/main" xmlns="" val="40483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1345013"/>
          </a:xfrm>
        </p:spPr>
        <p:txBody>
          <a:bodyPr/>
          <a:lstStyle/>
          <a:p>
            <a:r>
              <a:rPr lang="ru-RU" dirty="0"/>
              <a:t>На рисунке дан график зависимости координаты материальной точки от времени. Какова частота колебаний? (Ответ дайте в герцах.)</a:t>
            </a:r>
          </a:p>
        </p:txBody>
      </p:sp>
      <p:pic>
        <p:nvPicPr>
          <p:cNvPr id="35842" name="Picture 2" descr="https://phys-ege.sdamgia.ru/get_file?id=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176464" cy="27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6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081317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Колебательное движение тела задано уравнением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где  а=5 см, </a:t>
            </a:r>
            <a:r>
              <a:rPr lang="en-US" sz="2800" dirty="0" smtClean="0"/>
              <a:t>b=-3 </a:t>
            </a:r>
            <a:r>
              <a:rPr lang="ru-RU" sz="2800" dirty="0" smtClean="0"/>
              <a:t>см. Чему </a:t>
            </a:r>
            <a:r>
              <a:rPr lang="ru-RU" sz="2800" dirty="0"/>
              <a:t>равна </a:t>
            </a:r>
            <a:r>
              <a:rPr lang="ru-RU" sz="2800" dirty="0" smtClean="0"/>
              <a:t>амплитуда, фаза, циклическая частота, начальная фаза колебаний?</a:t>
            </a:r>
            <a:endParaRPr lang="ru-RU" sz="2800" dirty="0"/>
          </a:p>
        </p:txBody>
      </p:sp>
      <p:sp>
        <p:nvSpPr>
          <p:cNvPr id="4" name="AutoShape 4" descr="https://ege.sdamgia.ru/formula/svg/18/18953864a960bb6cff938c2df064801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ege.sdamgia.ru/formula/svg/18/18953864a960bb6cff938c2df0648012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8990830"/>
              </p:ext>
            </p:extLst>
          </p:nvPr>
        </p:nvGraphicFramePr>
        <p:xfrm>
          <a:off x="1115616" y="2924944"/>
          <a:ext cx="6437312" cy="2244725"/>
        </p:xfrm>
        <a:graphic>
          <a:graphicData uri="http://schemas.openxmlformats.org/presentationml/2006/ole">
            <p:oleObj spid="_x0000_s37903" name="Формула" r:id="rId3" imgW="1091880" imgH="419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539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 УРОКА - РЕФЛЕКСИЯ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420888"/>
            <a:ext cx="50768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31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§18 (учебник Касьянова)</a:t>
            </a:r>
          </a:p>
          <a:p>
            <a:r>
              <a:rPr lang="ru-RU" sz="2400" dirty="0" err="1" smtClean="0"/>
              <a:t>Громцева</a:t>
            </a:r>
            <a:r>
              <a:rPr lang="ru-RU" sz="2400" dirty="0" smtClean="0"/>
              <a:t> – 312-320, стр. 313-1,2,3; 316-9,10; 318-12,13; 320-19,20</a:t>
            </a:r>
          </a:p>
          <a:p>
            <a:r>
              <a:rPr lang="ru-RU" sz="2400" dirty="0" smtClean="0"/>
              <a:t>Подготовка к ЕГЭ – Домашнее задание №7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39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Ответы:</a:t>
            </a:r>
            <a:endParaRPr lang="ru-RU" b="1" dirty="0"/>
          </a:p>
        </p:txBody>
      </p:sp>
      <p:graphicFrame>
        <p:nvGraphicFramePr>
          <p:cNvPr id="4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2239382"/>
              </p:ext>
            </p:extLst>
          </p:nvPr>
        </p:nvGraphicFramePr>
        <p:xfrm>
          <a:off x="107504" y="2125419"/>
          <a:ext cx="2462252" cy="1158240"/>
        </p:xfrm>
        <a:graphic>
          <a:graphicData uri="http://schemas.openxmlformats.org/drawingml/2006/table">
            <a:tbl>
              <a:tblPr/>
              <a:tblGrid>
                <a:gridCol w="492548"/>
                <a:gridCol w="492548"/>
                <a:gridCol w="492060"/>
                <a:gridCol w="492548"/>
                <a:gridCol w="492548"/>
              </a:tblGrid>
              <a:tr h="525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6437361"/>
              </p:ext>
            </p:extLst>
          </p:nvPr>
        </p:nvGraphicFramePr>
        <p:xfrm>
          <a:off x="2843808" y="1988840"/>
          <a:ext cx="6145758" cy="47129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84846"/>
                <a:gridCol w="2488033"/>
                <a:gridCol w="494683"/>
                <a:gridCol w="2578196"/>
              </a:tblGrid>
              <a:tr h="735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Примеры механического движения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Виды механического движения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759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Вращение Земли вокруг Солнца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Движение по окружности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759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Б.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Разгон автомобиля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Равноускоренное движение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759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Работа эскалатора в метро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Равномерное движение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759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Капли дождя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Свободное падение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759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Полет пули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Баллистическое движение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04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ЦЕЛИ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989752" cy="4536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Усвоение определения и характеристик колебательного движения</a:t>
            </a:r>
          </a:p>
          <a:p>
            <a:r>
              <a:rPr lang="ru-RU" sz="2800" dirty="0"/>
              <a:t>Формирование новых </a:t>
            </a:r>
            <a:r>
              <a:rPr lang="ru-RU" sz="2800" dirty="0" smtClean="0"/>
              <a:t>понятий: гармонический закон колебательного движения, циклическая частота, фаза колебаний</a:t>
            </a:r>
          </a:p>
          <a:p>
            <a:r>
              <a:rPr lang="ru-RU" sz="2800" dirty="0" smtClean="0"/>
              <a:t>Умение применять изученный материал при решении задач по физике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212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dirty="0"/>
              <a:t>Периодическое движение</a:t>
            </a: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03775"/>
          </a:xfrm>
        </p:spPr>
        <p:txBody>
          <a:bodyPr/>
          <a:lstStyle/>
          <a:p>
            <a:r>
              <a:rPr lang="ru-RU" altLang="ru-RU" sz="2400" dirty="0" smtClean="0"/>
              <a:t>движение</a:t>
            </a:r>
            <a:r>
              <a:rPr lang="ru-RU" altLang="ru-RU" sz="2400" dirty="0"/>
              <a:t>, повторяющееся через равные промежутки времени</a:t>
            </a:r>
            <a:r>
              <a:rPr lang="ru-RU" altLang="ru-RU" sz="2400" dirty="0" smtClean="0"/>
              <a:t>.</a:t>
            </a:r>
          </a:p>
          <a:p>
            <a:endParaRPr lang="ru-RU" altLang="ru-RU" dirty="0"/>
          </a:p>
          <a:p>
            <a:endParaRPr lang="ru-RU" altLang="ru-RU" dirty="0" smtClean="0"/>
          </a:p>
          <a:p>
            <a:endParaRPr lang="ru-RU" altLang="ru-RU" dirty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143250" y="2643188"/>
            <a:ext cx="541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500188" y="2571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8429625" y="1357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214313" y="2857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0" y="3286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707106513"/>
              </p:ext>
            </p:extLst>
          </p:nvPr>
        </p:nvGraphicFramePr>
        <p:xfrm>
          <a:off x="796777" y="3247552"/>
          <a:ext cx="7632848" cy="351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Картинки по запросу колебательное движение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633" y="4086200"/>
            <a:ext cx="6567439" cy="233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Похожее изображение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324991"/>
            <a:ext cx="2481624" cy="18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Колебательное 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Маятник;</a:t>
            </a:r>
          </a:p>
          <a:p>
            <a:r>
              <a:rPr lang="ru-RU" dirty="0" smtClean="0"/>
              <a:t>Пружинка;</a:t>
            </a:r>
          </a:p>
          <a:p>
            <a:r>
              <a:rPr lang="ru-RU" dirty="0" smtClean="0"/>
              <a:t>Ветви деревьев на ветру;</a:t>
            </a:r>
          </a:p>
          <a:p>
            <a:r>
              <a:rPr lang="ru-RU" dirty="0" smtClean="0"/>
              <a:t>Вибрация струны музыкальных инструментов;</a:t>
            </a:r>
          </a:p>
          <a:p>
            <a:r>
              <a:rPr lang="ru-RU" dirty="0" smtClean="0"/>
              <a:t>Приливы и отливы на Земле;</a:t>
            </a:r>
          </a:p>
          <a:p>
            <a:r>
              <a:rPr lang="ru-RU" dirty="0" smtClean="0"/>
              <a:t>Пульсация излучения звезд;</a:t>
            </a:r>
          </a:p>
          <a:p>
            <a:r>
              <a:rPr lang="ru-RU" dirty="0" smtClean="0"/>
              <a:t>Биение сердца и т.д.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13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015092084"/>
              </p:ext>
            </p:extLst>
          </p:nvPr>
        </p:nvGraphicFramePr>
        <p:xfrm>
          <a:off x="755576" y="-531440"/>
          <a:ext cx="7632848" cy="371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87" y="3429000"/>
            <a:ext cx="7441981" cy="28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88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585787"/>
            <a:ext cx="8229600" cy="12969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effectLst/>
              </a:rPr>
              <a:t>    Примерами </a:t>
            </a:r>
            <a:r>
              <a:rPr lang="ru-RU" altLang="ru-RU" sz="2400" b="1" dirty="0">
                <a:solidFill>
                  <a:schemeClr val="bg1"/>
                </a:solidFill>
                <a:effectLst/>
              </a:rPr>
              <a:t>простых механических </a:t>
            </a:r>
            <a:r>
              <a:rPr lang="ru-RU" altLang="ru-RU" sz="2400" b="1" dirty="0" smtClean="0">
                <a:solidFill>
                  <a:schemeClr val="bg1"/>
                </a:solidFill>
                <a:effectLst/>
              </a:rPr>
              <a:t>колебательных систем </a:t>
            </a:r>
            <a:r>
              <a:rPr lang="ru-RU" altLang="ru-RU" sz="2400" b="1" dirty="0">
                <a:solidFill>
                  <a:schemeClr val="bg1"/>
                </a:solidFill>
                <a:effectLst/>
              </a:rPr>
              <a:t>могут служить </a:t>
            </a:r>
            <a:r>
              <a:rPr lang="ru-RU" altLang="ru-RU" sz="2400" b="1" dirty="0" smtClean="0">
                <a:solidFill>
                  <a:schemeClr val="bg1"/>
                </a:solidFill>
                <a:effectLst/>
              </a:rPr>
              <a:t>пружинный или </a:t>
            </a:r>
            <a:r>
              <a:rPr lang="ru-RU" altLang="ru-RU" sz="2400" b="1" dirty="0">
                <a:solidFill>
                  <a:schemeClr val="bg1"/>
                </a:solidFill>
                <a:effectLst/>
              </a:rPr>
              <a:t>математический маятник.</a:t>
            </a:r>
            <a:r>
              <a:rPr lang="ru-RU" altLang="ru-RU" sz="2400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0307" name="Group 67"/>
          <p:cNvGrpSpPr>
            <a:grpSpLocks/>
          </p:cNvGrpSpPr>
          <p:nvPr/>
        </p:nvGrpSpPr>
        <p:grpSpPr bwMode="auto">
          <a:xfrm>
            <a:off x="250825" y="2133600"/>
            <a:ext cx="8569325" cy="4464049"/>
            <a:chOff x="158" y="1344"/>
            <a:chExt cx="5398" cy="2812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158" y="1344"/>
              <a:ext cx="5398" cy="2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552" y="1796"/>
              <a:ext cx="543" cy="109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483" y="1796"/>
              <a:ext cx="544" cy="109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3823" y="1905"/>
              <a:ext cx="0" cy="14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3443" y="3103"/>
              <a:ext cx="1306" cy="270"/>
            </a:xfrm>
            <a:custGeom>
              <a:avLst/>
              <a:gdLst>
                <a:gd name="T0" fmla="*/ 0 w 1166"/>
                <a:gd name="T1" fmla="*/ 242 h 285"/>
                <a:gd name="T2" fmla="*/ 131 w 1166"/>
                <a:gd name="T3" fmla="*/ 273 h 285"/>
                <a:gd name="T4" fmla="*/ 284 w 1166"/>
                <a:gd name="T5" fmla="*/ 285 h 285"/>
                <a:gd name="T6" fmla="*/ 437 w 1166"/>
                <a:gd name="T7" fmla="*/ 282 h 285"/>
                <a:gd name="T8" fmla="*/ 599 w 1166"/>
                <a:gd name="T9" fmla="*/ 264 h 285"/>
                <a:gd name="T10" fmla="*/ 725 w 1166"/>
                <a:gd name="T11" fmla="*/ 234 h 285"/>
                <a:gd name="T12" fmla="*/ 830 w 1166"/>
                <a:gd name="T13" fmla="*/ 198 h 285"/>
                <a:gd name="T14" fmla="*/ 938 w 1166"/>
                <a:gd name="T15" fmla="*/ 144 h 285"/>
                <a:gd name="T16" fmla="*/ 1019 w 1166"/>
                <a:gd name="T17" fmla="*/ 99 h 285"/>
                <a:gd name="T18" fmla="*/ 1088 w 1166"/>
                <a:gd name="T19" fmla="*/ 57 h 285"/>
                <a:gd name="T20" fmla="*/ 1166 w 1166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6" h="285">
                  <a:moveTo>
                    <a:pt x="0" y="242"/>
                  </a:moveTo>
                  <a:lnTo>
                    <a:pt x="131" y="273"/>
                  </a:lnTo>
                  <a:lnTo>
                    <a:pt x="284" y="285"/>
                  </a:lnTo>
                  <a:lnTo>
                    <a:pt x="437" y="282"/>
                  </a:lnTo>
                  <a:lnTo>
                    <a:pt x="599" y="264"/>
                  </a:lnTo>
                  <a:lnTo>
                    <a:pt x="725" y="234"/>
                  </a:lnTo>
                  <a:lnTo>
                    <a:pt x="830" y="198"/>
                  </a:lnTo>
                  <a:lnTo>
                    <a:pt x="938" y="144"/>
                  </a:lnTo>
                  <a:lnTo>
                    <a:pt x="1019" y="99"/>
                  </a:lnTo>
                  <a:lnTo>
                    <a:pt x="1088" y="57"/>
                  </a:lnTo>
                  <a:lnTo>
                    <a:pt x="116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3823" y="1905"/>
              <a:ext cx="926" cy="1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4640" y="2940"/>
              <a:ext cx="272" cy="272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H="1">
              <a:off x="3389" y="3103"/>
              <a:ext cx="12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3660" y="2886"/>
              <a:ext cx="0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V="1">
              <a:off x="3660" y="3375"/>
              <a:ext cx="0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3389" y="2777"/>
              <a:ext cx="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000"/>
                <a:t>h</a:t>
              </a:r>
              <a:endParaRPr lang="ru-RU" altLang="ru-RU" sz="2000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4437" y="2669"/>
              <a:ext cx="322" cy="383"/>
            </a:xfrm>
            <a:custGeom>
              <a:avLst/>
              <a:gdLst>
                <a:gd name="T0" fmla="*/ 268 w 268"/>
                <a:gd name="T1" fmla="*/ 320 h 320"/>
                <a:gd name="T2" fmla="*/ 0 w 268"/>
                <a:gd name="T3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8" h="320">
                  <a:moveTo>
                    <a:pt x="268" y="320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 flipH="1">
              <a:off x="4725" y="3105"/>
              <a:ext cx="53" cy="487"/>
            </a:xfrm>
            <a:custGeom>
              <a:avLst/>
              <a:gdLst>
                <a:gd name="T0" fmla="*/ 0 w 1"/>
                <a:gd name="T1" fmla="*/ 0 h 404"/>
                <a:gd name="T2" fmla="*/ 0 w 1"/>
                <a:gd name="T3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04">
                  <a:moveTo>
                    <a:pt x="0" y="0"/>
                  </a:moveTo>
                  <a:lnTo>
                    <a:pt x="0" y="404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4442" y="2678"/>
              <a:ext cx="5" cy="576"/>
            </a:xfrm>
            <a:custGeom>
              <a:avLst/>
              <a:gdLst>
                <a:gd name="T0" fmla="*/ 0 w 4"/>
                <a:gd name="T1" fmla="*/ 0 h 480"/>
                <a:gd name="T2" fmla="*/ 4 w 4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480">
                  <a:moveTo>
                    <a:pt x="0" y="0"/>
                  </a:moveTo>
                  <a:lnTo>
                    <a:pt x="4" y="48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4447" y="3259"/>
              <a:ext cx="331" cy="326"/>
            </a:xfrm>
            <a:custGeom>
              <a:avLst/>
              <a:gdLst>
                <a:gd name="T0" fmla="*/ 0 w 276"/>
                <a:gd name="T1" fmla="*/ 0 h 272"/>
                <a:gd name="T2" fmla="*/ 276 w 276"/>
                <a:gd name="T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" h="272">
                  <a:moveTo>
                    <a:pt x="0" y="0"/>
                  </a:moveTo>
                  <a:lnTo>
                    <a:pt x="276" y="27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4452" y="3086"/>
              <a:ext cx="336" cy="178"/>
            </a:xfrm>
            <a:custGeom>
              <a:avLst/>
              <a:gdLst>
                <a:gd name="T0" fmla="*/ 280 w 280"/>
                <a:gd name="T1" fmla="*/ 0 h 148"/>
                <a:gd name="T2" fmla="*/ 0 w 280"/>
                <a:gd name="T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0" h="148">
                  <a:moveTo>
                    <a:pt x="280" y="0"/>
                  </a:moveTo>
                  <a:lnTo>
                    <a:pt x="0" y="148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Oval 21"/>
            <p:cNvSpPr>
              <a:spLocks noChangeArrowheads="1"/>
            </p:cNvSpPr>
            <p:nvPr/>
          </p:nvSpPr>
          <p:spPr bwMode="auto">
            <a:xfrm>
              <a:off x="4749" y="3049"/>
              <a:ext cx="54" cy="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4205" y="2178"/>
              <a:ext cx="28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000"/>
                <a:t>L</a:t>
              </a:r>
              <a:endParaRPr lang="ru-RU" altLang="ru-RU" sz="2000"/>
            </a:p>
          </p:txBody>
        </p:sp>
        <p:grpSp>
          <p:nvGrpSpPr>
            <p:cNvPr id="10274" name="Group 34"/>
            <p:cNvGrpSpPr>
              <a:grpSpLocks/>
            </p:cNvGrpSpPr>
            <p:nvPr/>
          </p:nvGrpSpPr>
          <p:grpSpPr bwMode="auto">
            <a:xfrm>
              <a:off x="4586" y="2613"/>
              <a:ext cx="382" cy="250"/>
              <a:chOff x="2562" y="2886"/>
              <a:chExt cx="318" cy="208"/>
            </a:xfrm>
          </p:grpSpPr>
          <p:sp>
            <p:nvSpPr>
              <p:cNvPr id="10269" name="Text Box 29"/>
              <p:cNvSpPr txBox="1">
                <a:spLocks noChangeArrowheads="1"/>
              </p:cNvSpPr>
              <p:nvPr/>
            </p:nvSpPr>
            <p:spPr bwMode="auto">
              <a:xfrm>
                <a:off x="2562" y="2886"/>
                <a:ext cx="318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/>
                  <a:t>F</a:t>
                </a:r>
                <a:endParaRPr lang="ru-RU" altLang="ru-RU" sz="2000"/>
              </a:p>
            </p:txBody>
          </p:sp>
          <p:sp>
            <p:nvSpPr>
              <p:cNvPr id="10270" name="Line 30"/>
              <p:cNvSpPr>
                <a:spLocks noChangeShapeType="1"/>
              </p:cNvSpPr>
              <p:nvPr/>
            </p:nvSpPr>
            <p:spPr bwMode="auto">
              <a:xfrm>
                <a:off x="2608" y="2931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4803" y="3320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000"/>
                <a:t>mg</a:t>
              </a:r>
              <a:endParaRPr lang="ru-RU" altLang="ru-RU" sz="2000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4967" y="3385"/>
              <a:ext cx="149" cy="5"/>
            </a:xfrm>
            <a:custGeom>
              <a:avLst/>
              <a:gdLst>
                <a:gd name="T0" fmla="*/ 0 w 124"/>
                <a:gd name="T1" fmla="*/ 4 h 4"/>
                <a:gd name="T2" fmla="*/ 124 w 124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4" h="4">
                  <a:moveTo>
                    <a:pt x="0" y="4"/>
                  </a:moveTo>
                  <a:lnTo>
                    <a:pt x="12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3823" y="2179"/>
              <a:ext cx="218" cy="113"/>
            </a:xfrm>
            <a:custGeom>
              <a:avLst/>
              <a:gdLst>
                <a:gd name="T0" fmla="*/ 0 w 182"/>
                <a:gd name="T1" fmla="*/ 91 h 94"/>
                <a:gd name="T2" fmla="*/ 36 w 182"/>
                <a:gd name="T3" fmla="*/ 94 h 94"/>
                <a:gd name="T4" fmla="*/ 70 w 182"/>
                <a:gd name="T5" fmla="*/ 92 h 94"/>
                <a:gd name="T6" fmla="*/ 106 w 182"/>
                <a:gd name="T7" fmla="*/ 78 h 94"/>
                <a:gd name="T8" fmla="*/ 136 w 182"/>
                <a:gd name="T9" fmla="*/ 54 h 94"/>
                <a:gd name="T10" fmla="*/ 182 w 182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94">
                  <a:moveTo>
                    <a:pt x="0" y="91"/>
                  </a:moveTo>
                  <a:lnTo>
                    <a:pt x="36" y="94"/>
                  </a:lnTo>
                  <a:lnTo>
                    <a:pt x="70" y="92"/>
                  </a:lnTo>
                  <a:lnTo>
                    <a:pt x="106" y="78"/>
                  </a:lnTo>
                  <a:lnTo>
                    <a:pt x="136" y="54"/>
                  </a:lnTo>
                  <a:lnTo>
                    <a:pt x="18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281" name="Object 41"/>
            <p:cNvGraphicFramePr>
              <a:graphicFrameLocks noChangeAspect="1"/>
            </p:cNvGraphicFramePr>
            <p:nvPr/>
          </p:nvGraphicFramePr>
          <p:xfrm>
            <a:off x="3878" y="2287"/>
            <a:ext cx="273" cy="181"/>
          </p:xfrm>
          <a:graphic>
            <a:graphicData uri="http://schemas.openxmlformats.org/presentationml/2006/ole">
              <p:oleObj spid="_x0000_s16424" name="Формула" r:id="rId3" imgW="139579" imgH="164957" progId="Equation.3">
                <p:embed/>
              </p:oleObj>
            </a:graphicData>
          </a:graphic>
        </p:graphicFrame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1647" y="1905"/>
              <a:ext cx="217" cy="1089"/>
            </a:xfrm>
            <a:custGeom>
              <a:avLst/>
              <a:gdLst>
                <a:gd name="T0" fmla="*/ 70 w 150"/>
                <a:gd name="T1" fmla="*/ 124 h 964"/>
                <a:gd name="T2" fmla="*/ 4 w 150"/>
                <a:gd name="T3" fmla="*/ 148 h 964"/>
                <a:gd name="T4" fmla="*/ 16 w 150"/>
                <a:gd name="T5" fmla="*/ 190 h 964"/>
                <a:gd name="T6" fmla="*/ 82 w 150"/>
                <a:gd name="T7" fmla="*/ 226 h 964"/>
                <a:gd name="T8" fmla="*/ 150 w 150"/>
                <a:gd name="T9" fmla="*/ 210 h 964"/>
                <a:gd name="T10" fmla="*/ 98 w 150"/>
                <a:gd name="T11" fmla="*/ 194 h 964"/>
                <a:gd name="T12" fmla="*/ 24 w 150"/>
                <a:gd name="T13" fmla="*/ 220 h 964"/>
                <a:gd name="T14" fmla="*/ 4 w 150"/>
                <a:gd name="T15" fmla="*/ 262 h 964"/>
                <a:gd name="T16" fmla="*/ 54 w 150"/>
                <a:gd name="T17" fmla="*/ 294 h 964"/>
                <a:gd name="T18" fmla="*/ 126 w 150"/>
                <a:gd name="T19" fmla="*/ 308 h 964"/>
                <a:gd name="T20" fmla="*/ 134 w 150"/>
                <a:gd name="T21" fmla="*/ 278 h 964"/>
                <a:gd name="T22" fmla="*/ 74 w 150"/>
                <a:gd name="T23" fmla="*/ 278 h 964"/>
                <a:gd name="T24" fmla="*/ 10 w 150"/>
                <a:gd name="T25" fmla="*/ 312 h 964"/>
                <a:gd name="T26" fmla="*/ 12 w 150"/>
                <a:gd name="T27" fmla="*/ 352 h 964"/>
                <a:gd name="T28" fmla="*/ 74 w 150"/>
                <a:gd name="T29" fmla="*/ 382 h 964"/>
                <a:gd name="T30" fmla="*/ 136 w 150"/>
                <a:gd name="T31" fmla="*/ 382 h 964"/>
                <a:gd name="T32" fmla="*/ 122 w 150"/>
                <a:gd name="T33" fmla="*/ 352 h 964"/>
                <a:gd name="T34" fmla="*/ 64 w 150"/>
                <a:gd name="T35" fmla="*/ 360 h 964"/>
                <a:gd name="T36" fmla="*/ 10 w 150"/>
                <a:gd name="T37" fmla="*/ 388 h 964"/>
                <a:gd name="T38" fmla="*/ 8 w 150"/>
                <a:gd name="T39" fmla="*/ 426 h 964"/>
                <a:gd name="T40" fmla="*/ 64 w 150"/>
                <a:gd name="T41" fmla="*/ 458 h 964"/>
                <a:gd name="T42" fmla="*/ 128 w 150"/>
                <a:gd name="T43" fmla="*/ 472 h 964"/>
                <a:gd name="T44" fmla="*/ 128 w 150"/>
                <a:gd name="T45" fmla="*/ 436 h 964"/>
                <a:gd name="T46" fmla="*/ 60 w 150"/>
                <a:gd name="T47" fmla="*/ 444 h 964"/>
                <a:gd name="T48" fmla="*/ 6 w 150"/>
                <a:gd name="T49" fmla="*/ 476 h 964"/>
                <a:gd name="T50" fmla="*/ 22 w 150"/>
                <a:gd name="T51" fmla="*/ 524 h 964"/>
                <a:gd name="T52" fmla="*/ 108 w 150"/>
                <a:gd name="T53" fmla="*/ 550 h 964"/>
                <a:gd name="T54" fmla="*/ 148 w 150"/>
                <a:gd name="T55" fmla="*/ 536 h 964"/>
                <a:gd name="T56" fmla="*/ 86 w 150"/>
                <a:gd name="T57" fmla="*/ 524 h 964"/>
                <a:gd name="T58" fmla="*/ 16 w 150"/>
                <a:gd name="T59" fmla="*/ 552 h 964"/>
                <a:gd name="T60" fmla="*/ 10 w 150"/>
                <a:gd name="T61" fmla="*/ 598 h 964"/>
                <a:gd name="T62" fmla="*/ 74 w 150"/>
                <a:gd name="T63" fmla="*/ 632 h 964"/>
                <a:gd name="T64" fmla="*/ 144 w 150"/>
                <a:gd name="T65" fmla="*/ 628 h 964"/>
                <a:gd name="T66" fmla="*/ 106 w 150"/>
                <a:gd name="T67" fmla="*/ 600 h 964"/>
                <a:gd name="T68" fmla="*/ 28 w 150"/>
                <a:gd name="T69" fmla="*/ 624 h 964"/>
                <a:gd name="T70" fmla="*/ 4 w 150"/>
                <a:gd name="T71" fmla="*/ 664 h 964"/>
                <a:gd name="T72" fmla="*/ 72 w 150"/>
                <a:gd name="T73" fmla="*/ 704 h 964"/>
                <a:gd name="T74" fmla="*/ 138 w 150"/>
                <a:gd name="T75" fmla="*/ 714 h 964"/>
                <a:gd name="T76" fmla="*/ 118 w 150"/>
                <a:gd name="T77" fmla="*/ 678 h 964"/>
                <a:gd name="T78" fmla="*/ 30 w 150"/>
                <a:gd name="T79" fmla="*/ 704 h 964"/>
                <a:gd name="T80" fmla="*/ 6 w 150"/>
                <a:gd name="T81" fmla="*/ 750 h 964"/>
                <a:gd name="T82" fmla="*/ 66 w 150"/>
                <a:gd name="T83" fmla="*/ 792 h 964"/>
                <a:gd name="T84" fmla="*/ 140 w 150"/>
                <a:gd name="T85" fmla="*/ 798 h 964"/>
                <a:gd name="T86" fmla="*/ 102 w 150"/>
                <a:gd name="T87" fmla="*/ 758 h 964"/>
                <a:gd name="T88" fmla="*/ 12 w 150"/>
                <a:gd name="T89" fmla="*/ 800 h 964"/>
                <a:gd name="T90" fmla="*/ 10 w 150"/>
                <a:gd name="T91" fmla="*/ 850 h 964"/>
                <a:gd name="T92" fmla="*/ 80 w 150"/>
                <a:gd name="T93" fmla="*/ 86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4">
                  <a:moveTo>
                    <a:pt x="72" y="0"/>
                  </a:moveTo>
                  <a:lnTo>
                    <a:pt x="70" y="124"/>
                  </a:lnTo>
                  <a:lnTo>
                    <a:pt x="30" y="134"/>
                  </a:lnTo>
                  <a:lnTo>
                    <a:pt x="4" y="148"/>
                  </a:lnTo>
                  <a:lnTo>
                    <a:pt x="0" y="168"/>
                  </a:lnTo>
                  <a:lnTo>
                    <a:pt x="16" y="190"/>
                  </a:lnTo>
                  <a:lnTo>
                    <a:pt x="46" y="210"/>
                  </a:lnTo>
                  <a:lnTo>
                    <a:pt x="82" y="226"/>
                  </a:lnTo>
                  <a:lnTo>
                    <a:pt x="126" y="230"/>
                  </a:lnTo>
                  <a:lnTo>
                    <a:pt x="150" y="210"/>
                  </a:lnTo>
                  <a:lnTo>
                    <a:pt x="130" y="196"/>
                  </a:lnTo>
                  <a:lnTo>
                    <a:pt x="98" y="194"/>
                  </a:lnTo>
                  <a:lnTo>
                    <a:pt x="66" y="202"/>
                  </a:lnTo>
                  <a:lnTo>
                    <a:pt x="24" y="220"/>
                  </a:lnTo>
                  <a:lnTo>
                    <a:pt x="6" y="238"/>
                  </a:lnTo>
                  <a:lnTo>
                    <a:pt x="4" y="262"/>
                  </a:lnTo>
                  <a:lnTo>
                    <a:pt x="28" y="284"/>
                  </a:lnTo>
                  <a:lnTo>
                    <a:pt x="54" y="294"/>
                  </a:lnTo>
                  <a:lnTo>
                    <a:pt x="92" y="306"/>
                  </a:lnTo>
                  <a:lnTo>
                    <a:pt x="126" y="308"/>
                  </a:lnTo>
                  <a:lnTo>
                    <a:pt x="146" y="302"/>
                  </a:lnTo>
                  <a:lnTo>
                    <a:pt x="134" y="278"/>
                  </a:lnTo>
                  <a:lnTo>
                    <a:pt x="108" y="274"/>
                  </a:lnTo>
                  <a:lnTo>
                    <a:pt x="74" y="278"/>
                  </a:lnTo>
                  <a:lnTo>
                    <a:pt x="36" y="296"/>
                  </a:lnTo>
                  <a:lnTo>
                    <a:pt x="10" y="312"/>
                  </a:lnTo>
                  <a:lnTo>
                    <a:pt x="0" y="332"/>
                  </a:lnTo>
                  <a:lnTo>
                    <a:pt x="12" y="352"/>
                  </a:lnTo>
                  <a:lnTo>
                    <a:pt x="42" y="370"/>
                  </a:lnTo>
                  <a:lnTo>
                    <a:pt x="74" y="382"/>
                  </a:lnTo>
                  <a:lnTo>
                    <a:pt x="108" y="386"/>
                  </a:lnTo>
                  <a:lnTo>
                    <a:pt x="136" y="382"/>
                  </a:lnTo>
                  <a:lnTo>
                    <a:pt x="144" y="364"/>
                  </a:lnTo>
                  <a:lnTo>
                    <a:pt x="122" y="352"/>
                  </a:lnTo>
                  <a:lnTo>
                    <a:pt x="90" y="352"/>
                  </a:lnTo>
                  <a:lnTo>
                    <a:pt x="64" y="360"/>
                  </a:lnTo>
                  <a:lnTo>
                    <a:pt x="30" y="376"/>
                  </a:lnTo>
                  <a:lnTo>
                    <a:pt x="10" y="388"/>
                  </a:lnTo>
                  <a:lnTo>
                    <a:pt x="0" y="408"/>
                  </a:lnTo>
                  <a:lnTo>
                    <a:pt x="8" y="426"/>
                  </a:lnTo>
                  <a:lnTo>
                    <a:pt x="32" y="442"/>
                  </a:lnTo>
                  <a:lnTo>
                    <a:pt x="64" y="458"/>
                  </a:lnTo>
                  <a:lnTo>
                    <a:pt x="96" y="468"/>
                  </a:lnTo>
                  <a:lnTo>
                    <a:pt x="128" y="472"/>
                  </a:lnTo>
                  <a:lnTo>
                    <a:pt x="150" y="458"/>
                  </a:lnTo>
                  <a:lnTo>
                    <a:pt x="128" y="436"/>
                  </a:lnTo>
                  <a:lnTo>
                    <a:pt x="92" y="436"/>
                  </a:lnTo>
                  <a:lnTo>
                    <a:pt x="60" y="444"/>
                  </a:lnTo>
                  <a:lnTo>
                    <a:pt x="24" y="462"/>
                  </a:lnTo>
                  <a:lnTo>
                    <a:pt x="6" y="476"/>
                  </a:lnTo>
                  <a:lnTo>
                    <a:pt x="2" y="506"/>
                  </a:lnTo>
                  <a:lnTo>
                    <a:pt x="22" y="524"/>
                  </a:lnTo>
                  <a:lnTo>
                    <a:pt x="64" y="540"/>
                  </a:lnTo>
                  <a:lnTo>
                    <a:pt x="108" y="550"/>
                  </a:lnTo>
                  <a:lnTo>
                    <a:pt x="134" y="552"/>
                  </a:lnTo>
                  <a:lnTo>
                    <a:pt x="148" y="536"/>
                  </a:lnTo>
                  <a:lnTo>
                    <a:pt x="124" y="520"/>
                  </a:lnTo>
                  <a:lnTo>
                    <a:pt x="86" y="524"/>
                  </a:lnTo>
                  <a:lnTo>
                    <a:pt x="44" y="532"/>
                  </a:lnTo>
                  <a:lnTo>
                    <a:pt x="16" y="552"/>
                  </a:lnTo>
                  <a:lnTo>
                    <a:pt x="2" y="574"/>
                  </a:lnTo>
                  <a:lnTo>
                    <a:pt x="10" y="598"/>
                  </a:lnTo>
                  <a:lnTo>
                    <a:pt x="42" y="618"/>
                  </a:lnTo>
                  <a:lnTo>
                    <a:pt x="74" y="632"/>
                  </a:lnTo>
                  <a:lnTo>
                    <a:pt x="118" y="638"/>
                  </a:lnTo>
                  <a:lnTo>
                    <a:pt x="144" y="628"/>
                  </a:lnTo>
                  <a:lnTo>
                    <a:pt x="136" y="606"/>
                  </a:lnTo>
                  <a:lnTo>
                    <a:pt x="106" y="600"/>
                  </a:lnTo>
                  <a:lnTo>
                    <a:pt x="68" y="608"/>
                  </a:lnTo>
                  <a:lnTo>
                    <a:pt x="28" y="624"/>
                  </a:lnTo>
                  <a:lnTo>
                    <a:pt x="2" y="640"/>
                  </a:lnTo>
                  <a:lnTo>
                    <a:pt x="4" y="664"/>
                  </a:lnTo>
                  <a:lnTo>
                    <a:pt x="28" y="686"/>
                  </a:lnTo>
                  <a:lnTo>
                    <a:pt x="72" y="704"/>
                  </a:lnTo>
                  <a:lnTo>
                    <a:pt x="110" y="718"/>
                  </a:lnTo>
                  <a:lnTo>
                    <a:pt x="138" y="714"/>
                  </a:lnTo>
                  <a:lnTo>
                    <a:pt x="144" y="694"/>
                  </a:lnTo>
                  <a:lnTo>
                    <a:pt x="118" y="678"/>
                  </a:lnTo>
                  <a:lnTo>
                    <a:pt x="74" y="682"/>
                  </a:lnTo>
                  <a:lnTo>
                    <a:pt x="30" y="704"/>
                  </a:lnTo>
                  <a:lnTo>
                    <a:pt x="6" y="722"/>
                  </a:lnTo>
                  <a:lnTo>
                    <a:pt x="6" y="750"/>
                  </a:lnTo>
                  <a:lnTo>
                    <a:pt x="34" y="770"/>
                  </a:lnTo>
                  <a:lnTo>
                    <a:pt x="66" y="792"/>
                  </a:lnTo>
                  <a:lnTo>
                    <a:pt x="108" y="806"/>
                  </a:lnTo>
                  <a:lnTo>
                    <a:pt x="140" y="798"/>
                  </a:lnTo>
                  <a:lnTo>
                    <a:pt x="142" y="770"/>
                  </a:lnTo>
                  <a:lnTo>
                    <a:pt x="102" y="758"/>
                  </a:lnTo>
                  <a:lnTo>
                    <a:pt x="48" y="776"/>
                  </a:lnTo>
                  <a:lnTo>
                    <a:pt x="12" y="800"/>
                  </a:lnTo>
                  <a:lnTo>
                    <a:pt x="2" y="824"/>
                  </a:lnTo>
                  <a:lnTo>
                    <a:pt x="10" y="850"/>
                  </a:lnTo>
                  <a:lnTo>
                    <a:pt x="50" y="866"/>
                  </a:lnTo>
                  <a:lnTo>
                    <a:pt x="80" y="866"/>
                  </a:lnTo>
                  <a:lnTo>
                    <a:pt x="80" y="96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Rectangle 44"/>
            <p:cNvSpPr>
              <a:spLocks noChangeArrowheads="1"/>
            </p:cNvSpPr>
            <p:nvPr/>
          </p:nvSpPr>
          <p:spPr bwMode="auto">
            <a:xfrm>
              <a:off x="1591" y="2994"/>
              <a:ext cx="328" cy="380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756" y="2450"/>
              <a:ext cx="3" cy="540"/>
            </a:xfrm>
            <a:custGeom>
              <a:avLst/>
              <a:gdLst>
                <a:gd name="T0" fmla="*/ 3 w 3"/>
                <a:gd name="T1" fmla="*/ 450 h 450"/>
                <a:gd name="T2" fmla="*/ 0 w 3"/>
                <a:gd name="T3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50">
                  <a:moveTo>
                    <a:pt x="3" y="450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1732" y="2970"/>
              <a:ext cx="57" cy="54"/>
            </a:xfrm>
            <a:custGeom>
              <a:avLst/>
              <a:gdLst>
                <a:gd name="T0" fmla="*/ 0 w 50"/>
                <a:gd name="T1" fmla="*/ 15 h 48"/>
                <a:gd name="T2" fmla="*/ 0 w 50"/>
                <a:gd name="T3" fmla="*/ 29 h 48"/>
                <a:gd name="T4" fmla="*/ 9 w 50"/>
                <a:gd name="T5" fmla="*/ 42 h 48"/>
                <a:gd name="T6" fmla="*/ 21 w 50"/>
                <a:gd name="T7" fmla="*/ 48 h 48"/>
                <a:gd name="T8" fmla="*/ 33 w 50"/>
                <a:gd name="T9" fmla="*/ 45 h 48"/>
                <a:gd name="T10" fmla="*/ 42 w 50"/>
                <a:gd name="T11" fmla="*/ 38 h 48"/>
                <a:gd name="T12" fmla="*/ 50 w 50"/>
                <a:gd name="T13" fmla="*/ 29 h 48"/>
                <a:gd name="T14" fmla="*/ 48 w 50"/>
                <a:gd name="T15" fmla="*/ 17 h 48"/>
                <a:gd name="T16" fmla="*/ 44 w 50"/>
                <a:gd name="T17" fmla="*/ 8 h 48"/>
                <a:gd name="T18" fmla="*/ 30 w 50"/>
                <a:gd name="T19" fmla="*/ 0 h 48"/>
                <a:gd name="T20" fmla="*/ 20 w 50"/>
                <a:gd name="T21" fmla="*/ 0 h 48"/>
                <a:gd name="T22" fmla="*/ 9 w 50"/>
                <a:gd name="T23" fmla="*/ 6 h 48"/>
                <a:gd name="T24" fmla="*/ 0 w 50"/>
                <a:gd name="T25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8">
                  <a:moveTo>
                    <a:pt x="0" y="15"/>
                  </a:moveTo>
                  <a:lnTo>
                    <a:pt x="0" y="29"/>
                  </a:lnTo>
                  <a:lnTo>
                    <a:pt x="9" y="42"/>
                  </a:lnTo>
                  <a:lnTo>
                    <a:pt x="21" y="48"/>
                  </a:lnTo>
                  <a:lnTo>
                    <a:pt x="33" y="45"/>
                  </a:lnTo>
                  <a:lnTo>
                    <a:pt x="42" y="38"/>
                  </a:lnTo>
                  <a:lnTo>
                    <a:pt x="50" y="29"/>
                  </a:lnTo>
                  <a:lnTo>
                    <a:pt x="48" y="17"/>
                  </a:lnTo>
                  <a:lnTo>
                    <a:pt x="44" y="8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9" y="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5" name="Text Box 55"/>
            <p:cNvSpPr txBox="1">
              <a:spLocks noChangeArrowheads="1"/>
            </p:cNvSpPr>
            <p:nvPr/>
          </p:nvSpPr>
          <p:spPr bwMode="auto">
            <a:xfrm>
              <a:off x="1429" y="2341"/>
              <a:ext cx="2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000"/>
                <a:t>k</a:t>
              </a:r>
              <a:endParaRPr lang="ru-RU" altLang="ru-RU" sz="2000"/>
            </a:p>
          </p:txBody>
        </p:sp>
        <p:sp>
          <p:nvSpPr>
            <p:cNvPr id="10297" name="Text Box 57"/>
            <p:cNvSpPr txBox="1">
              <a:spLocks noChangeArrowheads="1"/>
            </p:cNvSpPr>
            <p:nvPr/>
          </p:nvSpPr>
          <p:spPr bwMode="auto">
            <a:xfrm>
              <a:off x="1320" y="3538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000"/>
                <a:t>mg</a:t>
              </a:r>
              <a:endParaRPr lang="ru-RU" altLang="ru-RU" sz="2000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506" y="3612"/>
              <a:ext cx="149" cy="5"/>
            </a:xfrm>
            <a:custGeom>
              <a:avLst/>
              <a:gdLst>
                <a:gd name="T0" fmla="*/ 0 w 124"/>
                <a:gd name="T1" fmla="*/ 4 h 4"/>
                <a:gd name="T2" fmla="*/ 124 w 124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4" h="4">
                  <a:moveTo>
                    <a:pt x="0" y="4"/>
                  </a:moveTo>
                  <a:lnTo>
                    <a:pt x="12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9" name="Line 59"/>
            <p:cNvSpPr>
              <a:spLocks noChangeShapeType="1"/>
            </p:cNvSpPr>
            <p:nvPr/>
          </p:nvSpPr>
          <p:spPr bwMode="auto">
            <a:xfrm>
              <a:off x="1756" y="3212"/>
              <a:ext cx="5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1757" y="3189"/>
              <a:ext cx="1" cy="513"/>
            </a:xfrm>
            <a:custGeom>
              <a:avLst/>
              <a:gdLst>
                <a:gd name="T0" fmla="*/ 0 w 1"/>
                <a:gd name="T1" fmla="*/ 0 h 427"/>
                <a:gd name="T2" fmla="*/ 0 w 1"/>
                <a:gd name="T3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27">
                  <a:moveTo>
                    <a:pt x="0" y="0"/>
                  </a:moveTo>
                  <a:lnTo>
                    <a:pt x="0" y="427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728" y="3150"/>
              <a:ext cx="58" cy="54"/>
            </a:xfrm>
            <a:custGeom>
              <a:avLst/>
              <a:gdLst>
                <a:gd name="T0" fmla="*/ 54 w 54"/>
                <a:gd name="T1" fmla="*/ 23 h 51"/>
                <a:gd name="T2" fmla="*/ 51 w 54"/>
                <a:gd name="T3" fmla="*/ 9 h 51"/>
                <a:gd name="T4" fmla="*/ 39 w 54"/>
                <a:gd name="T5" fmla="*/ 0 h 51"/>
                <a:gd name="T6" fmla="*/ 20 w 54"/>
                <a:gd name="T7" fmla="*/ 0 h 51"/>
                <a:gd name="T8" fmla="*/ 8 w 54"/>
                <a:gd name="T9" fmla="*/ 6 h 51"/>
                <a:gd name="T10" fmla="*/ 2 w 54"/>
                <a:gd name="T11" fmla="*/ 17 h 51"/>
                <a:gd name="T12" fmla="*/ 0 w 54"/>
                <a:gd name="T13" fmla="*/ 29 h 51"/>
                <a:gd name="T14" fmla="*/ 2 w 54"/>
                <a:gd name="T15" fmla="*/ 41 h 51"/>
                <a:gd name="T16" fmla="*/ 11 w 54"/>
                <a:gd name="T17" fmla="*/ 50 h 51"/>
                <a:gd name="T18" fmla="*/ 26 w 54"/>
                <a:gd name="T19" fmla="*/ 51 h 51"/>
                <a:gd name="T20" fmla="*/ 42 w 54"/>
                <a:gd name="T21" fmla="*/ 48 h 51"/>
                <a:gd name="T22" fmla="*/ 51 w 54"/>
                <a:gd name="T23" fmla="*/ 36 h 51"/>
                <a:gd name="T24" fmla="*/ 54 w 54"/>
                <a:gd name="T2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1">
                  <a:moveTo>
                    <a:pt x="54" y="23"/>
                  </a:moveTo>
                  <a:lnTo>
                    <a:pt x="51" y="9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8" y="6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2" y="41"/>
                  </a:lnTo>
                  <a:lnTo>
                    <a:pt x="11" y="50"/>
                  </a:lnTo>
                  <a:lnTo>
                    <a:pt x="26" y="51"/>
                  </a:lnTo>
                  <a:lnTo>
                    <a:pt x="42" y="48"/>
                  </a:lnTo>
                  <a:lnTo>
                    <a:pt x="51" y="36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0" name="Line 60"/>
            <p:cNvSpPr>
              <a:spLocks noChangeShapeType="1"/>
            </p:cNvSpPr>
            <p:nvPr/>
          </p:nvSpPr>
          <p:spPr bwMode="auto">
            <a:xfrm>
              <a:off x="1756" y="2777"/>
              <a:ext cx="5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1" name="Line 61"/>
            <p:cNvSpPr>
              <a:spLocks noChangeShapeType="1"/>
            </p:cNvSpPr>
            <p:nvPr/>
          </p:nvSpPr>
          <p:spPr bwMode="auto">
            <a:xfrm>
              <a:off x="2245" y="2777"/>
              <a:ext cx="0" cy="4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2" name="Text Box 62"/>
            <p:cNvSpPr txBox="1">
              <a:spLocks noChangeArrowheads="1"/>
            </p:cNvSpPr>
            <p:nvPr/>
          </p:nvSpPr>
          <p:spPr bwMode="auto">
            <a:xfrm>
              <a:off x="2245" y="2830"/>
              <a:ext cx="2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000"/>
                <a:t>x</a:t>
              </a:r>
              <a:endParaRPr lang="ru-RU" altLang="ru-RU" sz="2000"/>
            </a:p>
          </p:txBody>
        </p:sp>
        <p:grpSp>
          <p:nvGrpSpPr>
            <p:cNvPr id="10305" name="Group 65"/>
            <p:cNvGrpSpPr>
              <a:grpSpLocks/>
            </p:cNvGrpSpPr>
            <p:nvPr/>
          </p:nvGrpSpPr>
          <p:grpSpPr bwMode="auto">
            <a:xfrm>
              <a:off x="1865" y="2395"/>
              <a:ext cx="489" cy="250"/>
              <a:chOff x="975" y="2432"/>
              <a:chExt cx="408" cy="208"/>
            </a:xfrm>
          </p:grpSpPr>
          <p:sp>
            <p:nvSpPr>
              <p:cNvPr id="10303" name="Text Box 63"/>
              <p:cNvSpPr txBox="1">
                <a:spLocks noChangeArrowheads="1"/>
              </p:cNvSpPr>
              <p:nvPr/>
            </p:nvSpPr>
            <p:spPr bwMode="auto">
              <a:xfrm>
                <a:off x="975" y="2432"/>
                <a:ext cx="408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/>
                  <a:t>F</a:t>
                </a:r>
                <a:r>
                  <a:rPr lang="ru-RU" altLang="ru-RU" sz="2000" baseline="-25000"/>
                  <a:t>упр</a:t>
                </a:r>
              </a:p>
            </p:txBody>
          </p:sp>
          <p:sp>
            <p:nvSpPr>
              <p:cNvPr id="10304" name="Line 64"/>
              <p:cNvSpPr>
                <a:spLocks noChangeShapeType="1"/>
              </p:cNvSpPr>
              <p:nvPr/>
            </p:nvSpPr>
            <p:spPr bwMode="auto">
              <a:xfrm>
                <a:off x="1020" y="2478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9858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10729"/>
            <a:ext cx="8229600" cy="774700"/>
          </a:xfrm>
        </p:spPr>
        <p:txBody>
          <a:bodyPr/>
          <a:lstStyle/>
          <a:p>
            <a:pPr algn="ctr"/>
            <a:r>
              <a:rPr lang="ru-RU" altLang="ru-RU" b="1" dirty="0"/>
              <a:t>Гармонические колебания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8385"/>
            <a:ext cx="8229600" cy="2405062"/>
          </a:xfrm>
        </p:spPr>
        <p:txBody>
          <a:bodyPr>
            <a:normAutofit fontScale="925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800" dirty="0">
                <a:effectLst/>
              </a:rPr>
              <a:t>Периодические изменения физической величины во времени по закону синуса или косинуса называются </a:t>
            </a:r>
            <a:r>
              <a:rPr lang="ru-RU" altLang="ru-RU" sz="2800" b="1" dirty="0">
                <a:solidFill>
                  <a:schemeClr val="tx1"/>
                </a:solidFill>
                <a:effectLst/>
                <a:hlinkClick r:id="rId4" action="ppaction://hlinkfile"/>
              </a:rPr>
              <a:t>гармоническими колебаниями</a:t>
            </a:r>
            <a:r>
              <a:rPr lang="ru-RU" altLang="ru-RU" sz="2800" dirty="0">
                <a:effectLst/>
              </a:rPr>
              <a:t>.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sz="2800" b="1" dirty="0" smtClean="0"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effectLst/>
              </a:rPr>
              <a:t>Уравнения гармонических колебаний (в общем виде):</a:t>
            </a:r>
            <a:endParaRPr lang="ru-RU" altLang="ru-RU" sz="2800" b="1" dirty="0">
              <a:effectLst/>
            </a:endParaRP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2315738"/>
              </p:ext>
            </p:extLst>
          </p:nvPr>
        </p:nvGraphicFramePr>
        <p:xfrm>
          <a:off x="539552" y="4653136"/>
          <a:ext cx="3621088" cy="649287"/>
        </p:xfrm>
        <a:graphic>
          <a:graphicData uri="http://schemas.openxmlformats.org/presentationml/2006/ole">
            <p:oleObj spid="_x0000_s17493" name="Формула" r:id="rId5" imgW="1180800" imgH="228600" progId="Equation.3">
              <p:embed/>
            </p:oleObj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5287542"/>
              </p:ext>
            </p:extLst>
          </p:nvPr>
        </p:nvGraphicFramePr>
        <p:xfrm>
          <a:off x="5004048" y="4725144"/>
          <a:ext cx="3754437" cy="647700"/>
        </p:xfrm>
        <a:graphic>
          <a:graphicData uri="http://schemas.openxmlformats.org/presentationml/2006/ole">
            <p:oleObj spid="_x0000_s17494" name="Формула" r:id="rId6" imgW="1155600" imgH="228600" progId="Equation.3">
              <p:embed/>
            </p:oleObj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H="1">
            <a:off x="2195736" y="4365104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876256" y="436510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5882113"/>
            <a:ext cx="7785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КИНЕМАТИЧЕСКИЙ ЗАКОН ГАРМОНИЧЕСКОГО ДВИЖЕНИЯ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16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767</TotalTime>
  <Words>752</Words>
  <Application>Microsoft Office PowerPoint</Application>
  <PresentationFormat>Экран (4:3)</PresentationFormat>
  <Paragraphs>216</Paragraphs>
  <Slides>27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Дивиденд</vt:lpstr>
      <vt:lpstr>Формула</vt:lpstr>
      <vt:lpstr>КИНЕМАТИКА ПЕРИОДИЧЕСКОГО ДВИЖЕНИЯ</vt:lpstr>
      <vt:lpstr>Установите соответствие между видами механического движения и примерами:</vt:lpstr>
      <vt:lpstr>Ответы:</vt:lpstr>
      <vt:lpstr>ЦЕЛИ УРОКА:</vt:lpstr>
      <vt:lpstr>Периодическое движение</vt:lpstr>
      <vt:lpstr>Колебательное движение</vt:lpstr>
      <vt:lpstr>Слайд 7</vt:lpstr>
      <vt:lpstr>Слайд 8</vt:lpstr>
      <vt:lpstr>Гармонические колебания</vt:lpstr>
      <vt:lpstr>Слайд 10</vt:lpstr>
      <vt:lpstr>Слайд 11</vt:lpstr>
      <vt:lpstr>Амплитуда на Графике</vt:lpstr>
      <vt:lpstr>Слайд 13</vt:lpstr>
      <vt:lpstr>Начальная фаза на графике </vt:lpstr>
      <vt:lpstr>Период  гармонических колебаний</vt:lpstr>
      <vt:lpstr>Период колебаний на графике </vt:lpstr>
      <vt:lpstr>Частота гармонических колебаний</vt:lpstr>
      <vt:lpstr>Циклическая Частота гармонического колебания</vt:lpstr>
      <vt:lpstr>Слайд 19</vt:lpstr>
      <vt:lpstr>Слайд 20</vt:lpstr>
      <vt:lpstr>От каких характеристик системы зависит период маятников?</vt:lpstr>
      <vt:lpstr>РЕШЕНИЕ ЗАДАЧ</vt:lpstr>
      <vt:lpstr>Задание 1</vt:lpstr>
      <vt:lpstr>Задача 2</vt:lpstr>
      <vt:lpstr>Задача 3</vt:lpstr>
      <vt:lpstr>ИТОГ УРОКА - РЕФЛЕКСИЯ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   ПО    ОКРУЖНОСТИ</dc:title>
  <cp:lastModifiedBy>Phys</cp:lastModifiedBy>
  <cp:revision>72</cp:revision>
  <dcterms:modified xsi:type="dcterms:W3CDTF">2007-12-31T19:56:32Z</dcterms:modified>
</cp:coreProperties>
</file>