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3" r:id="rId2"/>
    <p:sldId id="260" r:id="rId3"/>
    <p:sldId id="261" r:id="rId4"/>
    <p:sldId id="265" r:id="rId5"/>
    <p:sldId id="271" r:id="rId6"/>
    <p:sldId id="269" r:id="rId7"/>
    <p:sldId id="270" r:id="rId8"/>
    <p:sldId id="272" r:id="rId9"/>
    <p:sldId id="273" r:id="rId10"/>
    <p:sldId id="274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6" r:id="rId20"/>
    <p:sldId id="287" r:id="rId21"/>
    <p:sldId id="285" r:id="rId22"/>
    <p:sldId id="288" r:id="rId23"/>
    <p:sldId id="289" r:id="rId24"/>
    <p:sldId id="291" r:id="rId25"/>
    <p:sldId id="292" r:id="rId26"/>
    <p:sldId id="293" r:id="rId27"/>
    <p:sldId id="294" r:id="rId28"/>
    <p:sldId id="296" r:id="rId29"/>
    <p:sldId id="295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CC"/>
    <a:srgbClr val="FF33CC"/>
    <a:srgbClr val="FF7C80"/>
    <a:srgbClr val="FFE38B"/>
    <a:srgbClr val="FFDA65"/>
    <a:srgbClr val="FFEAA7"/>
    <a:srgbClr val="FFF1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1. Как часто вы употребляете хлеб?</a:t>
            </a:r>
          </a:p>
        </c:rich>
      </c:tx>
      <c:layout>
        <c:manualLayout>
          <c:xMode val="edge"/>
          <c:yMode val="edge"/>
          <c:x val="0.14800941326184494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5358878957091585"/>
          <c:y val="0.15361883547432026"/>
          <c:w val="0.4430351396147354"/>
          <c:h val="0.775480163537531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1-2 раза в день</c:v>
                </c:pt>
                <c:pt idx="1">
                  <c:v>3 раза в день</c:v>
                </c:pt>
                <c:pt idx="2">
                  <c:v>более 3 раз</c:v>
                </c:pt>
                <c:pt idx="3">
                  <c:v>не употребляю хлеб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firstSliceAng val="0"/>
      </c:pieChart>
      <c:spPr>
        <a:ln w="9525" cmpd="sng"/>
      </c:spPr>
    </c:plotArea>
    <c:legend>
      <c:legendPos val="r"/>
      <c:layout>
        <c:manualLayout>
          <c:xMode val="edge"/>
          <c:yMode val="edge"/>
          <c:x val="0.60678233511151214"/>
          <c:y val="0.15783443654794624"/>
          <c:w val="0.33203449568804566"/>
          <c:h val="0.68523073856274364"/>
        </c:manualLayout>
      </c:layout>
      <c:overlay val="1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0"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2. Какой хлеб вы предпочитаете?</a:t>
            </a:r>
          </a:p>
        </c:rich>
      </c:tx>
      <c:layout>
        <c:manualLayout>
          <c:xMode val="edge"/>
          <c:yMode val="edge"/>
          <c:x val="0.30906287069988142"/>
          <c:y val="8.6299892125134836E-3"/>
        </c:manualLayout>
      </c:layout>
      <c:overlay val="1"/>
    </c:title>
    <c:plotArea>
      <c:layout>
        <c:manualLayout>
          <c:layoutTarget val="inner"/>
          <c:xMode val="edge"/>
          <c:yMode val="edge"/>
          <c:x val="0.22746154061703142"/>
          <c:y val="9.4929881337648334E-2"/>
          <c:w val="0.49762752075919336"/>
          <c:h val="0.905070118662351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2. Какой хдеб вы предпочитаете?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черный</c:v>
                </c:pt>
                <c:pt idx="1">
                  <c:v>белый</c:v>
                </c:pt>
                <c:pt idx="2">
                  <c:v>без разницы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8</c:v>
                </c:pt>
                <c:pt idx="2">
                  <c:v>11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4478773783170338"/>
          <c:y val="0.24774252732971486"/>
          <c:w val="0.24735804821550331"/>
          <c:h val="0.50596641439237566"/>
        </c:manualLayout>
      </c:layout>
      <c:overlay val="1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 sz="1800"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3. Можно ли обойтись без этого продукта?</a:t>
            </a:r>
          </a:p>
        </c:rich>
      </c:tx>
      <c:layout>
        <c:manualLayout>
          <c:xMode val="edge"/>
          <c:yMode val="edge"/>
          <c:x val="0.19573303166087339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9.1667452527845264E-2"/>
          <c:y val="8.6912971932149405E-2"/>
          <c:w val="0.51491282098131463"/>
          <c:h val="0.869630542101775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Можно ли обойтись без этого продукта?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438228364382222"/>
          <c:y val="0.40207017118184846"/>
          <c:w val="0.17235759090326389"/>
          <c:h val="0.28104122074068039"/>
        </c:manualLayout>
      </c:layout>
      <c:overlay val="1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4. Удовлетворены ли вы качеством хлеба в школьной столовой?</a:t>
            </a:r>
          </a:p>
        </c:rich>
      </c:tx>
      <c:layout>
        <c:manualLayout>
          <c:xMode val="edge"/>
          <c:yMode val="edge"/>
          <c:x val="0.18414841303994098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4651160118563789"/>
          <c:y val="0.181559012933697"/>
          <c:w val="0.50221074687254097"/>
          <c:h val="0.807093548757946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Удовлетворены ли вы качеством хлеба в школьной столовой?</c:v>
                </c:pt>
              </c:strCache>
            </c:strRef>
          </c:tx>
          <c:explosion val="12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757462776463814"/>
          <c:y val="0.46825665820622314"/>
          <c:w val="0.14493133137407338"/>
          <c:h val="0.29946902328041686"/>
        </c:manualLayout>
      </c:layout>
      <c:overlay val="1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layout/>
      <c:overlay val="1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627444355427278"/>
          <c:y val="0.22088734287074113"/>
          <c:w val="0.42204045504349591"/>
          <c:h val="0.770223830454380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5. Из чего делают хлеб?</c:v>
                </c:pt>
              </c:strCache>
            </c:strRef>
          </c:tx>
          <c:explosion val="25"/>
          <c:dPt>
            <c:idx val="2"/>
            <c:explosion val="38"/>
          </c:dPt>
          <c:cat>
            <c:strRef>
              <c:f>Лист1!$A$2:$A$6</c:f>
              <c:strCache>
                <c:ptCount val="5"/>
                <c:pt idx="0">
                  <c:v>из пшеницы</c:v>
                </c:pt>
                <c:pt idx="1">
                  <c:v>из гречи</c:v>
                </c:pt>
                <c:pt idx="2">
                  <c:v>из риса</c:v>
                </c:pt>
                <c:pt idx="3">
                  <c:v>из кукурузы</c:v>
                </c:pt>
                <c:pt idx="4">
                  <c:v>хлеб растёт сам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608306314651869"/>
          <c:y val="0.18432158746114191"/>
          <c:w val="0.36775436158715502"/>
          <c:h val="0.81567841253886053"/>
        </c:manualLayout>
      </c:layout>
      <c:overlay val="1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layout>
        <c:manualLayout>
          <c:xMode val="edge"/>
          <c:yMode val="edge"/>
          <c:x val="0.34760699216395413"/>
          <c:y val="0"/>
        </c:manualLayout>
      </c:layout>
      <c:overlay val="1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1579264617239302"/>
          <c:y val="9.2534174553101992E-2"/>
          <c:w val="0.50572634116937909"/>
          <c:h val="0.882229232386961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6. Хлеб полезен?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</c:ser>
        <c:firstSliceAng val="0"/>
      </c:pieChart>
    </c:plotArea>
    <c:plotVisOnly val="1"/>
    <c:dispBlanksAs val="zero"/>
    <c:showDLblsOverMax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7. Как вы считаете, связана ли химия с хлебом?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9.0743739775067625E-2"/>
          <c:y val="0.14222228858432831"/>
          <c:w val="0.49486806203119649"/>
          <c:h val="0.857777711415671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Про7. Как вы считаете, связана ли химия с хлебом?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276111758376099"/>
          <c:y val="0.44619412284745696"/>
          <c:w val="0.12760442919318618"/>
          <c:h val="0.32386310263848639"/>
        </c:manualLayout>
      </c:layout>
      <c:overlay val="1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jpeg"/><Relationship Id="rId2" Type="http://schemas.openxmlformats.org/officeDocument/2006/relationships/image" Target="../media/image211.jpeg"/><Relationship Id="rId1" Type="http://schemas.openxmlformats.org/officeDocument/2006/relationships/image" Target="../media/image201.png"/><Relationship Id="rId4" Type="http://schemas.openxmlformats.org/officeDocument/2006/relationships/image" Target="../media/image23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FC46B-A98F-4936-B9C9-206BBB88C40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20C0C4-FB70-48F0-936A-5ED75F462425}">
      <dgm:prSet phldrT="[Текст]" custT="1"/>
      <dgm:spPr>
        <a:solidFill>
          <a:schemeClr val="accent3">
            <a:lumMod val="40000"/>
            <a:lumOff val="60000"/>
          </a:schemeClr>
        </a:solidFill>
        <a:ln w="25400" cmpd="sng"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Основные продукты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0BE163-04D7-4225-B4A2-CF25B42B53D1}" type="parTrans" cxnId="{8857A8B2-E82F-4960-AF72-AB9C6FAE2385}">
      <dgm:prSet/>
      <dgm:spPr/>
      <dgm:t>
        <a:bodyPr/>
        <a:lstStyle/>
        <a:p>
          <a:endParaRPr lang="ru-RU"/>
        </a:p>
      </dgm:t>
    </dgm:pt>
    <dgm:pt modelId="{C1C29D32-AC99-402C-B615-49B93A8065C8}" type="sibTrans" cxnId="{8857A8B2-E82F-4960-AF72-AB9C6FAE2385}">
      <dgm:prSet/>
      <dgm:spPr/>
      <dgm:t>
        <a:bodyPr/>
        <a:lstStyle/>
        <a:p>
          <a:endParaRPr lang="ru-RU"/>
        </a:p>
      </dgm:t>
    </dgm:pt>
    <dgm:pt modelId="{7B402BA3-4B1B-400B-89B0-69CF0E3F47F5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Мука</a:t>
          </a:r>
        </a:p>
        <a:p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хлебопекарная, пшеничная и ржаная различных сортов</a:t>
          </a: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6966787-1BA5-4AEA-9E59-322CC2488517}" type="parTrans" cxnId="{62F1A8AB-3918-43E8-B88A-5760A0C97BEC}">
      <dgm:prSet/>
      <dgm:spPr/>
      <dgm:t>
        <a:bodyPr/>
        <a:lstStyle/>
        <a:p>
          <a:endParaRPr lang="ru-RU"/>
        </a:p>
      </dgm:t>
    </dgm:pt>
    <dgm:pt modelId="{8D69D301-B30E-424B-884C-045F62B0FBD9}" type="sibTrans" cxnId="{62F1A8AB-3918-43E8-B88A-5760A0C97BEC}">
      <dgm:prSet/>
      <dgm:spPr/>
      <dgm:t>
        <a:bodyPr/>
        <a:lstStyle/>
        <a:p>
          <a:endParaRPr lang="ru-RU"/>
        </a:p>
      </dgm:t>
    </dgm:pt>
    <dgm:pt modelId="{42C92522-A916-4AF4-AB39-357F217463A3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вода</a:t>
          </a:r>
          <a:endParaRPr lang="ru-RU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26E289-391A-457D-9913-9008A77FCCB5}" type="parTrans" cxnId="{99CA82B8-43D9-45E5-B88B-F9EA45A230CF}">
      <dgm:prSet/>
      <dgm:spPr/>
      <dgm:t>
        <a:bodyPr/>
        <a:lstStyle/>
        <a:p>
          <a:endParaRPr lang="ru-RU"/>
        </a:p>
      </dgm:t>
    </dgm:pt>
    <dgm:pt modelId="{65988F17-597A-43E4-952D-B9A24C6005C5}" type="sibTrans" cxnId="{99CA82B8-43D9-45E5-B88B-F9EA45A230CF}">
      <dgm:prSet/>
      <dgm:spPr/>
      <dgm:t>
        <a:bodyPr/>
        <a:lstStyle/>
        <a:p>
          <a:endParaRPr lang="ru-RU"/>
        </a:p>
      </dgm:t>
    </dgm:pt>
    <dgm:pt modelId="{FA591A29-B295-47CF-9682-1A5B10EE6E07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дрожжи</a:t>
          </a:r>
          <a:endParaRPr lang="ru-RU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BB4D3ED-738E-4837-AE1A-0D8AB6885A4E}" type="parTrans" cxnId="{5AB9D791-E7BC-4E8C-BD6C-99D3945690B1}">
      <dgm:prSet/>
      <dgm:spPr/>
      <dgm:t>
        <a:bodyPr/>
        <a:lstStyle/>
        <a:p>
          <a:endParaRPr lang="ru-RU"/>
        </a:p>
      </dgm:t>
    </dgm:pt>
    <dgm:pt modelId="{8A63AAC5-4F5C-4FF2-AB36-DD712F43116F}" type="sibTrans" cxnId="{5AB9D791-E7BC-4E8C-BD6C-99D3945690B1}">
      <dgm:prSet/>
      <dgm:spPr/>
      <dgm:t>
        <a:bodyPr/>
        <a:lstStyle/>
        <a:p>
          <a:endParaRPr lang="ru-RU"/>
        </a:p>
      </dgm:t>
    </dgm:pt>
    <dgm:pt modelId="{418867F1-32B4-42F8-9E52-66F1DF86F2E1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соль</a:t>
          </a:r>
          <a:endParaRPr lang="ru-RU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718C399-E714-4C0C-89C4-29E75D7779E7}" type="parTrans" cxnId="{8B173925-F06D-4996-A282-01D3CCD560A6}">
      <dgm:prSet/>
      <dgm:spPr/>
      <dgm:t>
        <a:bodyPr/>
        <a:lstStyle/>
        <a:p>
          <a:endParaRPr lang="ru-RU"/>
        </a:p>
      </dgm:t>
    </dgm:pt>
    <dgm:pt modelId="{2AA22014-8CE3-4D0D-BA3B-A478801BB702}" type="sibTrans" cxnId="{8B173925-F06D-4996-A282-01D3CCD560A6}">
      <dgm:prSet/>
      <dgm:spPr/>
      <dgm:t>
        <a:bodyPr/>
        <a:lstStyle/>
        <a:p>
          <a:endParaRPr lang="ru-RU"/>
        </a:p>
      </dgm:t>
    </dgm:pt>
    <dgm:pt modelId="{6FA01194-18B3-491B-B7AC-43B6FDACE84D}" type="pres">
      <dgm:prSet presAssocID="{BF6FC46B-A98F-4936-B9C9-206BBB88C40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A79C6D-2E50-4256-9EB2-CB4E97BD30AE}" type="pres">
      <dgm:prSet presAssocID="{BB20C0C4-FB70-48F0-936A-5ED75F462425}" presName="roof" presStyleLbl="dkBgShp" presStyleIdx="0" presStyleCnt="2" custScaleY="105048" custLinFactNeighborY="19988"/>
      <dgm:spPr/>
      <dgm:t>
        <a:bodyPr/>
        <a:lstStyle/>
        <a:p>
          <a:endParaRPr lang="ru-RU"/>
        </a:p>
      </dgm:t>
    </dgm:pt>
    <dgm:pt modelId="{64D13CDD-2A91-42BE-AB3E-D28BD75AABB5}" type="pres">
      <dgm:prSet presAssocID="{BB20C0C4-FB70-48F0-936A-5ED75F462425}" presName="pillars" presStyleCnt="0"/>
      <dgm:spPr/>
    </dgm:pt>
    <dgm:pt modelId="{C5BDBF48-2906-47B4-BBA1-E79DA5BEC394}" type="pres">
      <dgm:prSet presAssocID="{BB20C0C4-FB70-48F0-936A-5ED75F462425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8D65D-D841-4EA6-9D63-44CC9106D8CF}" type="pres">
      <dgm:prSet presAssocID="{42C92522-A916-4AF4-AB39-357F217463A3}" presName="pillarX" presStyleLbl="node1" presStyleIdx="1" presStyleCnt="4" custScaleX="48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C4D95-BC4B-41B2-BFC6-48674EE4B125}" type="pres">
      <dgm:prSet presAssocID="{FA591A29-B295-47CF-9682-1A5B10EE6E07}" presName="pillarX" presStyleLbl="node1" presStyleIdx="2" presStyleCnt="4" custScaleX="39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3D779-42C2-4C04-B801-8AE2E7F8A90C}" type="pres">
      <dgm:prSet presAssocID="{418867F1-32B4-42F8-9E52-66F1DF86F2E1}" presName="pillarX" presStyleLbl="node1" presStyleIdx="3" presStyleCnt="4" custScaleX="39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085C2-3EE3-4F91-8980-62D0B87B1DB4}" type="pres">
      <dgm:prSet presAssocID="{BB20C0C4-FB70-48F0-936A-5ED75F462425}" presName="base" presStyleLbl="dkBgShp" presStyleIdx="1" presStyleCnt="2" custScaleY="291153" custLinFactNeighborY="-21784"/>
      <dgm:spPr>
        <a:solidFill>
          <a:schemeClr val="accent2">
            <a:lumMod val="40000"/>
            <a:lumOff val="60000"/>
          </a:schemeClr>
        </a:solidFill>
        <a:ln w="3175" cmpd="sng">
          <a:solidFill>
            <a:schemeClr val="tx1"/>
          </a:solidFill>
        </a:ln>
      </dgm:spPr>
      <dgm:t>
        <a:bodyPr/>
        <a:lstStyle/>
        <a:p>
          <a:endParaRPr lang="ru-RU"/>
        </a:p>
      </dgm:t>
    </dgm:pt>
  </dgm:ptLst>
  <dgm:cxnLst>
    <dgm:cxn modelId="{328E0F6F-BC49-496F-9355-DD6C772AB875}" type="presOf" srcId="{BB20C0C4-FB70-48F0-936A-5ED75F462425}" destId="{FAA79C6D-2E50-4256-9EB2-CB4E97BD30AE}" srcOrd="0" destOrd="0" presId="urn:microsoft.com/office/officeart/2005/8/layout/hList3"/>
    <dgm:cxn modelId="{8B173925-F06D-4996-A282-01D3CCD560A6}" srcId="{BB20C0C4-FB70-48F0-936A-5ED75F462425}" destId="{418867F1-32B4-42F8-9E52-66F1DF86F2E1}" srcOrd="3" destOrd="0" parTransId="{7718C399-E714-4C0C-89C4-29E75D7779E7}" sibTransId="{2AA22014-8CE3-4D0D-BA3B-A478801BB702}"/>
    <dgm:cxn modelId="{FB9DECEF-7400-4DB4-BECC-5881CA33C0D7}" type="presOf" srcId="{BF6FC46B-A98F-4936-B9C9-206BBB88C40E}" destId="{6FA01194-18B3-491B-B7AC-43B6FDACE84D}" srcOrd="0" destOrd="0" presId="urn:microsoft.com/office/officeart/2005/8/layout/hList3"/>
    <dgm:cxn modelId="{8857A8B2-E82F-4960-AF72-AB9C6FAE2385}" srcId="{BF6FC46B-A98F-4936-B9C9-206BBB88C40E}" destId="{BB20C0C4-FB70-48F0-936A-5ED75F462425}" srcOrd="0" destOrd="0" parTransId="{500BE163-04D7-4225-B4A2-CF25B42B53D1}" sibTransId="{C1C29D32-AC99-402C-B615-49B93A8065C8}"/>
    <dgm:cxn modelId="{5AB9D791-E7BC-4E8C-BD6C-99D3945690B1}" srcId="{BB20C0C4-FB70-48F0-936A-5ED75F462425}" destId="{FA591A29-B295-47CF-9682-1A5B10EE6E07}" srcOrd="2" destOrd="0" parTransId="{9BB4D3ED-738E-4837-AE1A-0D8AB6885A4E}" sibTransId="{8A63AAC5-4F5C-4FF2-AB36-DD712F43116F}"/>
    <dgm:cxn modelId="{40DAF294-5066-4826-9F22-A5AD0C23395A}" type="presOf" srcId="{7B402BA3-4B1B-400B-89B0-69CF0E3F47F5}" destId="{C5BDBF48-2906-47B4-BBA1-E79DA5BEC394}" srcOrd="0" destOrd="0" presId="urn:microsoft.com/office/officeart/2005/8/layout/hList3"/>
    <dgm:cxn modelId="{5B8E56E5-0C18-41DF-9B9C-F017048CBFD8}" type="presOf" srcId="{FA591A29-B295-47CF-9682-1A5B10EE6E07}" destId="{D75C4D95-BC4B-41B2-BFC6-48674EE4B125}" srcOrd="0" destOrd="0" presId="urn:microsoft.com/office/officeart/2005/8/layout/hList3"/>
    <dgm:cxn modelId="{99CA82B8-43D9-45E5-B88B-F9EA45A230CF}" srcId="{BB20C0C4-FB70-48F0-936A-5ED75F462425}" destId="{42C92522-A916-4AF4-AB39-357F217463A3}" srcOrd="1" destOrd="0" parTransId="{5826E289-391A-457D-9913-9008A77FCCB5}" sibTransId="{65988F17-597A-43E4-952D-B9A24C6005C5}"/>
    <dgm:cxn modelId="{92B5CC41-E101-41E4-B821-9EBD2F9F5D0B}" type="presOf" srcId="{418867F1-32B4-42F8-9E52-66F1DF86F2E1}" destId="{B093D779-42C2-4C04-B801-8AE2E7F8A90C}" srcOrd="0" destOrd="0" presId="urn:microsoft.com/office/officeart/2005/8/layout/hList3"/>
    <dgm:cxn modelId="{62F1A8AB-3918-43E8-B88A-5760A0C97BEC}" srcId="{BB20C0C4-FB70-48F0-936A-5ED75F462425}" destId="{7B402BA3-4B1B-400B-89B0-69CF0E3F47F5}" srcOrd="0" destOrd="0" parTransId="{56966787-1BA5-4AEA-9E59-322CC2488517}" sibTransId="{8D69D301-B30E-424B-884C-045F62B0FBD9}"/>
    <dgm:cxn modelId="{18653956-A2F7-4C70-BC0B-BED9F3B5F389}" type="presOf" srcId="{42C92522-A916-4AF4-AB39-357F217463A3}" destId="{4108D65D-D841-4EA6-9D63-44CC9106D8CF}" srcOrd="0" destOrd="0" presId="urn:microsoft.com/office/officeart/2005/8/layout/hList3"/>
    <dgm:cxn modelId="{281775C6-95EB-4A37-9A40-C15455E62AE0}" type="presParOf" srcId="{6FA01194-18B3-491B-B7AC-43B6FDACE84D}" destId="{FAA79C6D-2E50-4256-9EB2-CB4E97BD30AE}" srcOrd="0" destOrd="0" presId="urn:microsoft.com/office/officeart/2005/8/layout/hList3"/>
    <dgm:cxn modelId="{72FC936A-2F41-48A7-9350-368344FD2B97}" type="presParOf" srcId="{6FA01194-18B3-491B-B7AC-43B6FDACE84D}" destId="{64D13CDD-2A91-42BE-AB3E-D28BD75AABB5}" srcOrd="1" destOrd="0" presId="urn:microsoft.com/office/officeart/2005/8/layout/hList3"/>
    <dgm:cxn modelId="{B3621F66-70B9-49E1-A5B8-37EAF82D6CD6}" type="presParOf" srcId="{64D13CDD-2A91-42BE-AB3E-D28BD75AABB5}" destId="{C5BDBF48-2906-47B4-BBA1-E79DA5BEC394}" srcOrd="0" destOrd="0" presId="urn:microsoft.com/office/officeart/2005/8/layout/hList3"/>
    <dgm:cxn modelId="{5754EE43-4A8B-4F2B-ABA4-FEDD2E1146D4}" type="presParOf" srcId="{64D13CDD-2A91-42BE-AB3E-D28BD75AABB5}" destId="{4108D65D-D841-4EA6-9D63-44CC9106D8CF}" srcOrd="1" destOrd="0" presId="urn:microsoft.com/office/officeart/2005/8/layout/hList3"/>
    <dgm:cxn modelId="{02F7018F-B398-4523-B9BF-4034C09C22A0}" type="presParOf" srcId="{64D13CDD-2A91-42BE-AB3E-D28BD75AABB5}" destId="{D75C4D95-BC4B-41B2-BFC6-48674EE4B125}" srcOrd="2" destOrd="0" presId="urn:microsoft.com/office/officeart/2005/8/layout/hList3"/>
    <dgm:cxn modelId="{DCBC054E-9307-4346-8FE7-F0452819EB6C}" type="presParOf" srcId="{64D13CDD-2A91-42BE-AB3E-D28BD75AABB5}" destId="{B093D779-42C2-4C04-B801-8AE2E7F8A90C}" srcOrd="3" destOrd="0" presId="urn:microsoft.com/office/officeart/2005/8/layout/hList3"/>
    <dgm:cxn modelId="{4219859C-AF37-4075-9140-05ABC3CFC2E5}" type="presParOf" srcId="{6FA01194-18B3-491B-B7AC-43B6FDACE84D}" destId="{CE9085C2-3EE3-4F91-8980-62D0B87B1DB4}" srcOrd="2" destOrd="0" presId="urn:microsoft.com/office/officeart/2005/8/layout/hList3"/>
  </dgm:cxnLst>
  <dgm:bg/>
  <dgm:whole>
    <a:ln w="25400" cap="flat" cmpd="sng" algn="ctr">
      <a:solidFill>
        <a:schemeClr val="tx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63E3AF-9577-441A-900B-62933F840DE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3B08CA54-2515-4854-B147-6FDD06EA8799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Вода – 14%</a:t>
          </a:r>
          <a:endParaRPr lang="ru-RU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E996A32-27B0-409F-B72D-249D492EC313}" type="parTrans" cxnId="{1D22120C-27C0-475C-A6DE-AB4C43C8E86A}">
      <dgm:prSet/>
      <dgm:spPr/>
      <dgm:t>
        <a:bodyPr/>
        <a:lstStyle/>
        <a:p>
          <a:endParaRPr lang="ru-RU"/>
        </a:p>
      </dgm:t>
    </dgm:pt>
    <dgm:pt modelId="{F50B12AA-5E1F-4C3C-BD3E-6D367193B296}" type="sibTrans" cxnId="{1D22120C-27C0-475C-A6DE-AB4C43C8E86A}">
      <dgm:prSet/>
      <dgm:spPr/>
      <dgm:t>
        <a:bodyPr/>
        <a:lstStyle/>
        <a:p>
          <a:endParaRPr lang="ru-RU"/>
        </a:p>
      </dgm:t>
    </dgm:pt>
    <dgm:pt modelId="{C4018B7C-276F-45E1-A269-6078DA1EDA0E}">
      <dgm:prSet phldrT="[Текст]" custT="1"/>
      <dgm:spPr>
        <a:solidFill>
          <a:srgbClr val="FFE38B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Белки – 7-12,5%</a:t>
          </a:r>
          <a:endParaRPr lang="ru-RU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942C41A-FA57-43D7-8523-45CCC22105BF}" type="parTrans" cxnId="{518E9A2E-188B-4F20-A74A-3F74DF8F6D72}">
      <dgm:prSet/>
      <dgm:spPr/>
      <dgm:t>
        <a:bodyPr/>
        <a:lstStyle/>
        <a:p>
          <a:endParaRPr lang="ru-RU"/>
        </a:p>
      </dgm:t>
    </dgm:pt>
    <dgm:pt modelId="{283F00A5-C41E-4294-8CD1-EC23A054D1B8}" type="sibTrans" cxnId="{518E9A2E-188B-4F20-A74A-3F74DF8F6D72}">
      <dgm:prSet/>
      <dgm:spPr/>
      <dgm:t>
        <a:bodyPr/>
        <a:lstStyle/>
        <a:p>
          <a:endParaRPr lang="ru-RU"/>
        </a:p>
      </dgm:t>
    </dgm:pt>
    <dgm:pt modelId="{2452D567-1606-44DD-A5A7-00D002ED2C57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Жиры – 0,8 – 1,9%</a:t>
          </a:r>
          <a:endParaRPr lang="ru-RU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6D29116-B6A4-4B32-AFCF-D1829790C33A}" type="parTrans" cxnId="{31A77E80-DE40-4952-BB2C-5AF2A30D2383}">
      <dgm:prSet/>
      <dgm:spPr/>
      <dgm:t>
        <a:bodyPr/>
        <a:lstStyle/>
        <a:p>
          <a:endParaRPr lang="ru-RU"/>
        </a:p>
      </dgm:t>
    </dgm:pt>
    <dgm:pt modelId="{24103A96-5291-4123-B96B-0E10FB3DE841}" type="sibTrans" cxnId="{31A77E80-DE40-4952-BB2C-5AF2A30D2383}">
      <dgm:prSet/>
      <dgm:spPr/>
      <dgm:t>
        <a:bodyPr/>
        <a:lstStyle/>
        <a:p>
          <a:endParaRPr lang="ru-RU"/>
        </a:p>
      </dgm:t>
    </dgm:pt>
    <dgm:pt modelId="{AF09E22F-5AE9-4BD2-9AAF-602EF1D40DE7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Углеводы – 67 – 70%</a:t>
          </a:r>
          <a:endParaRPr lang="ru-RU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6AE6754-313C-4CD1-BF5A-556454CDC9C1}" type="parTrans" cxnId="{86BDD091-2C04-40C2-99FB-FA421C44B945}">
      <dgm:prSet/>
      <dgm:spPr/>
      <dgm:t>
        <a:bodyPr/>
        <a:lstStyle/>
        <a:p>
          <a:endParaRPr lang="ru-RU"/>
        </a:p>
      </dgm:t>
    </dgm:pt>
    <dgm:pt modelId="{CF54D22D-4EE9-43BD-8BC7-E0EF8FE3E14A}" type="sibTrans" cxnId="{86BDD091-2C04-40C2-99FB-FA421C44B945}">
      <dgm:prSet/>
      <dgm:spPr/>
      <dgm:t>
        <a:bodyPr/>
        <a:lstStyle/>
        <a:p>
          <a:endParaRPr lang="ru-RU"/>
        </a:p>
      </dgm:t>
    </dgm:pt>
    <dgm:pt modelId="{B2EB3195-EC0B-486E-ADF1-A90F930ADF54}" type="pres">
      <dgm:prSet presAssocID="{A463E3AF-9577-441A-900B-62933F840DEB}" presName="linearFlow" presStyleCnt="0">
        <dgm:presLayoutVars>
          <dgm:dir/>
          <dgm:resizeHandles val="exact"/>
        </dgm:presLayoutVars>
      </dgm:prSet>
      <dgm:spPr/>
    </dgm:pt>
    <dgm:pt modelId="{29D8377D-BEC9-4C72-AC66-F4B602F6B563}" type="pres">
      <dgm:prSet presAssocID="{3B08CA54-2515-4854-B147-6FDD06EA8799}" presName="composite" presStyleCnt="0"/>
      <dgm:spPr/>
    </dgm:pt>
    <dgm:pt modelId="{49092599-1CFA-47E0-A959-83E43C076611}" type="pres">
      <dgm:prSet presAssocID="{3B08CA54-2515-4854-B147-6FDD06EA8799}" presName="imgShp" presStyleLbl="fgImgPlace1" presStyleIdx="0" presStyleCnt="4" custScaleX="1719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07A0C41-2FFF-400D-A6E9-BD1F1CF18C98}" type="pres">
      <dgm:prSet presAssocID="{3B08CA54-2515-4854-B147-6FDD06EA8799}" presName="txShp" presStyleLbl="node1" presStyleIdx="0" presStyleCnt="4" custScaleX="95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B5371-33F8-4250-9910-2FA288A580F1}" type="pres">
      <dgm:prSet presAssocID="{F50B12AA-5E1F-4C3C-BD3E-6D367193B296}" presName="spacing" presStyleCnt="0"/>
      <dgm:spPr/>
    </dgm:pt>
    <dgm:pt modelId="{0EB2DA5A-6BBE-4EB4-ACD6-D18DFAD00F38}" type="pres">
      <dgm:prSet presAssocID="{C4018B7C-276F-45E1-A269-6078DA1EDA0E}" presName="composite" presStyleCnt="0"/>
      <dgm:spPr/>
    </dgm:pt>
    <dgm:pt modelId="{DAEE3EF1-843C-4B2F-B722-FE3A465ABE94}" type="pres">
      <dgm:prSet presAssocID="{C4018B7C-276F-45E1-A269-6078DA1EDA0E}" presName="imgShp" presStyleLbl="fgImgPlace1" presStyleIdx="1" presStyleCnt="4" custScaleX="14365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36D17EC-383E-4652-A0EE-B00958C65ED6}" type="pres">
      <dgm:prSet presAssocID="{C4018B7C-276F-45E1-A269-6078DA1EDA0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6E5DE-BC47-4D6B-BD51-E9D2703F5F91}" type="pres">
      <dgm:prSet presAssocID="{283F00A5-C41E-4294-8CD1-EC23A054D1B8}" presName="spacing" presStyleCnt="0"/>
      <dgm:spPr/>
    </dgm:pt>
    <dgm:pt modelId="{2B3A9540-4E5A-41BF-ABA3-930EF7DF1BA6}" type="pres">
      <dgm:prSet presAssocID="{2452D567-1606-44DD-A5A7-00D002ED2C57}" presName="composite" presStyleCnt="0"/>
      <dgm:spPr/>
    </dgm:pt>
    <dgm:pt modelId="{3B783CF0-3A80-428F-9955-2A4AC947DE5B}" type="pres">
      <dgm:prSet presAssocID="{2452D567-1606-44DD-A5A7-00D002ED2C57}" presName="imgShp" presStyleLbl="fgImgPlace1" presStyleIdx="2" presStyleCnt="4" custScaleX="14029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E48B7CC-E75A-4392-816E-472896B65DE8}" type="pres">
      <dgm:prSet presAssocID="{2452D567-1606-44DD-A5A7-00D002ED2C5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A1B1A-0A04-49A0-9113-8F8821ADD04F}" type="pres">
      <dgm:prSet presAssocID="{24103A96-5291-4123-B96B-0E10FB3DE841}" presName="spacing" presStyleCnt="0"/>
      <dgm:spPr/>
    </dgm:pt>
    <dgm:pt modelId="{AF2B6B0F-BE7B-4B12-B323-072A7EDB9D9A}" type="pres">
      <dgm:prSet presAssocID="{AF09E22F-5AE9-4BD2-9AAF-602EF1D40DE7}" presName="composite" presStyleCnt="0"/>
      <dgm:spPr/>
    </dgm:pt>
    <dgm:pt modelId="{307FE08D-24CB-437A-A270-C9BA7FBAE86B}" type="pres">
      <dgm:prSet presAssocID="{AF09E22F-5AE9-4BD2-9AAF-602EF1D40DE7}" presName="imgShp" presStyleLbl="fgImgPlace1" presStyleIdx="3" presStyleCnt="4" custScaleX="14029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C83B038-F26B-4030-A7D4-761F8D0706D6}" type="pres">
      <dgm:prSet presAssocID="{AF09E22F-5AE9-4BD2-9AAF-602EF1D40DE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3837D2-5E2C-4AEB-B42B-A63F73548E08}" type="presOf" srcId="{2452D567-1606-44DD-A5A7-00D002ED2C57}" destId="{DE48B7CC-E75A-4392-816E-472896B65DE8}" srcOrd="0" destOrd="0" presId="urn:microsoft.com/office/officeart/2005/8/layout/vList3#1"/>
    <dgm:cxn modelId="{1D22120C-27C0-475C-A6DE-AB4C43C8E86A}" srcId="{A463E3AF-9577-441A-900B-62933F840DEB}" destId="{3B08CA54-2515-4854-B147-6FDD06EA8799}" srcOrd="0" destOrd="0" parTransId="{4E996A32-27B0-409F-B72D-249D492EC313}" sibTransId="{F50B12AA-5E1F-4C3C-BD3E-6D367193B296}"/>
    <dgm:cxn modelId="{C4BDB2E7-4E99-4361-B1DD-9E9A3A0D8CBE}" type="presOf" srcId="{C4018B7C-276F-45E1-A269-6078DA1EDA0E}" destId="{036D17EC-383E-4652-A0EE-B00958C65ED6}" srcOrd="0" destOrd="0" presId="urn:microsoft.com/office/officeart/2005/8/layout/vList3#1"/>
    <dgm:cxn modelId="{A4C979AE-F1BD-4F24-93D2-F4D863FC824B}" type="presOf" srcId="{AF09E22F-5AE9-4BD2-9AAF-602EF1D40DE7}" destId="{0C83B038-F26B-4030-A7D4-761F8D0706D6}" srcOrd="0" destOrd="0" presId="urn:microsoft.com/office/officeart/2005/8/layout/vList3#1"/>
    <dgm:cxn modelId="{86BDD091-2C04-40C2-99FB-FA421C44B945}" srcId="{A463E3AF-9577-441A-900B-62933F840DEB}" destId="{AF09E22F-5AE9-4BD2-9AAF-602EF1D40DE7}" srcOrd="3" destOrd="0" parTransId="{46AE6754-313C-4CD1-BF5A-556454CDC9C1}" sibTransId="{CF54D22D-4EE9-43BD-8BC7-E0EF8FE3E14A}"/>
    <dgm:cxn modelId="{1573DBC3-7B7B-4EAD-9B78-D16EEF147DF7}" type="presOf" srcId="{A463E3AF-9577-441A-900B-62933F840DEB}" destId="{B2EB3195-EC0B-486E-ADF1-A90F930ADF54}" srcOrd="0" destOrd="0" presId="urn:microsoft.com/office/officeart/2005/8/layout/vList3#1"/>
    <dgm:cxn modelId="{3220ADFB-B5D1-4DBD-98F6-B72BEFF8274E}" type="presOf" srcId="{3B08CA54-2515-4854-B147-6FDD06EA8799}" destId="{607A0C41-2FFF-400D-A6E9-BD1F1CF18C98}" srcOrd="0" destOrd="0" presId="urn:microsoft.com/office/officeart/2005/8/layout/vList3#1"/>
    <dgm:cxn modelId="{518E9A2E-188B-4F20-A74A-3F74DF8F6D72}" srcId="{A463E3AF-9577-441A-900B-62933F840DEB}" destId="{C4018B7C-276F-45E1-A269-6078DA1EDA0E}" srcOrd="1" destOrd="0" parTransId="{F942C41A-FA57-43D7-8523-45CCC22105BF}" sibTransId="{283F00A5-C41E-4294-8CD1-EC23A054D1B8}"/>
    <dgm:cxn modelId="{31A77E80-DE40-4952-BB2C-5AF2A30D2383}" srcId="{A463E3AF-9577-441A-900B-62933F840DEB}" destId="{2452D567-1606-44DD-A5A7-00D002ED2C57}" srcOrd="2" destOrd="0" parTransId="{66D29116-B6A4-4B32-AFCF-D1829790C33A}" sibTransId="{24103A96-5291-4123-B96B-0E10FB3DE841}"/>
    <dgm:cxn modelId="{CF308764-AEBC-4722-844A-407E28805A10}" type="presParOf" srcId="{B2EB3195-EC0B-486E-ADF1-A90F930ADF54}" destId="{29D8377D-BEC9-4C72-AC66-F4B602F6B563}" srcOrd="0" destOrd="0" presId="urn:microsoft.com/office/officeart/2005/8/layout/vList3#1"/>
    <dgm:cxn modelId="{7BF1BE2E-560C-4E44-837B-9C3254F33EC5}" type="presParOf" srcId="{29D8377D-BEC9-4C72-AC66-F4B602F6B563}" destId="{49092599-1CFA-47E0-A959-83E43C076611}" srcOrd="0" destOrd="0" presId="urn:microsoft.com/office/officeart/2005/8/layout/vList3#1"/>
    <dgm:cxn modelId="{D6C34423-CDFF-4F51-9B3D-C8121FA11721}" type="presParOf" srcId="{29D8377D-BEC9-4C72-AC66-F4B602F6B563}" destId="{607A0C41-2FFF-400D-A6E9-BD1F1CF18C98}" srcOrd="1" destOrd="0" presId="urn:microsoft.com/office/officeart/2005/8/layout/vList3#1"/>
    <dgm:cxn modelId="{AC7C93EA-40AD-440A-B33C-FBB8EE1D6DC1}" type="presParOf" srcId="{B2EB3195-EC0B-486E-ADF1-A90F930ADF54}" destId="{7AEB5371-33F8-4250-9910-2FA288A580F1}" srcOrd="1" destOrd="0" presId="urn:microsoft.com/office/officeart/2005/8/layout/vList3#1"/>
    <dgm:cxn modelId="{D5472518-11E9-4841-AA8B-477CDB381AA9}" type="presParOf" srcId="{B2EB3195-EC0B-486E-ADF1-A90F930ADF54}" destId="{0EB2DA5A-6BBE-4EB4-ACD6-D18DFAD00F38}" srcOrd="2" destOrd="0" presId="urn:microsoft.com/office/officeart/2005/8/layout/vList3#1"/>
    <dgm:cxn modelId="{014F6255-64C0-449C-8757-01BDC0071AF6}" type="presParOf" srcId="{0EB2DA5A-6BBE-4EB4-ACD6-D18DFAD00F38}" destId="{DAEE3EF1-843C-4B2F-B722-FE3A465ABE94}" srcOrd="0" destOrd="0" presId="urn:microsoft.com/office/officeart/2005/8/layout/vList3#1"/>
    <dgm:cxn modelId="{0BCADE5B-2A71-4FAF-935B-CE76C636946A}" type="presParOf" srcId="{0EB2DA5A-6BBE-4EB4-ACD6-D18DFAD00F38}" destId="{036D17EC-383E-4652-A0EE-B00958C65ED6}" srcOrd="1" destOrd="0" presId="urn:microsoft.com/office/officeart/2005/8/layout/vList3#1"/>
    <dgm:cxn modelId="{8B3D59B5-2356-46EB-B858-1A72E0C92B01}" type="presParOf" srcId="{B2EB3195-EC0B-486E-ADF1-A90F930ADF54}" destId="{8796E5DE-BC47-4D6B-BD51-E9D2703F5F91}" srcOrd="3" destOrd="0" presId="urn:microsoft.com/office/officeart/2005/8/layout/vList3#1"/>
    <dgm:cxn modelId="{18A258E7-832E-4F94-8710-A651C687B421}" type="presParOf" srcId="{B2EB3195-EC0B-486E-ADF1-A90F930ADF54}" destId="{2B3A9540-4E5A-41BF-ABA3-930EF7DF1BA6}" srcOrd="4" destOrd="0" presId="urn:microsoft.com/office/officeart/2005/8/layout/vList3#1"/>
    <dgm:cxn modelId="{64D2E019-37B2-47D2-AC90-6573ACCD7105}" type="presParOf" srcId="{2B3A9540-4E5A-41BF-ABA3-930EF7DF1BA6}" destId="{3B783CF0-3A80-428F-9955-2A4AC947DE5B}" srcOrd="0" destOrd="0" presId="urn:microsoft.com/office/officeart/2005/8/layout/vList3#1"/>
    <dgm:cxn modelId="{B215B77B-87D7-494A-A2E0-89BA7BC360D5}" type="presParOf" srcId="{2B3A9540-4E5A-41BF-ABA3-930EF7DF1BA6}" destId="{DE48B7CC-E75A-4392-816E-472896B65DE8}" srcOrd="1" destOrd="0" presId="urn:microsoft.com/office/officeart/2005/8/layout/vList3#1"/>
    <dgm:cxn modelId="{A738CFF6-AA6A-45EB-8422-1CA99691D9CB}" type="presParOf" srcId="{B2EB3195-EC0B-486E-ADF1-A90F930ADF54}" destId="{A97A1B1A-0A04-49A0-9113-8F8821ADD04F}" srcOrd="5" destOrd="0" presId="urn:microsoft.com/office/officeart/2005/8/layout/vList3#1"/>
    <dgm:cxn modelId="{49FCE702-0949-4619-B705-913E07802CA8}" type="presParOf" srcId="{B2EB3195-EC0B-486E-ADF1-A90F930ADF54}" destId="{AF2B6B0F-BE7B-4B12-B323-072A7EDB9D9A}" srcOrd="6" destOrd="0" presId="urn:microsoft.com/office/officeart/2005/8/layout/vList3#1"/>
    <dgm:cxn modelId="{1B0EF582-85D7-4133-B68D-74DD026AF44F}" type="presParOf" srcId="{AF2B6B0F-BE7B-4B12-B323-072A7EDB9D9A}" destId="{307FE08D-24CB-437A-A270-C9BA7FBAE86B}" srcOrd="0" destOrd="0" presId="urn:microsoft.com/office/officeart/2005/8/layout/vList3#1"/>
    <dgm:cxn modelId="{5C27F82B-E829-45BA-BCC2-ACEB99FEEC4B}" type="presParOf" srcId="{AF2B6B0F-BE7B-4B12-B323-072A7EDB9D9A}" destId="{0C83B038-F26B-4030-A7D4-761F8D0706D6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103C79-01F5-4DAB-B869-E71AA503108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1AA23-923A-4A6C-81F7-F147515726E0}">
      <dgm:prSet phldrT="[Текст]" custT="1"/>
      <dgm:spPr>
        <a:solidFill>
          <a:srgbClr val="FFFF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Группа В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C5E3743-8A34-4812-BA82-2CEC7D32D828}" type="parTrans" cxnId="{B3C4A4E5-5CA7-4389-913A-806C57C80E4B}">
      <dgm:prSet/>
      <dgm:spPr/>
      <dgm:t>
        <a:bodyPr/>
        <a:lstStyle/>
        <a:p>
          <a:endParaRPr lang="ru-RU"/>
        </a:p>
      </dgm:t>
    </dgm:pt>
    <dgm:pt modelId="{54A70990-44B3-471F-A4D8-AEB228D6AB6B}" type="sibTrans" cxnId="{B3C4A4E5-5CA7-4389-913A-806C57C80E4B}">
      <dgm:prSet/>
      <dgm:spPr/>
      <dgm:t>
        <a:bodyPr/>
        <a:lstStyle/>
        <a:p>
          <a:endParaRPr lang="ru-RU"/>
        </a:p>
      </dgm:t>
    </dgm:pt>
    <dgm:pt modelId="{B1CF5277-DBC2-4EAB-BA73-11AD1BE151FC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Рибофлавин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4E5617C-A4AC-4FB8-BA58-DBA84347144E}" type="parTrans" cxnId="{1526CEBE-AF71-4307-9884-B6472ED62720}">
      <dgm:prSet/>
      <dgm:spPr/>
      <dgm:t>
        <a:bodyPr/>
        <a:lstStyle/>
        <a:p>
          <a:endParaRPr lang="ru-RU"/>
        </a:p>
      </dgm:t>
    </dgm:pt>
    <dgm:pt modelId="{F46D4BC9-C1B7-4BAF-AFD4-FA33B61C102A}" type="sibTrans" cxnId="{1526CEBE-AF71-4307-9884-B6472ED62720}">
      <dgm:prSet/>
      <dgm:spPr/>
      <dgm:t>
        <a:bodyPr/>
        <a:lstStyle/>
        <a:p>
          <a:endParaRPr lang="ru-RU"/>
        </a:p>
      </dgm:t>
    </dgm:pt>
    <dgm:pt modelId="{E2033E66-5B60-4C99-A114-5E2DF345D4FA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Никотиновая кислота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063733C-9EDA-4859-9B73-039FEF84FDC4}" type="parTrans" cxnId="{2931DCC8-ACDA-433C-B549-E5822CC4602F}">
      <dgm:prSet/>
      <dgm:spPr/>
      <dgm:t>
        <a:bodyPr/>
        <a:lstStyle/>
        <a:p>
          <a:endParaRPr lang="ru-RU"/>
        </a:p>
      </dgm:t>
    </dgm:pt>
    <dgm:pt modelId="{03AD5448-8757-4477-BB77-D3D5B6B95614}" type="sibTrans" cxnId="{2931DCC8-ACDA-433C-B549-E5822CC4602F}">
      <dgm:prSet/>
      <dgm:spPr/>
      <dgm:t>
        <a:bodyPr/>
        <a:lstStyle/>
        <a:p>
          <a:endParaRPr lang="ru-RU"/>
        </a:p>
      </dgm:t>
    </dgm:pt>
    <dgm:pt modelId="{A7038696-25F5-41C5-92CC-951D86A1F68E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Органические кислоты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4E46752-8607-4133-B3BF-27EDF37EDC83}" type="parTrans" cxnId="{AE2DF3D8-C937-439B-8D4B-83E5577C973C}">
      <dgm:prSet/>
      <dgm:spPr/>
      <dgm:t>
        <a:bodyPr/>
        <a:lstStyle/>
        <a:p>
          <a:endParaRPr lang="ru-RU"/>
        </a:p>
      </dgm:t>
    </dgm:pt>
    <dgm:pt modelId="{5726A478-9A2D-49E6-B038-F9E3C237EB49}" type="sibTrans" cxnId="{AE2DF3D8-C937-439B-8D4B-83E5577C973C}">
      <dgm:prSet/>
      <dgm:spPr/>
      <dgm:t>
        <a:bodyPr/>
        <a:lstStyle/>
        <a:p>
          <a:endParaRPr lang="ru-RU"/>
        </a:p>
      </dgm:t>
    </dgm:pt>
    <dgm:pt modelId="{15C0E9C7-77C5-4024-8F2C-69FF623E53D0}" type="pres">
      <dgm:prSet presAssocID="{AC103C79-01F5-4DAB-B869-E71AA503108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5D3586-7787-4796-B6E6-853DD65CE693}" type="pres">
      <dgm:prSet presAssocID="{AC103C79-01F5-4DAB-B869-E71AA503108A}" presName="cycle" presStyleCnt="0"/>
      <dgm:spPr/>
    </dgm:pt>
    <dgm:pt modelId="{8BC34D56-75D3-4232-8495-08ABDFB9D3BD}" type="pres">
      <dgm:prSet presAssocID="{AC103C79-01F5-4DAB-B869-E71AA503108A}" presName="centerShape" presStyleCnt="0"/>
      <dgm:spPr/>
    </dgm:pt>
    <dgm:pt modelId="{8AA23406-2F97-4A8C-BE8B-31E5772A10CE}" type="pres">
      <dgm:prSet presAssocID="{AC103C79-01F5-4DAB-B869-E71AA503108A}" presName="connSite" presStyleLbl="node1" presStyleIdx="0" presStyleCnt="5"/>
      <dgm:spPr/>
    </dgm:pt>
    <dgm:pt modelId="{0F19DB3A-C510-4B6C-A5DF-163CDE8A4233}" type="pres">
      <dgm:prSet presAssocID="{AC103C79-01F5-4DAB-B869-E71AA503108A}" presName="visible" presStyleLbl="node1" presStyleIdx="0" presStyleCnt="5" custScaleX="1369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BF03B3B-BFFD-44FE-958E-416D6BCDB53E}" type="pres">
      <dgm:prSet presAssocID="{4C5E3743-8A34-4812-BA82-2CEC7D32D828}" presName="Name25" presStyleLbl="parChTrans1D1" presStyleIdx="0" presStyleCnt="4"/>
      <dgm:spPr/>
      <dgm:t>
        <a:bodyPr/>
        <a:lstStyle/>
        <a:p>
          <a:endParaRPr lang="ru-RU"/>
        </a:p>
      </dgm:t>
    </dgm:pt>
    <dgm:pt modelId="{F1828DA7-4C21-467F-B908-F882883C0A91}" type="pres">
      <dgm:prSet presAssocID="{0131AA23-923A-4A6C-81F7-F147515726E0}" presName="node" presStyleCnt="0"/>
      <dgm:spPr/>
    </dgm:pt>
    <dgm:pt modelId="{DE4EC72D-1F7A-4DD5-8185-8C126D5757DD}" type="pres">
      <dgm:prSet presAssocID="{0131AA23-923A-4A6C-81F7-F147515726E0}" presName="parentNode" presStyleLbl="node1" presStyleIdx="1" presStyleCnt="5" custScaleX="275258" custLinFactNeighborX="-12262" custLinFactNeighborY="-91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F2254-D4E6-4B71-AB1C-0C8F055E17F9}" type="pres">
      <dgm:prSet presAssocID="{0131AA23-923A-4A6C-81F7-F147515726E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0B376-87EF-4A67-8951-ED02C992C4C1}" type="pres">
      <dgm:prSet presAssocID="{54E5617C-A4AC-4FB8-BA58-DBA84347144E}" presName="Name25" presStyleLbl="parChTrans1D1" presStyleIdx="1" presStyleCnt="4"/>
      <dgm:spPr/>
      <dgm:t>
        <a:bodyPr/>
        <a:lstStyle/>
        <a:p>
          <a:endParaRPr lang="ru-RU"/>
        </a:p>
      </dgm:t>
    </dgm:pt>
    <dgm:pt modelId="{53FAFA9C-3327-4F2B-960F-6BDD5A164A3B}" type="pres">
      <dgm:prSet presAssocID="{B1CF5277-DBC2-4EAB-BA73-11AD1BE151FC}" presName="node" presStyleCnt="0"/>
      <dgm:spPr/>
    </dgm:pt>
    <dgm:pt modelId="{BB741BA0-B164-48B5-A36D-01CAAF3AF09C}" type="pres">
      <dgm:prSet presAssocID="{B1CF5277-DBC2-4EAB-BA73-11AD1BE151FC}" presName="parentNode" presStyleLbl="node1" presStyleIdx="2" presStyleCnt="5" custScaleX="361528" custLinFactX="100000" custLinFactNeighborX="121447" custLinFactNeighborY="-483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5C97-65C3-463D-A0CE-D35E4D9CB300}" type="pres">
      <dgm:prSet presAssocID="{B1CF5277-DBC2-4EAB-BA73-11AD1BE151F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1AA10-8C9B-49E8-89CD-48F06D7A15EF}" type="pres">
      <dgm:prSet presAssocID="{4063733C-9EDA-4859-9B73-039FEF84FDC4}" presName="Name25" presStyleLbl="parChTrans1D1" presStyleIdx="2" presStyleCnt="4"/>
      <dgm:spPr/>
      <dgm:t>
        <a:bodyPr/>
        <a:lstStyle/>
        <a:p>
          <a:endParaRPr lang="ru-RU"/>
        </a:p>
      </dgm:t>
    </dgm:pt>
    <dgm:pt modelId="{4BE08B2D-CBA9-491D-B8D4-A2539DE656E4}" type="pres">
      <dgm:prSet presAssocID="{E2033E66-5B60-4C99-A114-5E2DF345D4FA}" presName="node" presStyleCnt="0"/>
      <dgm:spPr/>
    </dgm:pt>
    <dgm:pt modelId="{33E1DE6B-29FB-4CE3-96D1-6EE226AD3D70}" type="pres">
      <dgm:prSet presAssocID="{E2033E66-5B60-4C99-A114-5E2DF345D4FA}" presName="parentNode" presStyleLbl="node1" presStyleIdx="3" presStyleCnt="5" custScaleX="386681" custLinFactX="100000" custLinFactNeighborX="110035" custLinFactNeighborY="-234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CA1D0-6066-40DC-A5CD-754F97E7AB1C}" type="pres">
      <dgm:prSet presAssocID="{E2033E66-5B60-4C99-A114-5E2DF345D4F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EED34-61AD-4422-B0F2-F76C7E8AAB9D}" type="pres">
      <dgm:prSet presAssocID="{74E46752-8607-4133-B3BF-27EDF37EDC83}" presName="Name25" presStyleLbl="parChTrans1D1" presStyleIdx="3" presStyleCnt="4"/>
      <dgm:spPr/>
      <dgm:t>
        <a:bodyPr/>
        <a:lstStyle/>
        <a:p>
          <a:endParaRPr lang="ru-RU"/>
        </a:p>
      </dgm:t>
    </dgm:pt>
    <dgm:pt modelId="{F11C9C3C-52C7-4E99-9DA3-3EA8F3D4E9CE}" type="pres">
      <dgm:prSet presAssocID="{A7038696-25F5-41C5-92CC-951D86A1F68E}" presName="node" presStyleCnt="0"/>
      <dgm:spPr/>
    </dgm:pt>
    <dgm:pt modelId="{42DFCFB8-1B71-4F0E-8731-CCC98F98BD80}" type="pres">
      <dgm:prSet presAssocID="{A7038696-25F5-41C5-92CC-951D86A1F68E}" presName="parentNode" presStyleLbl="node1" presStyleIdx="4" presStyleCnt="5" custScaleX="398278" custLinFactX="803" custLinFactNeighborX="100000" custLinFactNeighborY="1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737C7-B95E-4DD2-A248-0A1ED53FFBA8}" type="pres">
      <dgm:prSet presAssocID="{A7038696-25F5-41C5-92CC-951D86A1F68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931DCC8-ACDA-433C-B549-E5822CC4602F}" srcId="{AC103C79-01F5-4DAB-B869-E71AA503108A}" destId="{E2033E66-5B60-4C99-A114-5E2DF345D4FA}" srcOrd="2" destOrd="0" parTransId="{4063733C-9EDA-4859-9B73-039FEF84FDC4}" sibTransId="{03AD5448-8757-4477-BB77-D3D5B6B95614}"/>
    <dgm:cxn modelId="{98AB375E-AF5F-495C-BD75-B06F16BF1F32}" type="presOf" srcId="{4063733C-9EDA-4859-9B73-039FEF84FDC4}" destId="{A8F1AA10-8C9B-49E8-89CD-48F06D7A15EF}" srcOrd="0" destOrd="0" presId="urn:microsoft.com/office/officeart/2005/8/layout/radial2"/>
    <dgm:cxn modelId="{3F5F69FF-E6AA-46D8-8763-386CFED20251}" type="presOf" srcId="{54E5617C-A4AC-4FB8-BA58-DBA84347144E}" destId="{BE10B376-87EF-4A67-8951-ED02C992C4C1}" srcOrd="0" destOrd="0" presId="urn:microsoft.com/office/officeart/2005/8/layout/radial2"/>
    <dgm:cxn modelId="{237B9EA4-7354-43AB-94F1-CB273ED3DA9A}" type="presOf" srcId="{0131AA23-923A-4A6C-81F7-F147515726E0}" destId="{DE4EC72D-1F7A-4DD5-8185-8C126D5757DD}" srcOrd="0" destOrd="0" presId="urn:microsoft.com/office/officeart/2005/8/layout/radial2"/>
    <dgm:cxn modelId="{AE2DF3D8-C937-439B-8D4B-83E5577C973C}" srcId="{AC103C79-01F5-4DAB-B869-E71AA503108A}" destId="{A7038696-25F5-41C5-92CC-951D86A1F68E}" srcOrd="3" destOrd="0" parTransId="{74E46752-8607-4133-B3BF-27EDF37EDC83}" sibTransId="{5726A478-9A2D-49E6-B038-F9E3C237EB49}"/>
    <dgm:cxn modelId="{6094A09B-0588-4C2B-B670-C47EBB5CFBFF}" type="presOf" srcId="{B1CF5277-DBC2-4EAB-BA73-11AD1BE151FC}" destId="{BB741BA0-B164-48B5-A36D-01CAAF3AF09C}" srcOrd="0" destOrd="0" presId="urn:microsoft.com/office/officeart/2005/8/layout/radial2"/>
    <dgm:cxn modelId="{EBEDA6D1-8B04-45E8-A342-AEF61ADD997E}" type="presOf" srcId="{74E46752-8607-4133-B3BF-27EDF37EDC83}" destId="{309EED34-61AD-4422-B0F2-F76C7E8AAB9D}" srcOrd="0" destOrd="0" presId="urn:microsoft.com/office/officeart/2005/8/layout/radial2"/>
    <dgm:cxn modelId="{B3C4A4E5-5CA7-4389-913A-806C57C80E4B}" srcId="{AC103C79-01F5-4DAB-B869-E71AA503108A}" destId="{0131AA23-923A-4A6C-81F7-F147515726E0}" srcOrd="0" destOrd="0" parTransId="{4C5E3743-8A34-4812-BA82-2CEC7D32D828}" sibTransId="{54A70990-44B3-471F-A4D8-AEB228D6AB6B}"/>
    <dgm:cxn modelId="{7963F50A-86AE-49E5-81D7-83F1C988745B}" type="presOf" srcId="{A7038696-25F5-41C5-92CC-951D86A1F68E}" destId="{42DFCFB8-1B71-4F0E-8731-CCC98F98BD80}" srcOrd="0" destOrd="0" presId="urn:microsoft.com/office/officeart/2005/8/layout/radial2"/>
    <dgm:cxn modelId="{9346E94A-BF23-478E-9E2B-4F67C809A34F}" type="presOf" srcId="{AC103C79-01F5-4DAB-B869-E71AA503108A}" destId="{15C0E9C7-77C5-4024-8F2C-69FF623E53D0}" srcOrd="0" destOrd="0" presId="urn:microsoft.com/office/officeart/2005/8/layout/radial2"/>
    <dgm:cxn modelId="{1526CEBE-AF71-4307-9884-B6472ED62720}" srcId="{AC103C79-01F5-4DAB-B869-E71AA503108A}" destId="{B1CF5277-DBC2-4EAB-BA73-11AD1BE151FC}" srcOrd="1" destOrd="0" parTransId="{54E5617C-A4AC-4FB8-BA58-DBA84347144E}" sibTransId="{F46D4BC9-C1B7-4BAF-AFD4-FA33B61C102A}"/>
    <dgm:cxn modelId="{86C199E2-CC8E-4BCE-8B28-0C6E976E2528}" type="presOf" srcId="{4C5E3743-8A34-4812-BA82-2CEC7D32D828}" destId="{3BF03B3B-BFFD-44FE-958E-416D6BCDB53E}" srcOrd="0" destOrd="0" presId="urn:microsoft.com/office/officeart/2005/8/layout/radial2"/>
    <dgm:cxn modelId="{C9461689-ACD0-4C3C-82D9-EF9D669134B6}" type="presOf" srcId="{E2033E66-5B60-4C99-A114-5E2DF345D4FA}" destId="{33E1DE6B-29FB-4CE3-96D1-6EE226AD3D70}" srcOrd="0" destOrd="0" presId="urn:microsoft.com/office/officeart/2005/8/layout/radial2"/>
    <dgm:cxn modelId="{710A0E9B-0536-494E-89C6-2BA27657155C}" type="presParOf" srcId="{15C0E9C7-77C5-4024-8F2C-69FF623E53D0}" destId="{F95D3586-7787-4796-B6E6-853DD65CE693}" srcOrd="0" destOrd="0" presId="urn:microsoft.com/office/officeart/2005/8/layout/radial2"/>
    <dgm:cxn modelId="{9F2E7B92-A054-48C6-A127-E728F39099F4}" type="presParOf" srcId="{F95D3586-7787-4796-B6E6-853DD65CE693}" destId="{8BC34D56-75D3-4232-8495-08ABDFB9D3BD}" srcOrd="0" destOrd="0" presId="urn:microsoft.com/office/officeart/2005/8/layout/radial2"/>
    <dgm:cxn modelId="{31DAA3ED-B676-4362-9ABD-BC8E4D786E4B}" type="presParOf" srcId="{8BC34D56-75D3-4232-8495-08ABDFB9D3BD}" destId="{8AA23406-2F97-4A8C-BE8B-31E5772A10CE}" srcOrd="0" destOrd="0" presId="urn:microsoft.com/office/officeart/2005/8/layout/radial2"/>
    <dgm:cxn modelId="{8D5CB8A0-DC9B-4A6F-A15A-6A107D8010E5}" type="presParOf" srcId="{8BC34D56-75D3-4232-8495-08ABDFB9D3BD}" destId="{0F19DB3A-C510-4B6C-A5DF-163CDE8A4233}" srcOrd="1" destOrd="0" presId="urn:microsoft.com/office/officeart/2005/8/layout/radial2"/>
    <dgm:cxn modelId="{7C71E5DB-D1EB-4A6D-B7FD-CFD22AB28280}" type="presParOf" srcId="{F95D3586-7787-4796-B6E6-853DD65CE693}" destId="{3BF03B3B-BFFD-44FE-958E-416D6BCDB53E}" srcOrd="1" destOrd="0" presId="urn:microsoft.com/office/officeart/2005/8/layout/radial2"/>
    <dgm:cxn modelId="{B9A4B185-C16D-4E07-8ABD-8713E1A45764}" type="presParOf" srcId="{F95D3586-7787-4796-B6E6-853DD65CE693}" destId="{F1828DA7-4C21-467F-B908-F882883C0A91}" srcOrd="2" destOrd="0" presId="urn:microsoft.com/office/officeart/2005/8/layout/radial2"/>
    <dgm:cxn modelId="{EA365862-3D28-4491-9D3C-F9742FD5EA79}" type="presParOf" srcId="{F1828DA7-4C21-467F-B908-F882883C0A91}" destId="{DE4EC72D-1F7A-4DD5-8185-8C126D5757DD}" srcOrd="0" destOrd="0" presId="urn:microsoft.com/office/officeart/2005/8/layout/radial2"/>
    <dgm:cxn modelId="{B3F2FA6D-DCB9-485F-8476-44A54C61290D}" type="presParOf" srcId="{F1828DA7-4C21-467F-B908-F882883C0A91}" destId="{FB7F2254-D4E6-4B71-AB1C-0C8F055E17F9}" srcOrd="1" destOrd="0" presId="urn:microsoft.com/office/officeart/2005/8/layout/radial2"/>
    <dgm:cxn modelId="{76AD8C98-C9EB-41B8-BB3B-E7AE60BC2A75}" type="presParOf" srcId="{F95D3586-7787-4796-B6E6-853DD65CE693}" destId="{BE10B376-87EF-4A67-8951-ED02C992C4C1}" srcOrd="3" destOrd="0" presId="urn:microsoft.com/office/officeart/2005/8/layout/radial2"/>
    <dgm:cxn modelId="{E1195E1A-2A01-4A99-8E16-59C9AB75CD8B}" type="presParOf" srcId="{F95D3586-7787-4796-B6E6-853DD65CE693}" destId="{53FAFA9C-3327-4F2B-960F-6BDD5A164A3B}" srcOrd="4" destOrd="0" presId="urn:microsoft.com/office/officeart/2005/8/layout/radial2"/>
    <dgm:cxn modelId="{E12C1948-57B7-408C-B00E-874558B1EA9C}" type="presParOf" srcId="{53FAFA9C-3327-4F2B-960F-6BDD5A164A3B}" destId="{BB741BA0-B164-48B5-A36D-01CAAF3AF09C}" srcOrd="0" destOrd="0" presId="urn:microsoft.com/office/officeart/2005/8/layout/radial2"/>
    <dgm:cxn modelId="{AA09B053-B5F6-4980-8DD4-F2A380984EAC}" type="presParOf" srcId="{53FAFA9C-3327-4F2B-960F-6BDD5A164A3B}" destId="{C77C5C97-65C3-463D-A0CE-D35E4D9CB300}" srcOrd="1" destOrd="0" presId="urn:microsoft.com/office/officeart/2005/8/layout/radial2"/>
    <dgm:cxn modelId="{D52B42C2-5370-40A5-AA52-7735FA16AECA}" type="presParOf" srcId="{F95D3586-7787-4796-B6E6-853DD65CE693}" destId="{A8F1AA10-8C9B-49E8-89CD-48F06D7A15EF}" srcOrd="5" destOrd="0" presId="urn:microsoft.com/office/officeart/2005/8/layout/radial2"/>
    <dgm:cxn modelId="{B1FFFA20-AC34-4557-AAA8-8538FAF958F3}" type="presParOf" srcId="{F95D3586-7787-4796-B6E6-853DD65CE693}" destId="{4BE08B2D-CBA9-491D-B8D4-A2539DE656E4}" srcOrd="6" destOrd="0" presId="urn:microsoft.com/office/officeart/2005/8/layout/radial2"/>
    <dgm:cxn modelId="{482184AF-D846-45FA-8DAE-31FB6C5B846E}" type="presParOf" srcId="{4BE08B2D-CBA9-491D-B8D4-A2539DE656E4}" destId="{33E1DE6B-29FB-4CE3-96D1-6EE226AD3D70}" srcOrd="0" destOrd="0" presId="urn:microsoft.com/office/officeart/2005/8/layout/radial2"/>
    <dgm:cxn modelId="{899B5E10-5ECC-4AEF-8832-85DEAA7C9AE0}" type="presParOf" srcId="{4BE08B2D-CBA9-491D-B8D4-A2539DE656E4}" destId="{4BCCA1D0-6066-40DC-A5CD-754F97E7AB1C}" srcOrd="1" destOrd="0" presId="urn:microsoft.com/office/officeart/2005/8/layout/radial2"/>
    <dgm:cxn modelId="{7A70FF37-7CFB-456A-9BEF-CA8419F679C3}" type="presParOf" srcId="{F95D3586-7787-4796-B6E6-853DD65CE693}" destId="{309EED34-61AD-4422-B0F2-F76C7E8AAB9D}" srcOrd="7" destOrd="0" presId="urn:microsoft.com/office/officeart/2005/8/layout/radial2"/>
    <dgm:cxn modelId="{36798DC1-540E-4F25-92E4-BDB4FB6415BE}" type="presParOf" srcId="{F95D3586-7787-4796-B6E6-853DD65CE693}" destId="{F11C9C3C-52C7-4E99-9DA3-3EA8F3D4E9CE}" srcOrd="8" destOrd="0" presId="urn:microsoft.com/office/officeart/2005/8/layout/radial2"/>
    <dgm:cxn modelId="{FFF3A373-91AD-4493-B080-A98A289DB305}" type="presParOf" srcId="{F11C9C3C-52C7-4E99-9DA3-3EA8F3D4E9CE}" destId="{42DFCFB8-1B71-4F0E-8731-CCC98F98BD80}" srcOrd="0" destOrd="0" presId="urn:microsoft.com/office/officeart/2005/8/layout/radial2"/>
    <dgm:cxn modelId="{2069D93B-BF20-4EDD-9F20-2DA4F33D9504}" type="presParOf" srcId="{F11C9C3C-52C7-4E99-9DA3-3EA8F3D4E9CE}" destId="{708737C7-B95E-4DD2-A248-0A1ED53FFBA8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79C6D-2E50-4256-9EB2-CB4E97BD30AE}">
      <dsp:nvSpPr>
        <dsp:cNvPr id="0" name=""/>
        <dsp:cNvSpPr/>
      </dsp:nvSpPr>
      <dsp:spPr>
        <a:xfrm>
          <a:off x="0" y="74681"/>
          <a:ext cx="7715304" cy="103560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mpd="sng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Основные продукты</a:t>
          </a:r>
          <a:endParaRPr lang="ru-RU" sz="2400" b="1" kern="12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74681"/>
        <a:ext cx="7715304" cy="1035609"/>
      </dsp:txXfrm>
    </dsp:sp>
    <dsp:sp modelId="{C5BDBF48-2906-47B4-BBA1-E79DA5BEC394}">
      <dsp:nvSpPr>
        <dsp:cNvPr id="0" name=""/>
        <dsp:cNvSpPr/>
      </dsp:nvSpPr>
      <dsp:spPr>
        <a:xfrm>
          <a:off x="2348" y="888358"/>
          <a:ext cx="3386747" cy="2070273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Мука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хлебопекарная, пшеничная и ржаная различных сортов</a:t>
          </a:r>
          <a:endParaRPr lang="ru-RU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348" y="888358"/>
        <a:ext cx="3386747" cy="2070273"/>
      </dsp:txXfrm>
    </dsp:sp>
    <dsp:sp modelId="{4108D65D-D841-4EA6-9D63-44CC9106D8CF}">
      <dsp:nvSpPr>
        <dsp:cNvPr id="0" name=""/>
        <dsp:cNvSpPr/>
      </dsp:nvSpPr>
      <dsp:spPr>
        <a:xfrm>
          <a:off x="3389095" y="888358"/>
          <a:ext cx="1641116" cy="207027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вода</a:t>
          </a:r>
          <a:endParaRPr lang="ru-RU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89095" y="888358"/>
        <a:ext cx="1641116" cy="2070273"/>
      </dsp:txXfrm>
    </dsp:sp>
    <dsp:sp modelId="{D75C4D95-BC4B-41B2-BFC6-48674EE4B125}">
      <dsp:nvSpPr>
        <dsp:cNvPr id="0" name=""/>
        <dsp:cNvSpPr/>
      </dsp:nvSpPr>
      <dsp:spPr>
        <a:xfrm>
          <a:off x="5030211" y="888358"/>
          <a:ext cx="1334073" cy="207027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дрожжи</a:t>
          </a:r>
          <a:endParaRPr lang="ru-RU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30211" y="888358"/>
        <a:ext cx="1334073" cy="2070273"/>
      </dsp:txXfrm>
    </dsp:sp>
    <dsp:sp modelId="{B093D779-42C2-4C04-B801-8AE2E7F8A90C}">
      <dsp:nvSpPr>
        <dsp:cNvPr id="0" name=""/>
        <dsp:cNvSpPr/>
      </dsp:nvSpPr>
      <dsp:spPr>
        <a:xfrm>
          <a:off x="6364285" y="888358"/>
          <a:ext cx="1348670" cy="2070273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соль</a:t>
          </a:r>
          <a:endParaRPr lang="ru-RU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364285" y="888358"/>
        <a:ext cx="1348670" cy="2070273"/>
      </dsp:txXfrm>
    </dsp:sp>
    <dsp:sp modelId="{CE9085C2-3EE3-4F91-8980-62D0B87B1DB4}">
      <dsp:nvSpPr>
        <dsp:cNvPr id="0" name=""/>
        <dsp:cNvSpPr/>
      </dsp:nvSpPr>
      <dsp:spPr>
        <a:xfrm>
          <a:off x="0" y="2688666"/>
          <a:ext cx="7715304" cy="66974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175" cmpd="sng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A0C41-2FFF-400D-A6E9-BD1F1CF18C98}">
      <dsp:nvSpPr>
        <dsp:cNvPr id="0" name=""/>
        <dsp:cNvSpPr/>
      </dsp:nvSpPr>
      <dsp:spPr>
        <a:xfrm rot="10800000">
          <a:off x="1407559" y="1628"/>
          <a:ext cx="3634551" cy="758145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32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Вода – 14%</a:t>
          </a:r>
          <a:endParaRPr lang="ru-RU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597095" y="1628"/>
        <a:ext cx="3445015" cy="758145"/>
      </dsp:txXfrm>
    </dsp:sp>
    <dsp:sp modelId="{49092599-1CFA-47E0-A959-83E43C076611}">
      <dsp:nvSpPr>
        <dsp:cNvPr id="0" name=""/>
        <dsp:cNvSpPr/>
      </dsp:nvSpPr>
      <dsp:spPr>
        <a:xfrm>
          <a:off x="672897" y="1628"/>
          <a:ext cx="1303396" cy="758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D17EC-383E-4652-A0EE-B00958C65ED6}">
      <dsp:nvSpPr>
        <dsp:cNvPr id="0" name=""/>
        <dsp:cNvSpPr/>
      </dsp:nvSpPr>
      <dsp:spPr>
        <a:xfrm rot="10800000">
          <a:off x="1229532" y="986086"/>
          <a:ext cx="3800480" cy="758145"/>
        </a:xfrm>
        <a:prstGeom prst="homePlate">
          <a:avLst/>
        </a:prstGeom>
        <a:solidFill>
          <a:srgbClr val="FFE38B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32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Белки – 7-12,5%</a:t>
          </a:r>
          <a:endParaRPr lang="ru-RU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419068" y="986086"/>
        <a:ext cx="3610944" cy="758145"/>
      </dsp:txXfrm>
    </dsp:sp>
    <dsp:sp modelId="{DAEE3EF1-843C-4B2F-B722-FE3A465ABE94}">
      <dsp:nvSpPr>
        <dsp:cNvPr id="0" name=""/>
        <dsp:cNvSpPr/>
      </dsp:nvSpPr>
      <dsp:spPr>
        <a:xfrm>
          <a:off x="684994" y="986086"/>
          <a:ext cx="1089075" cy="758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8B7CC-E75A-4392-816E-472896B65DE8}">
      <dsp:nvSpPr>
        <dsp:cNvPr id="0" name=""/>
        <dsp:cNvSpPr/>
      </dsp:nvSpPr>
      <dsp:spPr>
        <a:xfrm rot="10800000">
          <a:off x="1223170" y="1970544"/>
          <a:ext cx="3800480" cy="758145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32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Жиры – 0,8 – 1,9%</a:t>
          </a:r>
          <a:endParaRPr lang="ru-RU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412706" y="1970544"/>
        <a:ext cx="3610944" cy="758145"/>
      </dsp:txXfrm>
    </dsp:sp>
    <dsp:sp modelId="{3B783CF0-3A80-428F-9955-2A4AC947DE5B}">
      <dsp:nvSpPr>
        <dsp:cNvPr id="0" name=""/>
        <dsp:cNvSpPr/>
      </dsp:nvSpPr>
      <dsp:spPr>
        <a:xfrm>
          <a:off x="691357" y="1970544"/>
          <a:ext cx="1063625" cy="758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3B038-F26B-4030-A7D4-761F8D0706D6}">
      <dsp:nvSpPr>
        <dsp:cNvPr id="0" name=""/>
        <dsp:cNvSpPr/>
      </dsp:nvSpPr>
      <dsp:spPr>
        <a:xfrm rot="10800000">
          <a:off x="1223170" y="2955001"/>
          <a:ext cx="3800480" cy="758145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32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Углеводы – 67 – 70%</a:t>
          </a:r>
          <a:endParaRPr lang="ru-RU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412706" y="2955001"/>
        <a:ext cx="3610944" cy="758145"/>
      </dsp:txXfrm>
    </dsp:sp>
    <dsp:sp modelId="{307FE08D-24CB-437A-A270-C9BA7FBAE86B}">
      <dsp:nvSpPr>
        <dsp:cNvPr id="0" name=""/>
        <dsp:cNvSpPr/>
      </dsp:nvSpPr>
      <dsp:spPr>
        <a:xfrm>
          <a:off x="691357" y="2955001"/>
          <a:ext cx="1063625" cy="7581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EED34-61AD-4422-B0F2-F76C7E8AAB9D}">
      <dsp:nvSpPr>
        <dsp:cNvPr id="0" name=""/>
        <dsp:cNvSpPr/>
      </dsp:nvSpPr>
      <dsp:spPr>
        <a:xfrm rot="2870148">
          <a:off x="1323926" y="2496855"/>
          <a:ext cx="735481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735481" y="224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1AA10-8C9B-49E8-89CD-48F06D7A15EF}">
      <dsp:nvSpPr>
        <dsp:cNvPr id="0" name=""/>
        <dsp:cNvSpPr/>
      </dsp:nvSpPr>
      <dsp:spPr>
        <a:xfrm rot="418751">
          <a:off x="1485317" y="1868995"/>
          <a:ext cx="807614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807614" y="224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0B376-87EF-4A67-8951-ED02C992C4C1}">
      <dsp:nvSpPr>
        <dsp:cNvPr id="0" name=""/>
        <dsp:cNvSpPr/>
      </dsp:nvSpPr>
      <dsp:spPr>
        <a:xfrm rot="20525723">
          <a:off x="1453489" y="1393626"/>
          <a:ext cx="1437968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1437968" y="224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03B3B-BFFD-44FE-958E-416D6BCDB53E}">
      <dsp:nvSpPr>
        <dsp:cNvPr id="0" name=""/>
        <dsp:cNvSpPr/>
      </dsp:nvSpPr>
      <dsp:spPr>
        <a:xfrm rot="17360175">
          <a:off x="998375" y="1033525"/>
          <a:ext cx="570689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570689" y="224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9DB3A-C510-4B6C-A5DF-163CDE8A4233}">
      <dsp:nvSpPr>
        <dsp:cNvPr id="0" name=""/>
        <dsp:cNvSpPr/>
      </dsp:nvSpPr>
      <dsp:spPr>
        <a:xfrm>
          <a:off x="126322" y="1127721"/>
          <a:ext cx="1802472" cy="13164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EC72D-1F7A-4DD5-8185-8C126D5757DD}">
      <dsp:nvSpPr>
        <dsp:cNvPr id="0" name=""/>
        <dsp:cNvSpPr/>
      </dsp:nvSpPr>
      <dsp:spPr>
        <a:xfrm>
          <a:off x="428595" y="0"/>
          <a:ext cx="2174151" cy="78985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Группа В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46992" y="115672"/>
        <a:ext cx="1537357" cy="558515"/>
      </dsp:txXfrm>
    </dsp:sp>
    <dsp:sp modelId="{BB741BA0-B164-48B5-A36D-01CAAF3AF09C}">
      <dsp:nvSpPr>
        <dsp:cNvPr id="0" name=""/>
        <dsp:cNvSpPr/>
      </dsp:nvSpPr>
      <dsp:spPr>
        <a:xfrm>
          <a:off x="2357420" y="500068"/>
          <a:ext cx="2855563" cy="78985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Рибофлавин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775608" y="615740"/>
        <a:ext cx="2019187" cy="558515"/>
      </dsp:txXfrm>
    </dsp:sp>
    <dsp:sp modelId="{33E1DE6B-29FB-4CE3-96D1-6EE226AD3D70}">
      <dsp:nvSpPr>
        <dsp:cNvPr id="0" name=""/>
        <dsp:cNvSpPr/>
      </dsp:nvSpPr>
      <dsp:spPr>
        <a:xfrm>
          <a:off x="2143110" y="1714512"/>
          <a:ext cx="3054236" cy="789859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Никотиновая кислота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590393" y="1830184"/>
        <a:ext cx="2159670" cy="558515"/>
      </dsp:txXfrm>
    </dsp:sp>
    <dsp:sp modelId="{42DFCFB8-1B71-4F0E-8731-CCC98F98BD80}">
      <dsp:nvSpPr>
        <dsp:cNvPr id="0" name=""/>
        <dsp:cNvSpPr/>
      </dsp:nvSpPr>
      <dsp:spPr>
        <a:xfrm>
          <a:off x="714346" y="2782016"/>
          <a:ext cx="3145836" cy="78985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Органические кислоты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75043" y="2897688"/>
        <a:ext cx="2224442" cy="558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0.27397</cdr:x>
      <cdr:y>0.8</cdr:y>
    </cdr:from>
    <cdr:to>
      <cdr:x>0.39725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28" y="2286016"/>
          <a:ext cx="64294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20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5674D-654D-44EC-A78C-9356F8AEAD1A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3547D-BDFF-4EFF-AE7D-7802B96701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954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3547D-BDFF-4EFF-AE7D-7802B96701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3547D-BDFF-4EFF-AE7D-7802B96701C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3547D-BDFF-4EFF-AE7D-7802B96701C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diagramDrawing" Target="../diagrams/drawing2.xml"/><Relationship Id="rId4" Type="http://schemas.openxmlformats.org/officeDocument/2006/relationships/diagramData" Target="../diagrams/data2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27.jpeg"/><Relationship Id="rId10" Type="http://schemas.microsoft.com/office/2007/relationships/diagramDrawing" Target="../diagrams/drawing3.xml"/><Relationship Id="rId4" Type="http://schemas.openxmlformats.org/officeDocument/2006/relationships/image" Target="../media/image26.gif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hyperlink" Target="http://foodandhealth.ru/wp-content/uploads/2016/10/rzhanoy-hleb.jpg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oodandhealth.ru/wp-content/uploads/2016/10/celnozernovoy-hleb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3.pn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3.pn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lebstol.ru/thumb/yqTHbiYOWonAZ7OgYrAH0w/360r300/184872/1__%D0%94%D1%80%D0%B5%D0%B2%D0%BD%D0%B8%D0%B9_%D1%85%D0%BB%D0%B5%D0%B1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://go.mail.ru/redir?via_page=1&amp;type=sr&amp;redir=eJzLKCkpsNLXzy_Jyy_OSM1LLE4t0isq1TfWLUpNTi0oSdQtSS0GknmJugWZRflVGdmZuikguiojtSw_VZ-BwdDU0NzMzMjSwpBhT0v6xRUnVQQYkhYzM16X7wcAG4Mgrg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86116" y="5000636"/>
            <a:ext cx="5643602" cy="1643050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Исследовательская работа по химии  Виноградовой А., Коровиной А., 9 </a:t>
            </a:r>
            <a:r>
              <a:rPr lang="ru-RU" sz="2400" b="1" dirty="0" err="1" smtClean="0">
                <a:solidFill>
                  <a:schemeClr val="tx1"/>
                </a:solidFill>
              </a:rPr>
              <a:t>кл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Руководитель Захарова Л.Ю.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10" descr="карава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6729"/>
            <a:ext cx="2714612" cy="3431271"/>
          </a:xfrm>
          <a:prstGeom prst="rect">
            <a:avLst/>
          </a:prstGeom>
          <a:noFill/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214282" y="214290"/>
            <a:ext cx="8001024" cy="2643206"/>
          </a:xfrm>
          <a:prstGeom prst="rect">
            <a:avLst/>
          </a:prstGeom>
          <a:solidFill>
            <a:srgbClr val="FFEAA7"/>
          </a:solidFill>
        </p:spPr>
        <p:txBody>
          <a:bodyPr wrap="none" fromWordArt="1">
            <a:prstTxWarp prst="textCascadeUp">
              <a:avLst>
                <a:gd name="adj" fmla="val 73511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ХЛЕБ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Необычное об обычном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 rot="244393">
            <a:off x="1895955" y="343296"/>
            <a:ext cx="4960820" cy="126322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Химический состав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продукта «ХЛЕБ»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643050"/>
          <a:ext cx="5715008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5214942" y="1285860"/>
            <a:ext cx="3357586" cy="4000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Чем ниже сорт муки, тем больше в ней содержится питательных веществ, и чем выше сорт муки, тем больше в ней крахмала и меньше витаминов и минеральных элементов.</a:t>
            </a:r>
          </a:p>
        </p:txBody>
      </p:sp>
      <p:pic>
        <p:nvPicPr>
          <p:cNvPr id="11" name="Picture 4" descr="хле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14" y="5467349"/>
            <a:ext cx="2857500" cy="1390651"/>
          </a:xfrm>
          <a:prstGeom prst="rect">
            <a:avLst/>
          </a:prstGeom>
          <a:noFill/>
        </p:spPr>
      </p:pic>
      <p:pic>
        <p:nvPicPr>
          <p:cNvPr id="12" name="Picture 8" descr="хлеб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5457825"/>
            <a:ext cx="2857500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6" descr="http://pionnier.gorod.tomsk.ru/uploads/33551/1242187151/nasyvo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143380"/>
            <a:ext cx="3089409" cy="2428868"/>
          </a:xfrm>
          <a:prstGeom prst="rect">
            <a:avLst/>
          </a:prstGeom>
          <a:noFill/>
        </p:spPr>
      </p:pic>
      <p:pic>
        <p:nvPicPr>
          <p:cNvPr id="8" name="Picture 4" descr="https://go4.imgsmail.ru/imgpreview?key=32af06edf24670e&amp;mb=imgdb_preview_2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101218">
            <a:off x="642585" y="896740"/>
            <a:ext cx="2923356" cy="16609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57686" y="500042"/>
            <a:ext cx="3595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Минеральный состав: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емиугольник 9"/>
          <p:cNvSpPr/>
          <p:nvPr/>
        </p:nvSpPr>
        <p:spPr>
          <a:xfrm>
            <a:off x="4071934" y="1071546"/>
            <a:ext cx="914400" cy="914400"/>
          </a:xfrm>
          <a:prstGeom prst="hep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Восьмиугольник 12"/>
          <p:cNvSpPr/>
          <p:nvPr/>
        </p:nvSpPr>
        <p:spPr>
          <a:xfrm>
            <a:off x="5072066" y="1428736"/>
            <a:ext cx="914400" cy="914400"/>
          </a:xfrm>
          <a:prstGeom prst="oct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Десятиугольник 13"/>
          <p:cNvSpPr/>
          <p:nvPr/>
        </p:nvSpPr>
        <p:spPr>
          <a:xfrm>
            <a:off x="6143636" y="928670"/>
            <a:ext cx="914400" cy="914400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072330" y="1428736"/>
            <a:ext cx="9144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Двенадцатиугольник 17"/>
          <p:cNvSpPr/>
          <p:nvPr/>
        </p:nvSpPr>
        <p:spPr>
          <a:xfrm>
            <a:off x="4286248" y="2214554"/>
            <a:ext cx="914400" cy="914400"/>
          </a:xfrm>
          <a:prstGeom prst="dodec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апля 18"/>
          <p:cNvSpPr/>
          <p:nvPr/>
        </p:nvSpPr>
        <p:spPr>
          <a:xfrm>
            <a:off x="5572132" y="2357430"/>
            <a:ext cx="914400" cy="914400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емиугольник 19"/>
          <p:cNvSpPr/>
          <p:nvPr/>
        </p:nvSpPr>
        <p:spPr>
          <a:xfrm>
            <a:off x="6643702" y="2428868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Восьмиугольник 20"/>
          <p:cNvSpPr/>
          <p:nvPr/>
        </p:nvSpPr>
        <p:spPr>
          <a:xfrm>
            <a:off x="7786710" y="2143116"/>
            <a:ext cx="914400" cy="914400"/>
          </a:xfrm>
          <a:prstGeom prst="octagon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0" y="3286124"/>
          <a:ext cx="5286380" cy="357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428728" y="500042"/>
            <a:ext cx="6143636" cy="1357322"/>
          </a:xfrm>
          <a:prstGeom prst="rect">
            <a:avLst/>
          </a:prstGeom>
          <a:solidFill>
            <a:srgbClr val="FFEAA7"/>
          </a:solidFill>
        </p:spPr>
        <p:txBody>
          <a:bodyPr wrap="none" fromWordArt="1">
            <a:prstTxWarp prst="textCascadeUp">
              <a:avLst>
                <a:gd name="adj" fmla="val 73511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Полезные свойства хлеба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6146" name="Picture 2" descr="http://ic.pics.livejournal.com/margaryba/65845946/55564/55564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85992"/>
            <a:ext cx="3693307" cy="3929050"/>
          </a:xfrm>
          <a:prstGeom prst="rect">
            <a:avLst/>
          </a:prstGeom>
          <a:noFill/>
        </p:spPr>
      </p:pic>
      <p:pic>
        <p:nvPicPr>
          <p:cNvPr id="10" name="Picture 2" descr="http://img-fotki.yandex.ru/get/6702/200418627.25/0_10e075_3509498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92644"/>
            <a:ext cx="3714776" cy="3890125"/>
          </a:xfrm>
          <a:prstGeom prst="rect">
            <a:avLst/>
          </a:prstGeom>
          <a:noFill/>
        </p:spPr>
      </p:pic>
      <p:pic>
        <p:nvPicPr>
          <p:cNvPr id="12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http://sushkiperm.ru/assets/files/2013/08/na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928670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health-lifestyle.org/wp-content/uploads/2017/04/hle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928670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allpaperscraft.ru/image/hleb_bulki_shlyapa_belyy_fon_batony_76797_1366x768.jpg"/>
          <p:cNvPicPr/>
          <p:nvPr/>
        </p:nvPicPr>
        <p:blipFill>
          <a:blip r:embed="rId6" cstate="print"/>
          <a:srcRect l="5257" t="13287" r="5811"/>
          <a:stretch>
            <a:fillRect/>
          </a:stretch>
        </p:blipFill>
        <p:spPr bwMode="auto">
          <a:xfrm>
            <a:off x="5786446" y="857232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428860" y="214290"/>
            <a:ext cx="44291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Белый хлеб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2571744"/>
            <a:ext cx="5286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Русские хлебобулочные изделия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http://ic.pics.livejournal.com/k_plan/14539648/317888/317888_origina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010492">
            <a:off x="429275" y="3403657"/>
            <a:ext cx="2481690" cy="20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ytimg.com/vi/VGXTMc_mEoU/maxresdefault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19731322">
            <a:off x="2385105" y="3588427"/>
            <a:ext cx="279161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vegetarianrecept.ru/wp-content/uploads/2011/09/chapati.jpg"/>
          <p:cNvPicPr/>
          <p:nvPr/>
        </p:nvPicPr>
        <p:blipFill>
          <a:blip r:embed="rId9"/>
          <a:srcRect t="14557"/>
          <a:stretch>
            <a:fillRect/>
          </a:stretch>
        </p:blipFill>
        <p:spPr bwMode="auto">
          <a:xfrm rot="19687077">
            <a:off x="4640591" y="3681646"/>
            <a:ext cx="2814525" cy="185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g1.liveinternet.ru/images/attach/c/0/120/517/120517931_PuJlNCPfrjE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19605783">
            <a:off x="6264235" y="3565066"/>
            <a:ext cx="2598421" cy="180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5786454"/>
            <a:ext cx="299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Грузинский лаваш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8794" y="6143644"/>
            <a:ext cx="315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Азиатские лепёшки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496" y="5786454"/>
            <a:ext cx="298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Индийские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чапати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3570" y="6143644"/>
            <a:ext cx="3256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Испанская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чиабатта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285728"/>
            <a:ext cx="5715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Ржаной хлеб, «чёрный»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Ржаной хлеб">
            <a:hlinkClick r:id="rId5" tooltip="&quot;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071546"/>
            <a:ext cx="2386020" cy="2214578"/>
          </a:xfrm>
          <a:prstGeom prst="rect">
            <a:avLst/>
          </a:prstGeom>
          <a:noFill/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500034" y="1643050"/>
            <a:ext cx="4000528" cy="435771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71472" y="1857364"/>
            <a:ext cx="4071966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Способен вылечить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60 болезней: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выводит токсические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вещества;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одержит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много витаминов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аминокислот;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менее калорийный, но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быстро утоляет голод;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снижает риск образования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онкологии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диабета;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повышает гемоглобин.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хле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1643050"/>
            <a:ext cx="2857500" cy="1857376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4714876" y="3714752"/>
            <a:ext cx="3357586" cy="25003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Возможный вред: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хуже усваивается,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может вызвать 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изжогу, 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кислее белого.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285728"/>
            <a:ext cx="5715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Кукурузный хлеб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http://img0.liveinternet.ru/images/attach/c/8/125/949/125949684_5525252.jpg"/>
          <p:cNvPicPr/>
          <p:nvPr/>
        </p:nvPicPr>
        <p:blipFill>
          <a:blip r:embed="rId4" cstate="print"/>
          <a:srcRect l="6929" r="8820"/>
          <a:stretch>
            <a:fillRect/>
          </a:stretch>
        </p:blipFill>
        <p:spPr bwMode="auto">
          <a:xfrm>
            <a:off x="785786" y="4286256"/>
            <a:ext cx="207170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alimentipedia.it/files/images/polenta-bergamasc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286256"/>
            <a:ext cx="207170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amcook.ru/upl/recipes/misc/213a8f44b4fa46bab51779b8674a072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286256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57224" y="5786454"/>
            <a:ext cx="1933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Молдавская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мамалыга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4678" y="5786454"/>
            <a:ext cx="2109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Итальянская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полента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570" y="5786454"/>
            <a:ext cx="2194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Мексиканские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лепёшки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34" y="1000108"/>
            <a:ext cx="8143932" cy="32147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0034" y="1071546"/>
            <a:ext cx="81439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стимулирует обменные процессы;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нормализует кровообращение, уровень сахара в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крови;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укрепляет сердце, сосуды;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замедляет старение;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участвует в формировании мышечной ткани;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Поддерживает кислотно-щелочной баланс;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борется с воспалительными процессами.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http://img0.liveinternet.ru/images/attach/c/10/110/365/110365686_Recepthlebaizkukuruznoymukivhlebopechke.jpg"/>
          <p:cNvPicPr/>
          <p:nvPr/>
        </p:nvPicPr>
        <p:blipFill>
          <a:blip r:embed="rId7" cstate="print"/>
          <a:srcRect l="7488" r="7488" b="4042"/>
          <a:stretch>
            <a:fillRect/>
          </a:stretch>
        </p:blipFill>
        <p:spPr bwMode="auto">
          <a:xfrm>
            <a:off x="7215206" y="1857364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285728"/>
            <a:ext cx="5715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Цельнозерновой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хлеб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71472" y="1000108"/>
            <a:ext cx="7929618" cy="1285884"/>
          </a:xfrm>
          <a:prstGeom prst="round2DiagRect">
            <a:avLst/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Используются не просеянные измельченные зерна, размером до 1,5 мм, благодаря чему в хлебе сохраняется максимум полезных веществ.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2428868"/>
            <a:ext cx="5000660" cy="4143404"/>
          </a:xfrm>
          <a:prstGeom prst="roundRect">
            <a:avLst/>
          </a:prstGeom>
          <a:solidFill>
            <a:srgbClr val="FFE3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10" y="2428868"/>
            <a:ext cx="492922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активизирует работу кишечника;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увеличивает продолжительность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жизни;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выводит токсины, радиоактивные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вещества, холестерин;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профилактирует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онкозаболевания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нормализует содержание сахара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крови;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понижает давление.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Противопоказание: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заболевания органов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пищеварения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Цельнозерновой хлеб">
            <a:hlinkClick r:id="rId3" tooltip="&quot;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500306"/>
            <a:ext cx="2919423" cy="2428892"/>
          </a:xfrm>
          <a:prstGeom prst="rect">
            <a:avLst/>
          </a:prstGeom>
          <a:noFill/>
        </p:spPr>
      </p:pic>
      <p:pic>
        <p:nvPicPr>
          <p:cNvPr id="2" name="Picture 3" descr="http://www.vladtime.ru/uploads/posts/2016-06/thumbs/1466339030_bread201.jpg"/>
          <p:cNvPicPr>
            <a:picLocks noChangeAspect="1" noChangeArrowheads="1"/>
          </p:cNvPicPr>
          <p:nvPr/>
        </p:nvPicPr>
        <p:blipFill>
          <a:blip r:embed="rId5"/>
          <a:srcRect l="1260" t="3693" r="21417" b="8618"/>
          <a:stretch>
            <a:fillRect/>
          </a:stretch>
        </p:blipFill>
        <p:spPr bwMode="auto">
          <a:xfrm>
            <a:off x="5572132" y="5008534"/>
            <a:ext cx="2571768" cy="1492300"/>
          </a:xfrm>
          <a:prstGeom prst="rect">
            <a:avLst/>
          </a:prstGeom>
          <a:noFill/>
        </p:spPr>
      </p:pic>
      <p:pic>
        <p:nvPicPr>
          <p:cNvPr id="13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285728"/>
            <a:ext cx="57150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Хлеб с отрубями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928670"/>
            <a:ext cx="4286280" cy="5643602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856357"/>
            <a:ext cx="43577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Лидер здоровья.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Состав: 25 % отрубей и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75 % муки в/с.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разрезе он серого цвета,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содержит мелкие вкрапления.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Кладезь пищевых волокон.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Регулирует работу кишечника,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борется с ожирением,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повышенным уровнем сахара,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нарушениями обмена веществ, гепатитом, атеросклерозом, ССЗ.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8" descr="http://chem-polezno.com/img/otrubi-pshenichnye.jpg"/>
          <p:cNvPicPr>
            <a:picLocks noChangeAspect="1" noChangeArrowheads="1"/>
          </p:cNvPicPr>
          <p:nvPr/>
        </p:nvPicPr>
        <p:blipFill>
          <a:blip r:embed="rId3"/>
          <a:srcRect l="9864" t="1746" r="6749" b="6110"/>
          <a:stretch>
            <a:fillRect/>
          </a:stretch>
        </p:blipFill>
        <p:spPr bwMode="auto">
          <a:xfrm>
            <a:off x="4929190" y="2928934"/>
            <a:ext cx="2892314" cy="1901036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5000628" y="928670"/>
            <a:ext cx="3643338" cy="207170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286380" y="1071546"/>
            <a:ext cx="293093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Отруби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шелуха зернышка,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его наружная оболочка,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которой сосредоточены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витамины,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макро- и микроэлементы,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растительная клетчатка.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http://vkusnaja-zhisn.ru/wp-content/uploads/2016/09/1000-704.jpg"/>
          <p:cNvPicPr>
            <a:picLocks noChangeAspect="1" noChangeArrowheads="1"/>
          </p:cNvPicPr>
          <p:nvPr/>
        </p:nvPicPr>
        <p:blipFill>
          <a:blip r:embed="rId4"/>
          <a:srcRect l="1687" t="2298" r="1687" b="14934"/>
          <a:stretch>
            <a:fillRect/>
          </a:stretch>
        </p:blipFill>
        <p:spPr bwMode="auto">
          <a:xfrm>
            <a:off x="4857752" y="4286256"/>
            <a:ext cx="3623743" cy="2279533"/>
          </a:xfrm>
          <a:prstGeom prst="rect">
            <a:avLst/>
          </a:prstGeom>
          <a:noFill/>
        </p:spPr>
      </p:pic>
      <p:pic>
        <p:nvPicPr>
          <p:cNvPr id="18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pic>
        <p:nvPicPr>
          <p:cNvPr id="19" name="Picture 16" descr="http://img-fotki.yandex.ru/get/9832/200418627.e0/0_14e52d_a5a8b01e_orig.png"/>
          <p:cNvPicPr>
            <a:picLocks noChangeAspect="1" noChangeArrowheads="1"/>
          </p:cNvPicPr>
          <p:nvPr/>
        </p:nvPicPr>
        <p:blipFill>
          <a:blip r:embed="rId6"/>
          <a:srcRect l="85370"/>
          <a:stretch>
            <a:fillRect/>
          </a:stretch>
        </p:blipFill>
        <p:spPr bwMode="auto">
          <a:xfrm rot="11823033">
            <a:off x="8189459" y="-9513"/>
            <a:ext cx="579043" cy="4295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714348" y="500042"/>
            <a:ext cx="7215238" cy="2000264"/>
          </a:xfrm>
          <a:prstGeom prst="rect">
            <a:avLst/>
          </a:prstGeom>
          <a:solidFill>
            <a:srgbClr val="FFEAA7"/>
          </a:solidFill>
        </p:spPr>
        <p:txBody>
          <a:bodyPr wrap="none" fromWordArt="1">
            <a:prstTxWarp prst="textCascadeUp">
              <a:avLst>
                <a:gd name="adj" fmla="val 73511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Практическое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 исследование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42910" y="2500306"/>
            <a:ext cx="792961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Социологический опрос</a:t>
            </a:r>
          </a:p>
          <a:p>
            <a:pPr algn="ctr">
              <a:lnSpc>
                <a:spcPct val="150000"/>
              </a:lnSpc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2. Условия выпекания хлеба дома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 3. Органолептическая оценка качества хлеба в школе-интернате</a:t>
            </a:r>
          </a:p>
          <a:p>
            <a:pPr algn="ctr">
              <a:lnSpc>
                <a:spcPct val="150000"/>
              </a:lnSpc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4. Лабораторные способы исследования:  определение  влажности и кислотности хлеба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/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357166"/>
            <a:ext cx="66656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Социологический опрос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214422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ЦЕЛЬ: выяснить, каково отношение к хлебу наших сверстников.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-285784" y="2000240"/>
          <a:ext cx="5643602" cy="322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286116" y="3914775"/>
          <a:ext cx="5353050" cy="294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 descr="http://pngimg.com/uploads/bread/bread_PNG224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71744">
            <a:off x="985882" y="5442607"/>
            <a:ext cx="2467667" cy="78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http://playcast.ru/uploads/2016/01/09/1673227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499661">
            <a:off x="6794738" y="1460593"/>
            <a:ext cx="1647682" cy="2474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14290"/>
            <a:ext cx="8286808" cy="6429420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357166"/>
            <a:ext cx="81439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Цели работы: 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1.Отобрать и изучить литературу по теме «Хлеб»;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Выяснить осведомлённость учащихся школы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хлебе и их отношение к этому продукту.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Исследовать органолептические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физико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химические свойства хлеба, употребляемого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нашей школе.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00034" y="2857496"/>
            <a:ext cx="82868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адачи:</a:t>
            </a:r>
            <a:endParaRPr kumimoji="0" lang="ru-RU" sz="24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1. Собрать и проанализировать научную литературу по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темам: историческое прошлое хлеба, производство,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химический состав, полезные качества, виды хлеба и т.д. </a:t>
            </a:r>
            <a:endParaRPr kumimoji="0" lang="ru-RU" sz="2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Провести соцопрос среди учащихся школы.</a:t>
            </a:r>
            <a:endParaRPr kumimoji="0" lang="ru-RU" sz="2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Изучить методику и выполнить эксперимент по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определению органолептических  свойств  хлеба, его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влажности, пористости и кислотности.</a:t>
            </a:r>
            <a:endParaRPr kumimoji="0" lang="ru-RU" sz="2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4. Сформулировать выводы о выполненных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теоретических и практических исследованиях.</a:t>
            </a:r>
            <a:endParaRPr kumimoji="0" lang="ru-RU" sz="2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pic>
        <p:nvPicPr>
          <p:cNvPr id="10" name="Picture 2" descr="http://img-fotki.yandex.ru/get/6702/200418627.25/0_10e075_3509498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26" y="857232"/>
            <a:ext cx="1643074" cy="2182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28596" y="357166"/>
          <a:ext cx="542928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857488" y="3286124"/>
          <a:ext cx="539591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12" descr="хле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3294" y="0"/>
            <a:ext cx="1703547" cy="3500438"/>
          </a:xfrm>
          <a:prstGeom prst="rect">
            <a:avLst/>
          </a:prstGeom>
          <a:noFill/>
        </p:spPr>
      </p:pic>
      <p:pic>
        <p:nvPicPr>
          <p:cNvPr id="11" name="Picture 4" descr="http://playcast.ru/uploads/2017/02/11/2161387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349329">
            <a:off x="1277394" y="2909345"/>
            <a:ext cx="2077076" cy="4106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357166"/>
          <a:ext cx="521497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876675" y="357166"/>
          <a:ext cx="5267325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500166" y="3643314"/>
          <a:ext cx="5572164" cy="32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28604"/>
            <a:ext cx="77949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Условия выпекания хлеба дома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IMG_20171126_181552_01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3357586" cy="2286016"/>
          </a:xfrm>
          <a:prstGeom prst="rect">
            <a:avLst/>
          </a:prstGeom>
          <a:noFill/>
        </p:spPr>
      </p:pic>
      <p:pic>
        <p:nvPicPr>
          <p:cNvPr id="9" name="Рисунок 8" descr="IMG_016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14818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G_20171126_181722_93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214818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4000496" y="1428736"/>
            <a:ext cx="4643470" cy="242889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000496" y="1643050"/>
            <a:ext cx="471490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lang="ru-RU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Ч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тобы тесто быстрее поднялось,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его нужно ставить в теплое место, но не в прохладное,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 также необходимо соблюдать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правильную технологию изготовления.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85728"/>
            <a:ext cx="79893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Органолептическая оценка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качества хлеба в школе-интернате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28596" y="1643050"/>
            <a:ext cx="80616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Органолептические (от греч.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leptikos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- вбирающий) –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свойства, которые выявляются и оцениваются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помощью органов чувств (вкус, запах и пр.).</a:t>
            </a:r>
          </a:p>
          <a:p>
            <a:pPr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Цель исследования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определить внешний вид, </a:t>
            </a:r>
          </a:p>
          <a:p>
            <a:pPr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вкус, запах, состояние мякиша школьного хлеба</a:t>
            </a:r>
          </a:p>
          <a:p>
            <a:pPr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и сравнить его  соответствие с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ГОСТом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by-2w8G_Qa0"/>
          <p:cNvPicPr/>
          <p:nvPr/>
        </p:nvPicPr>
        <p:blipFill>
          <a:blip r:embed="rId3" cstate="print"/>
          <a:srcRect l="174" t="14127" b="19453"/>
          <a:stretch>
            <a:fillRect/>
          </a:stretch>
        </p:blipFill>
        <p:spPr bwMode="auto">
          <a:xfrm>
            <a:off x="214282" y="4000504"/>
            <a:ext cx="47149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v_t-Ii1l7s4"/>
          <p:cNvPicPr/>
          <p:nvPr/>
        </p:nvPicPr>
        <p:blipFill>
          <a:blip r:embed="rId4" cstate="print"/>
          <a:srcRect l="1910" r="8858" b="9496"/>
          <a:stretch>
            <a:fillRect/>
          </a:stretch>
        </p:blipFill>
        <p:spPr bwMode="auto">
          <a:xfrm>
            <a:off x="5000628" y="4000504"/>
            <a:ext cx="39290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6" y="428605"/>
          <a:ext cx="7857034" cy="5987175"/>
        </p:xfrm>
        <a:graphic>
          <a:graphicData uri="http://schemas.openxmlformats.org/drawingml/2006/table">
            <a:tbl>
              <a:tblPr/>
              <a:tblGrid>
                <a:gridCol w="1725823"/>
                <a:gridCol w="2042896"/>
                <a:gridCol w="2044578"/>
                <a:gridCol w="2043737"/>
              </a:tblGrid>
              <a:tr h="76753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Свойство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Хлеб «белый»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Батон нарезной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Хлеб ржаной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579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Форма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Правильная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выпуклость верхней корки для формового хлеба, небольшой разрыв у верхней корки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Форма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правильная, симметричная, с хорошо закатанными концами, без дефектов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Форма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правильная по форме, в норме  выпуклая верхняя корка, без дефектов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062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Поверхность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 Пористая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– наличие крупных и мелких дырочек, повреждений нет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 Гладкая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без трещин и подрывов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 Корка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гладкая, поверхность шершавая, без повреждений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305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Цвет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Серовато-жёлтый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верхняя часть хлеба более темная, чем нижняя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 Золотисто-жёлтый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равномерный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 Коричневый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верхняя корка темно-коричневая.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57166"/>
          <a:ext cx="9144000" cy="6309360"/>
        </p:xfrm>
        <a:graphic>
          <a:graphicData uri="http://schemas.openxmlformats.org/drawingml/2006/table">
            <a:tbl>
              <a:tblPr/>
              <a:tblGrid>
                <a:gridCol w="2008510"/>
                <a:gridCol w="2377517"/>
                <a:gridCol w="2379476"/>
                <a:gridCol w="2378497"/>
              </a:tblGrid>
              <a:tr h="9562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Состояние мякиша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Цвет белый, очень эластичный, с хорошо развитой пористостью, без комочков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Пористый эластичный мякиш, хорошо пропеченный, цвет светло-кремовый, комочков нет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Цвет темный, хорошо пропеченный, эластичный, поры мелкие, комочков нет, хороший промесс.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88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Пропеченность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Эластичный, хорошо пропеченный. После надавливания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принимает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первоначальную форму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Эластичный, хорошо пропеченный. После надавливания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принимает первоначальную форму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Чуть влажноватый на ощупь, менее  эластичный, чем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белый.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После  надавливания мякиш не сразу принимает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первонач.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форму.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235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Вкус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Характерный для белого хлеба, пресный, без горечи и постороннего вкуса, не пересолен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Приятный сладковатый, свойственный данному виду изделия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Умеренно кислый с привкусом дрожжей, не пересоленный без признаков горечи.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647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Запах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Свойственный данному виду хлеба, не затхлый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Свойственный данному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изделию,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без постороннего запаха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Кислый, с запахом дрожжей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0925" y="4000500"/>
            <a:ext cx="1743075" cy="28575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42976" y="214290"/>
            <a:ext cx="67755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Определение влажности и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кислотности хлеба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428736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ЦЕЛЬ: осуществить физико-химический анализ хлеба, испеченного в домашних условиях и хлеба, употребляемого в школьной столовой. </a:t>
            </a:r>
          </a:p>
        </p:txBody>
      </p:sp>
      <p:pic>
        <p:nvPicPr>
          <p:cNvPr id="13" name="Рисунок 12" descr="0Hja32Gzo6c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714620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1nGWqPcGFHQ"/>
          <p:cNvPicPr/>
          <p:nvPr/>
        </p:nvPicPr>
        <p:blipFill>
          <a:blip r:embed="rId5" cstate="print"/>
          <a:srcRect t="3242" b="24780"/>
          <a:stretch>
            <a:fillRect/>
          </a:stretch>
        </p:blipFill>
        <p:spPr bwMode="auto">
          <a:xfrm>
            <a:off x="3286116" y="3286124"/>
            <a:ext cx="3214710" cy="214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SVzSpqxJMPQ"/>
          <p:cNvPicPr/>
          <p:nvPr/>
        </p:nvPicPr>
        <p:blipFill>
          <a:blip r:embed="rId6"/>
          <a:srcRect b="12332"/>
          <a:stretch>
            <a:fillRect/>
          </a:stretch>
        </p:blipFill>
        <p:spPr bwMode="auto">
          <a:xfrm>
            <a:off x="6500826" y="2714620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42976" y="5429264"/>
            <a:ext cx="6837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Определение влажности каждого вида хлеба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  (навеска 5г)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0925" y="4000500"/>
            <a:ext cx="1743075" cy="2857500"/>
          </a:xfrm>
          <a:prstGeom prst="rect">
            <a:avLst/>
          </a:prstGeom>
          <a:noFill/>
        </p:spPr>
      </p:pic>
      <p:pic>
        <p:nvPicPr>
          <p:cNvPr id="17" name="Рисунок 16" descr="RRTs8FUv0zY"/>
          <p:cNvPicPr/>
          <p:nvPr/>
        </p:nvPicPr>
        <p:blipFill>
          <a:blip r:embed="rId4" cstate="print"/>
          <a:srcRect b="9727"/>
          <a:stretch>
            <a:fillRect/>
          </a:stretch>
        </p:blipFill>
        <p:spPr bwMode="auto">
          <a:xfrm>
            <a:off x="500034" y="428604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8g5qn9BUEOI"/>
          <p:cNvPicPr/>
          <p:nvPr/>
        </p:nvPicPr>
        <p:blipFill>
          <a:blip r:embed="rId5" cstate="print"/>
          <a:srcRect t="19453" b="8337"/>
          <a:stretch>
            <a:fillRect/>
          </a:stretch>
        </p:blipFill>
        <p:spPr bwMode="auto">
          <a:xfrm>
            <a:off x="2928926" y="357166"/>
            <a:ext cx="1571627" cy="180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9R1Z_r4C5tE"/>
          <p:cNvPicPr/>
          <p:nvPr/>
        </p:nvPicPr>
        <p:blipFill>
          <a:blip r:embed="rId6"/>
          <a:srcRect b="14590"/>
          <a:stretch>
            <a:fillRect/>
          </a:stretch>
        </p:blipFill>
        <p:spPr bwMode="auto">
          <a:xfrm>
            <a:off x="4643438" y="428604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I3C0_FbA3X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85728"/>
            <a:ext cx="1619253" cy="187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nQsXCvWnHWI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2214554"/>
            <a:ext cx="24241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ngZGr1cIo8o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2285992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I4YfoFupReY"/>
          <p:cNvPicPr/>
          <p:nvPr/>
        </p:nvPicPr>
        <p:blipFill>
          <a:blip r:embed="rId10" cstate="print"/>
          <a:srcRect l="3474" t="2084" r="2605" b="9727"/>
          <a:stretch>
            <a:fillRect/>
          </a:stretch>
        </p:blipFill>
        <p:spPr bwMode="auto">
          <a:xfrm>
            <a:off x="5572132" y="2214554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pp.userapi.com/c841020/v841020081/3e442/ox1TEwK4r4I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48" y="4429132"/>
            <a:ext cx="2571768" cy="200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IXksZkPoCkY"/>
          <p:cNvPicPr/>
          <p:nvPr/>
        </p:nvPicPr>
        <p:blipFill>
          <a:blip r:embed="rId12"/>
          <a:srcRect t="12506"/>
          <a:stretch>
            <a:fillRect/>
          </a:stretch>
        </p:blipFill>
        <p:spPr bwMode="auto">
          <a:xfrm>
            <a:off x="5643570" y="4214818"/>
            <a:ext cx="2143140" cy="225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428992" y="5000636"/>
            <a:ext cx="2131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Определение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кислотности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0925" y="4000500"/>
            <a:ext cx="1743075" cy="28575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714356"/>
          <a:ext cx="8072494" cy="2834640"/>
        </p:xfrm>
        <a:graphic>
          <a:graphicData uri="http://schemas.openxmlformats.org/drawingml/2006/table">
            <a:tbl>
              <a:tblPr/>
              <a:tblGrid>
                <a:gridCol w="1614008"/>
                <a:gridCol w="1614826"/>
                <a:gridCol w="1614008"/>
                <a:gridCol w="1300827"/>
                <a:gridCol w="1928825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2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Хлеб </a:t>
                      </a:r>
                      <a:r>
                        <a:rPr lang="ru-RU" sz="2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«белый</a:t>
                      </a:r>
                      <a:r>
                        <a:rPr lang="ru-RU" sz="2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2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Батон нарезной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2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Хлеб </a:t>
                      </a:r>
                      <a:r>
                        <a:rPr lang="ru-RU" sz="2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ржаной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" algn="l"/>
                        </a:tabLst>
                      </a:pPr>
                      <a:r>
                        <a:rPr lang="ru-RU" sz="2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ГОСТ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8610" algn="l"/>
                        </a:tabLs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2077-84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6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24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Влаж-ность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2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42%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2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40%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2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46%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861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</a:t>
                      </a: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более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2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  <a:r>
                        <a:rPr lang="ru-RU" sz="2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2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24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Кислот-ность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ru-RU" sz="2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4,2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2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3,0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308610" algn="l"/>
                        </a:tabLst>
                      </a:pPr>
                      <a:r>
                        <a:rPr lang="ru-RU" sz="2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6,8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861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белый – </a:t>
                      </a:r>
                      <a:r>
                        <a:rPr lang="ru-RU" sz="2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2-5</a:t>
                      </a: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861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чёрный – </a:t>
                      </a:r>
                      <a:r>
                        <a:rPr lang="ru-RU" sz="2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6-12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42910" y="3786190"/>
            <a:ext cx="80437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 показатели не отступают от нормы,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 у хлеба, испеченного дома, так и у  хлеба,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поставляемого в нашу школьную столовую.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8" descr="http://playcast.ru/uploads/2016/08/21/196525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072074"/>
            <a:ext cx="2354258" cy="1785926"/>
          </a:xfrm>
          <a:prstGeom prst="rect">
            <a:avLst/>
          </a:prstGeom>
          <a:noFill/>
        </p:spPr>
      </p:pic>
      <p:pic>
        <p:nvPicPr>
          <p:cNvPr id="11" name="Рисунок 10" descr="http://pngimg.com/uploads/bread/bread_PNG224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71744">
            <a:off x="4078185" y="5361153"/>
            <a:ext cx="2467667" cy="89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0925" y="4000500"/>
            <a:ext cx="1743075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7554" y="428604"/>
            <a:ext cx="22534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ВЫВОДЫ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1785926"/>
            <a:ext cx="833330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Хлеб - пищевой продукт номер один. Его 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едостаток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питании другими продуктами не возмещается.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Как наиболее ценный, рекомендуем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ьнозерновой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ржаной хлеб или с отрубями.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Результаты  практических исследований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оложительные: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хлеб в нашей столовой соответствует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6" descr="http://www.playcast.ru/uploads/2015/08/15/1469478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8868"/>
            <a:ext cx="1460795" cy="4429132"/>
          </a:xfrm>
          <a:prstGeom prst="rect">
            <a:avLst/>
          </a:prstGeom>
          <a:noFill/>
        </p:spPr>
      </p:pic>
      <p:pic>
        <p:nvPicPr>
          <p:cNvPr id="8" name="Picture 12" descr="http://img-fotki.yandex.ru/get/3107/200418627.e0/0_14e52c_d3be150b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908281">
            <a:off x="7167698" y="-87731"/>
            <a:ext cx="1382283" cy="2182944"/>
          </a:xfrm>
          <a:prstGeom prst="rect">
            <a:avLst/>
          </a:prstGeom>
          <a:noFill/>
        </p:spPr>
      </p:pic>
      <p:pic>
        <p:nvPicPr>
          <p:cNvPr id="9" name="Picture 4" descr="http://zesain.ru/wp-content/uploads/2017/05/0_13ac57_c456aa27_ori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359897">
            <a:off x="2719629" y="4383964"/>
            <a:ext cx="198070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pic>
        <p:nvPicPr>
          <p:cNvPr id="5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sp>
        <p:nvSpPr>
          <p:cNvPr id="3073" name="WordArt 1"/>
          <p:cNvSpPr>
            <a:spLocks noChangeArrowheads="1" noChangeShapeType="1" noTextEdit="1"/>
          </p:cNvSpPr>
          <p:nvPr/>
        </p:nvSpPr>
        <p:spPr bwMode="auto">
          <a:xfrm rot="244393">
            <a:off x="2285984" y="357166"/>
            <a:ext cx="4572032" cy="121444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История хлеба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3075" name="Picture 3" descr="http://cooks.kz/wp-content/uploads/2015/03/000320-300x1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2979" y="2357430"/>
            <a:ext cx="3162009" cy="1928826"/>
          </a:xfrm>
          <a:prstGeom prst="rect">
            <a:avLst/>
          </a:prstGeom>
          <a:noFill/>
        </p:spPr>
      </p:pic>
      <p:pic>
        <p:nvPicPr>
          <p:cNvPr id="3077" name="Picture 5" descr="http://yalta.bezformata.ru/content/image2210567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1584" y="2214554"/>
            <a:ext cx="2965950" cy="22145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2910" y="1500174"/>
            <a:ext cx="7777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Хлеб появился на Земле свыше 15 000 лет назад.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4572008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Примерно 5 000 лет назад люди научились делать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хлеб из сброженного теста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Первые хлебопёки: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египтяне → греки → римляне → европейцы</a:t>
            </a:r>
          </a:p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                                             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(начало ср. веков)</a:t>
            </a:r>
            <a:endParaRPr lang="ru-RU" sz="2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1_Древний хлеб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071678"/>
            <a:ext cx="214314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0925" y="4000500"/>
            <a:ext cx="1743075" cy="2857500"/>
          </a:xfrm>
          <a:prstGeom prst="rect">
            <a:avLst/>
          </a:prstGeom>
          <a:noFill/>
        </p:spPr>
      </p:pic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 rot="21257216">
            <a:off x="727338" y="2720460"/>
            <a:ext cx="7630925" cy="286888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700000" scaled="1"/>
                </a:gradFill>
                <a:latin typeface="Impact"/>
              </a:rPr>
              <a:t>Спасибо за внимание!</a:t>
            </a:r>
          </a:p>
        </p:txBody>
      </p:sp>
      <p:pic>
        <p:nvPicPr>
          <p:cNvPr id="6" name="Picture 14" descr="слайд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0658" y="539212"/>
            <a:ext cx="3477028" cy="261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pic>
        <p:nvPicPr>
          <p:cNvPr id="5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714356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Русские ели хлеб кисловатый ржаной, основанный на применении специальных квасов, секрет которых держался в тайне.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Калачами из пшеничной муки лакомились только в праздники.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img-fotki.yandex.ru/get/26352/65387414.b70/0_182a8f_a1b95c89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43248"/>
            <a:ext cx="3117147" cy="3500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2428868"/>
            <a:ext cx="61305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Хлебом-солью  на Руси встречали,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чествовали. Хлебом-солью величали.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 Хлебом-солью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начинали новую жизнь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новом доме, благословляли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молодых на свадьбе. 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Хлебом-солью отгоняли нечистую силу…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https://img-fotki.yandex.ru/get/47606/65387414.b6f/0_182a62_35b1c91f_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714884"/>
            <a:ext cx="3000396" cy="1945466"/>
          </a:xfrm>
          <a:prstGeom prst="rect">
            <a:avLst/>
          </a:prstGeom>
          <a:noFill/>
        </p:spPr>
      </p:pic>
      <p:pic>
        <p:nvPicPr>
          <p:cNvPr id="9" name="Picture 6" descr="хле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467107">
            <a:off x="7786710" y="1785926"/>
            <a:ext cx="1162491" cy="1065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Русские ели преимущественно хлеб кисловатый ржаной</a:t>
            </a:r>
            <a:endParaRPr lang="ru-RU" dirty="0"/>
          </a:p>
        </p:txBody>
      </p:sp>
      <p:pic>
        <p:nvPicPr>
          <p:cNvPr id="5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sp>
        <p:nvSpPr>
          <p:cNvPr id="10" name="WordArt 1"/>
          <p:cNvSpPr>
            <a:spLocks noChangeArrowheads="1" noChangeShapeType="1" noTextEdit="1"/>
          </p:cNvSpPr>
          <p:nvPr/>
        </p:nvSpPr>
        <p:spPr bwMode="auto">
          <a:xfrm rot="163407">
            <a:off x="0" y="357166"/>
            <a:ext cx="8501090" cy="121444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Технологические этапы приготовления хлеба</a:t>
            </a:r>
          </a:p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1. Сырьё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14348" y="1500174"/>
          <a:ext cx="771530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4414" y="4143380"/>
            <a:ext cx="6745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Состав муки: 10% белков, 1,5% жиров, 70% углеводов,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 а так же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Mg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витамины В1, В2, РР.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4929198"/>
            <a:ext cx="7500990" cy="15001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Дополнительные компоненты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сахар, патока, молочные продукты, солод, яйцо и яичные продукты, отруби или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цельномолотое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зерно, орехи, изюм, пряности и другое. 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Русские ели преимущественно хлеб кисловатый ржаной</a:t>
            </a:r>
            <a:endParaRPr lang="ru-RU" dirty="0"/>
          </a:p>
        </p:txBody>
      </p:sp>
      <p:pic>
        <p:nvPicPr>
          <p:cNvPr id="5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sp>
        <p:nvSpPr>
          <p:cNvPr id="11" name="WordArt 1"/>
          <p:cNvSpPr>
            <a:spLocks noChangeArrowheads="1" noChangeShapeType="1" noTextEdit="1"/>
          </p:cNvSpPr>
          <p:nvPr/>
        </p:nvSpPr>
        <p:spPr bwMode="auto">
          <a:xfrm rot="163407">
            <a:off x="0" y="357166"/>
            <a:ext cx="8501090" cy="121444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Технологические этапы приготовления хлеба</a:t>
            </a:r>
          </a:p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2. Замес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6146" name="Picture 2" descr="http://baker-group.net/media/k2/items/cache/6052b471b50b91653af7591d4b0162e1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1428736"/>
            <a:ext cx="4143404" cy="2754804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0" name="Picture 6" descr="http://recept.rufox.ru/tmp/thumbs/800x600_551344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1890" r="6614" b="11969"/>
          <a:stretch>
            <a:fillRect/>
          </a:stretch>
        </p:blipFill>
        <p:spPr bwMode="auto">
          <a:xfrm>
            <a:off x="4786314" y="1428736"/>
            <a:ext cx="3787678" cy="2733290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642910" y="4357694"/>
            <a:ext cx="7858180" cy="207170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Замес теста  - это смешивании сырья по рецептуре.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Происходят процессы: набухание муки, слипание ее частичек и образование клейкой массы теста.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формирование упругости и растяжимости теста влияют H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NaCl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ферменты.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sp>
        <p:nvSpPr>
          <p:cNvPr id="6" name="WordArt 1"/>
          <p:cNvSpPr>
            <a:spLocks noChangeArrowheads="1" noChangeShapeType="1" noTextEdit="1"/>
          </p:cNvSpPr>
          <p:nvPr/>
        </p:nvSpPr>
        <p:spPr bwMode="auto">
          <a:xfrm rot="163407">
            <a:off x="0" y="357166"/>
            <a:ext cx="8501090" cy="121444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Технологические этапы приготовления хлеба</a:t>
            </a:r>
          </a:p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3. Брожение теста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1571612"/>
            <a:ext cx="8072494" cy="18573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 брожения (созревания) — разрыхление,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придание тесту определенных свойств, накопление веществ, обусловливающих вкус, аромат и цвет готового продукта.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00100" y="3429000"/>
            <a:ext cx="73580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→ 2CH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COCOOH + 2H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COCOOH → 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COH + CO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COH + 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→ 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OH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COCOOH + 2H → 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CHOHCOOH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COCOOH + [O] → 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COOH + CO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COCOOH + 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→ 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CHOHCOOH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5715016"/>
            <a:ext cx="6572296" cy="857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0100" y="5715016"/>
            <a:ext cx="68117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пшеничном тесте преобладает спиртовое, 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в ржаном – молочнокислое брожение.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http://ifs.cook-time.com/preview/img654/6543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1785918" cy="1718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sp>
        <p:nvSpPr>
          <p:cNvPr id="11" name="WordArt 1"/>
          <p:cNvSpPr>
            <a:spLocks noChangeArrowheads="1" noChangeShapeType="1" noTextEdit="1"/>
          </p:cNvSpPr>
          <p:nvPr/>
        </p:nvSpPr>
        <p:spPr bwMode="auto">
          <a:xfrm rot="163407">
            <a:off x="0" y="357166"/>
            <a:ext cx="8501090" cy="121444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Технологические этапы приготовления хлеба</a:t>
            </a:r>
          </a:p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4.  Расслойка заготовок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2" name="Picture 4" descr="http://www.xleb-obor.ru/images/11655271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14752"/>
            <a:ext cx="3884439" cy="2071702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571472" y="1571612"/>
            <a:ext cx="8072494" cy="18573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Продолжаются брожение теста, разрыхление его углекислым газом,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результате - улучшаются физические свойства тестовой заготовки, восстанавливаются первоначальный объем и пористость.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 descr="https://go2.imgsmail.ru/imgpreview?key=3256bdf478d0c64f&amp;mb=imgdb_preview_1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14752"/>
            <a:ext cx="3357586" cy="2071702"/>
          </a:xfrm>
          <a:prstGeom prst="rect">
            <a:avLst/>
          </a:prstGeom>
          <a:noFill/>
        </p:spPr>
      </p:pic>
      <p:pic>
        <p:nvPicPr>
          <p:cNvPr id="15" name="Picture 2" descr="http://xn----7sbbhn4brhhfdm.xn--p1ai/data/images/muka/hleb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5651412"/>
            <a:ext cx="2143140" cy="120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14290"/>
            <a:ext cx="8286808" cy="6357982"/>
          </a:xfrm>
          <a:prstGeom prst="roundRect">
            <a:avLst/>
          </a:prstGeom>
          <a:solidFill>
            <a:srgbClr val="FFF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8" descr="http://img-fotki.yandex.ru/get/4521/200418627.e1/0_14e53f_744ef930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5" y="4286256"/>
            <a:ext cx="1568764" cy="2571744"/>
          </a:xfrm>
          <a:prstGeom prst="rect">
            <a:avLst/>
          </a:prstGeom>
          <a:noFill/>
        </p:spPr>
      </p:pic>
      <p:sp>
        <p:nvSpPr>
          <p:cNvPr id="11" name="WordArt 1"/>
          <p:cNvSpPr>
            <a:spLocks noChangeArrowheads="1" noChangeShapeType="1" noTextEdit="1"/>
          </p:cNvSpPr>
          <p:nvPr/>
        </p:nvSpPr>
        <p:spPr bwMode="auto">
          <a:xfrm rot="163407">
            <a:off x="0" y="357166"/>
            <a:ext cx="8501090" cy="121444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Технологические этапы приготовления хлеба</a:t>
            </a:r>
          </a:p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5. Выпечка хлеба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4625" cy="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74625" cy="374650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1500174"/>
            <a:ext cx="8072494" cy="13573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ходе выпечки в тесте протекает комплекс сложных процессов, формируется окончательный вкус и запах, образуется румяная хрустящая корка</a:t>
            </a:r>
          </a:p>
        </p:txBody>
      </p:sp>
      <p:pic>
        <p:nvPicPr>
          <p:cNvPr id="9" name="Рисунок 8" descr="https://go2.imgsmail.ru/imgpreview?key=447fbdddb100bed&amp;mb=imgdb_preview_65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000372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no-chemistry.ru/wp-content/uploads/2011/09/247697_201103071002201-300x22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000372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714348" y="5072074"/>
            <a:ext cx="7572428" cy="13573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Хлеб считается готовым при достижении температуры в центре мякиша 95—97°С. Обезвоженная корка прогревается до 160—180°С.</a:t>
            </a:r>
          </a:p>
        </p:txBody>
      </p:sp>
      <p:sp>
        <p:nvSpPr>
          <p:cNvPr id="16386" name="AutoShape 2" descr="https://ua.all.biz/img/ua/catalog/237414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ua.all.biz/img/ua/catalog/237414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 descr="C:\Users\User\Desktop\2374143.jpeg"/>
          <p:cNvPicPr>
            <a:picLocks noChangeAspect="1" noChangeArrowheads="1"/>
          </p:cNvPicPr>
          <p:nvPr/>
        </p:nvPicPr>
        <p:blipFill>
          <a:blip r:embed="rId6" cstate="print"/>
          <a:srcRect l="1417" r="1417"/>
          <a:stretch>
            <a:fillRect/>
          </a:stretch>
        </p:blipFill>
        <p:spPr bwMode="auto">
          <a:xfrm>
            <a:off x="500034" y="3000372"/>
            <a:ext cx="2776481" cy="2025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1413</Words>
  <Application>Microsoft Office PowerPoint</Application>
  <PresentationFormat>Экран (4:3)</PresentationFormat>
  <Paragraphs>291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107</cp:revision>
  <dcterms:created xsi:type="dcterms:W3CDTF">2017-08-09T14:33:43Z</dcterms:created>
  <dcterms:modified xsi:type="dcterms:W3CDTF">2018-03-13T15:05:28Z</dcterms:modified>
</cp:coreProperties>
</file>