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0"/>
  </p:notesMasterIdLst>
  <p:sldIdLst>
    <p:sldId id="256" r:id="rId2"/>
    <p:sldId id="257" r:id="rId3"/>
    <p:sldId id="262" r:id="rId4"/>
    <p:sldId id="263" r:id="rId5"/>
    <p:sldId id="259" r:id="rId6"/>
    <p:sldId id="260" r:id="rId7"/>
    <p:sldId id="261" r:id="rId8"/>
    <p:sldId id="25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19" autoAdjust="0"/>
  </p:normalViewPr>
  <p:slideViewPr>
    <p:cSldViewPr snapToGrid="0">
      <p:cViewPr varScale="1">
        <p:scale>
          <a:sx n="64" d="100"/>
          <a:sy n="64" d="100"/>
        </p:scale>
        <p:origin x="9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102871849756646E-2"/>
          <c:y val="4.0011561054868139E-2"/>
          <c:w val="0.95543527932794814"/>
          <c:h val="0.66690976127984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Лист1!$A$2:$A$17</c:f>
              <c:strCache>
                <c:ptCount val="16"/>
                <c:pt idx="0">
                  <c:v>г. Астана</c:v>
                </c:pt>
                <c:pt idx="1">
                  <c:v>Акмолинская</c:v>
                </c:pt>
                <c:pt idx="2">
                  <c:v>Актюбинская</c:v>
                </c:pt>
                <c:pt idx="3">
                  <c:v>г. Алматы</c:v>
                </c:pt>
                <c:pt idx="4">
                  <c:v>Алматинская</c:v>
                </c:pt>
                <c:pt idx="5">
                  <c:v>Атырауская</c:v>
                </c:pt>
                <c:pt idx="6">
                  <c:v>В-Казахстанская</c:v>
                </c:pt>
                <c:pt idx="7">
                  <c:v>Жамбылская</c:v>
                </c:pt>
                <c:pt idx="8">
                  <c:v>З-Казахстанская</c:v>
                </c:pt>
                <c:pt idx="9">
                  <c:v>Карагандинская</c:v>
                </c:pt>
                <c:pt idx="10">
                  <c:v>Кзылординская</c:v>
                </c:pt>
                <c:pt idx="11">
                  <c:v>Костанайская</c:v>
                </c:pt>
                <c:pt idx="12">
                  <c:v>Мангыстауская</c:v>
                </c:pt>
                <c:pt idx="13">
                  <c:v>Павлодарская</c:v>
                </c:pt>
                <c:pt idx="14">
                  <c:v>С-Казахстанская</c:v>
                </c:pt>
                <c:pt idx="15">
                  <c:v>Ю-Казахстанская</c:v>
                </c:pt>
              </c:strCache>
            </c:strRef>
          </c:cat>
          <c:val>
            <c:numRef>
              <c:f>Лист1!$B$2:$B$17</c:f>
              <c:numCache>
                <c:formatCode>0</c:formatCode>
                <c:ptCount val="16"/>
                <c:pt idx="0">
                  <c:v>156</c:v>
                </c:pt>
                <c:pt idx="1">
                  <c:v>110</c:v>
                </c:pt>
                <c:pt idx="2">
                  <c:v>73</c:v>
                </c:pt>
                <c:pt idx="3">
                  <c:v>158</c:v>
                </c:pt>
                <c:pt idx="4">
                  <c:v>280</c:v>
                </c:pt>
                <c:pt idx="5">
                  <c:v>47</c:v>
                </c:pt>
                <c:pt idx="6">
                  <c:v>266</c:v>
                </c:pt>
                <c:pt idx="7">
                  <c:v>181</c:v>
                </c:pt>
                <c:pt idx="8">
                  <c:v>107</c:v>
                </c:pt>
                <c:pt idx="9">
                  <c:v>207</c:v>
                </c:pt>
                <c:pt idx="10">
                  <c:v>66</c:v>
                </c:pt>
                <c:pt idx="11">
                  <c:v>143</c:v>
                </c:pt>
                <c:pt idx="12">
                  <c:v>49</c:v>
                </c:pt>
                <c:pt idx="13">
                  <c:v>96</c:v>
                </c:pt>
                <c:pt idx="14">
                  <c:v>60</c:v>
                </c:pt>
                <c:pt idx="15">
                  <c:v>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ED6-49E2-BA9E-BF321A8EC3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Лист1!$A$2:$A$17</c:f>
              <c:strCache>
                <c:ptCount val="16"/>
                <c:pt idx="0">
                  <c:v>г. Астана</c:v>
                </c:pt>
                <c:pt idx="1">
                  <c:v>Акмолинская</c:v>
                </c:pt>
                <c:pt idx="2">
                  <c:v>Актюбинская</c:v>
                </c:pt>
                <c:pt idx="3">
                  <c:v>г. Алматы</c:v>
                </c:pt>
                <c:pt idx="4">
                  <c:v>Алматинская</c:v>
                </c:pt>
                <c:pt idx="5">
                  <c:v>Атырауская</c:v>
                </c:pt>
                <c:pt idx="6">
                  <c:v>В-Казахстанская</c:v>
                </c:pt>
                <c:pt idx="7">
                  <c:v>Жамбылская</c:v>
                </c:pt>
                <c:pt idx="8">
                  <c:v>З-Казахстанская</c:v>
                </c:pt>
                <c:pt idx="9">
                  <c:v>Карагандинская</c:v>
                </c:pt>
                <c:pt idx="10">
                  <c:v>Кзылординская</c:v>
                </c:pt>
                <c:pt idx="11">
                  <c:v>Костанайская</c:v>
                </c:pt>
                <c:pt idx="12">
                  <c:v>Мангыстауская</c:v>
                </c:pt>
                <c:pt idx="13">
                  <c:v>Павлодарская</c:v>
                </c:pt>
                <c:pt idx="14">
                  <c:v>С-Казахстанская</c:v>
                </c:pt>
                <c:pt idx="15">
                  <c:v>Ю-Казахстанская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133</c:v>
                </c:pt>
                <c:pt idx="1">
                  <c:v>101</c:v>
                </c:pt>
                <c:pt idx="2">
                  <c:v>127</c:v>
                </c:pt>
                <c:pt idx="3">
                  <c:v>126</c:v>
                </c:pt>
                <c:pt idx="4">
                  <c:v>221</c:v>
                </c:pt>
                <c:pt idx="5">
                  <c:v>81</c:v>
                </c:pt>
                <c:pt idx="6">
                  <c:v>239</c:v>
                </c:pt>
                <c:pt idx="7">
                  <c:v>137</c:v>
                </c:pt>
                <c:pt idx="8">
                  <c:v>118</c:v>
                </c:pt>
                <c:pt idx="9">
                  <c:v>155</c:v>
                </c:pt>
                <c:pt idx="10">
                  <c:v>71</c:v>
                </c:pt>
                <c:pt idx="11">
                  <c:v>147</c:v>
                </c:pt>
                <c:pt idx="12">
                  <c:v>52</c:v>
                </c:pt>
                <c:pt idx="13">
                  <c:v>43</c:v>
                </c:pt>
                <c:pt idx="14">
                  <c:v>52</c:v>
                </c:pt>
                <c:pt idx="15">
                  <c:v>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ED6-49E2-BA9E-BF321A8EC39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Лист1!$A$2:$A$17</c:f>
              <c:strCache>
                <c:ptCount val="16"/>
                <c:pt idx="0">
                  <c:v>г. Астана</c:v>
                </c:pt>
                <c:pt idx="1">
                  <c:v>Акмолинская</c:v>
                </c:pt>
                <c:pt idx="2">
                  <c:v>Актюбинская</c:v>
                </c:pt>
                <c:pt idx="3">
                  <c:v>г. Алматы</c:v>
                </c:pt>
                <c:pt idx="4">
                  <c:v>Алматинская</c:v>
                </c:pt>
                <c:pt idx="5">
                  <c:v>Атырауская</c:v>
                </c:pt>
                <c:pt idx="6">
                  <c:v>В-Казахстанская</c:v>
                </c:pt>
                <c:pt idx="7">
                  <c:v>Жамбылская</c:v>
                </c:pt>
                <c:pt idx="8">
                  <c:v>З-Казахстанская</c:v>
                </c:pt>
                <c:pt idx="9">
                  <c:v>Карагандинская</c:v>
                </c:pt>
                <c:pt idx="10">
                  <c:v>Кзылординская</c:v>
                </c:pt>
                <c:pt idx="11">
                  <c:v>Костанайская</c:v>
                </c:pt>
                <c:pt idx="12">
                  <c:v>Мангыстауская</c:v>
                </c:pt>
                <c:pt idx="13">
                  <c:v>Павлодарская</c:v>
                </c:pt>
                <c:pt idx="14">
                  <c:v>С-Казахстанская</c:v>
                </c:pt>
                <c:pt idx="15">
                  <c:v>Ю-Казахстанская</c:v>
                </c:pt>
              </c:strCache>
            </c:strRef>
          </c:cat>
          <c:val>
            <c:numRef>
              <c:f>Лист1!$D$2:$D$17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13-8ED6-49E2-BA9E-BF321A8EC3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9661440"/>
        <c:axId val="49662976"/>
      </c:barChart>
      <c:catAx>
        <c:axId val="49661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62976"/>
        <c:crosses val="autoZero"/>
        <c:auto val="1"/>
        <c:lblAlgn val="ctr"/>
        <c:lblOffset val="100"/>
        <c:noMultiLvlLbl val="0"/>
      </c:catAx>
      <c:valAx>
        <c:axId val="4966297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4966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достигшие 14лет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Студенты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6F-41A0-A78F-56DF2991793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достигшие 16лет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Студенты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6F-41A0-A78F-56DF2991793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достигшие 18 лет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Студенты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6F-41A0-A78F-56DF299179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365312"/>
        <c:axId val="92939392"/>
      </c:barChart>
      <c:catAx>
        <c:axId val="90365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2939392"/>
        <c:crosses val="autoZero"/>
        <c:auto val="1"/>
        <c:lblAlgn val="ctr"/>
        <c:lblOffset val="100"/>
        <c:noMultiLvlLbl val="0"/>
      </c:catAx>
      <c:valAx>
        <c:axId val="92939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365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977134150748654"/>
          <c:y val="0.40026169449711391"/>
          <c:w val="0.17104936005111496"/>
          <c:h val="0.23647018477076293"/>
        </c:manualLayout>
      </c:layout>
      <c:overlay val="0"/>
      <c:txPr>
        <a:bodyPr/>
        <a:lstStyle/>
        <a:p>
          <a:pPr>
            <a:defRPr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9E879-8030-4673-9718-44CD71849F2C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2D5B8-2C76-45B1-B6ED-0A8C45765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00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2D5B8-2C76-45B1-B6ED-0A8C4576538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486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D0B7-05AC-4BF2-8DCF-A2A8931501CD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F870-5B6F-4EF4-BCA9-5B49AD6DC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62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D0B7-05AC-4BF2-8DCF-A2A8931501CD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F870-5B6F-4EF4-BCA9-5B49AD6DC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05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D0B7-05AC-4BF2-8DCF-A2A8931501CD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F870-5B6F-4EF4-BCA9-5B49AD6DC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98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D0B7-05AC-4BF2-8DCF-A2A8931501CD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F870-5B6F-4EF4-BCA9-5B49AD6DC22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4919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D0B7-05AC-4BF2-8DCF-A2A8931501CD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F870-5B6F-4EF4-BCA9-5B49AD6DC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359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D0B7-05AC-4BF2-8DCF-A2A8931501CD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F870-5B6F-4EF4-BCA9-5B49AD6DC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083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D0B7-05AC-4BF2-8DCF-A2A8931501CD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F870-5B6F-4EF4-BCA9-5B49AD6DC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8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D0B7-05AC-4BF2-8DCF-A2A8931501CD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F870-5B6F-4EF4-BCA9-5B49AD6DC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139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D0B7-05AC-4BF2-8DCF-A2A8931501CD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F870-5B6F-4EF4-BCA9-5B49AD6DC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09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D0B7-05AC-4BF2-8DCF-A2A8931501CD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F870-5B6F-4EF4-BCA9-5B49AD6DC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04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D0B7-05AC-4BF2-8DCF-A2A8931501CD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F870-5B6F-4EF4-BCA9-5B49AD6DC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0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D0B7-05AC-4BF2-8DCF-A2A8931501CD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F870-5B6F-4EF4-BCA9-5B49AD6DC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33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D0B7-05AC-4BF2-8DCF-A2A8931501CD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F870-5B6F-4EF4-BCA9-5B49AD6DC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89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D0B7-05AC-4BF2-8DCF-A2A8931501CD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F870-5B6F-4EF4-BCA9-5B49AD6DC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663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D0B7-05AC-4BF2-8DCF-A2A8931501CD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F870-5B6F-4EF4-BCA9-5B49AD6DC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66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D0B7-05AC-4BF2-8DCF-A2A8931501CD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F870-5B6F-4EF4-BCA9-5B49AD6DC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603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D0B7-05AC-4BF2-8DCF-A2A8931501CD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F870-5B6F-4EF4-BCA9-5B49AD6DC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34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ED0B7-05AC-4BF2-8DCF-A2A8931501CD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0F870-5B6F-4EF4-BCA9-5B49AD6DC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5697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5269" y="986589"/>
            <a:ext cx="9001462" cy="252337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работа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 «уголовная ответственность несовершеннолетних»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3553" y="4656221"/>
            <a:ext cx="9001462" cy="1564105"/>
          </a:xfrm>
        </p:spPr>
        <p:txBody>
          <a:bodyPr/>
          <a:lstStyle/>
          <a:p>
            <a:r>
              <a:rPr lang="ru-RU" dirty="0" smtClean="0"/>
              <a:t>                                                       Выполнил: </a:t>
            </a:r>
            <a:r>
              <a:rPr lang="ru-RU" dirty="0" err="1" smtClean="0"/>
              <a:t>Кокорев</a:t>
            </a:r>
            <a:r>
              <a:rPr lang="ru-RU" dirty="0" smtClean="0"/>
              <a:t> Н.С.</a:t>
            </a:r>
          </a:p>
          <a:p>
            <a:pPr algn="r"/>
            <a:r>
              <a:rPr lang="ru-RU" dirty="0" smtClean="0"/>
              <a:t>Руководитель: </a:t>
            </a:r>
            <a:r>
              <a:rPr lang="ru-RU" dirty="0" smtClean="0"/>
              <a:t>Скороход О.И.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5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409075"/>
            <a:ext cx="3525858" cy="914400"/>
          </a:xfrm>
        </p:spPr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505" y="1155033"/>
            <a:ext cx="11075052" cy="5594684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 исследования обусловлена, с одной стороны, существенной ролью, занимаемой подростковой преступностью в общей структуре преступности, с другой - необходимостью пересмотра концептуальных подходов к уголовной ответственности несовершеннолетних с учетом внесении изменений и дополнений в Уголовный кодекс Республики Казахстан. Ответственность несовершеннолетних была существенно смягчена данным законом, но такой гуманизм вряд ли будет способствовать эффективности борьбы с возрастающей преступностью несовершеннолетних. </a:t>
            </a: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 заключается в комплексном исследовании теоретических и практических вопросов уголовной ответственности несовершеннолетних, эффективности применения к ним мер уголовно-правового характера, разработки конкретных предложений и рекомендаций по законодательному усовершенствованию. </a:t>
            </a: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этой цели исследования решались следующие задачи: </a:t>
            </a: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 юридической природы уголовно-правовых норм, регулирующих ответственность несовершеннолетних; </a:t>
            </a: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-исследование проблемы установления минимального возраста наступления уголовной ответственности по законодательству; выявление особенностей уголовной ответственности несовершеннолетних; </a:t>
            </a: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исследование эффективности воздействия уголовного наказания и принудительных мер воспитательного характера на несовершеннолетних; </a:t>
            </a: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рекомендаций по совершенствованию действующего уголовного и уголовно-исполнительного законодательства в части ответственности несовершеннолетних и практики его применения.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11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363071"/>
            <a:ext cx="10353761" cy="12371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Динамика правонарушений совершивших несовершеннолетних в разрезе регионов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441158"/>
              </p:ext>
            </p:extLst>
          </p:nvPr>
        </p:nvGraphicFramePr>
        <p:xfrm>
          <a:off x="914400" y="1816100"/>
          <a:ext cx="8928847" cy="4019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58167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8750" t="13679" r="3488" b="6603"/>
          <a:stretch/>
        </p:blipFill>
        <p:spPr bwMode="auto">
          <a:xfrm>
            <a:off x="1627095" y="726141"/>
            <a:ext cx="7839634" cy="50650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395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517358"/>
            <a:ext cx="10353761" cy="757989"/>
          </a:xfrm>
        </p:spPr>
        <p:txBody>
          <a:bodyPr/>
          <a:lstStyle/>
          <a:p>
            <a:r>
              <a:rPr lang="ru-RU" dirty="0" smtClean="0"/>
              <a:t>Результаты опроса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821" y="1106905"/>
            <a:ext cx="10954736" cy="55826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>
              <a:effectLst/>
            </a:endParaRPr>
          </a:p>
          <a:p>
            <a:r>
              <a:rPr lang="ru-RU" dirty="0">
                <a:effectLst/>
              </a:rPr>
              <a:t>В нашем опросе приняли участие студенты нашего колледжа.</a:t>
            </a:r>
          </a:p>
          <a:p>
            <a:r>
              <a:rPr lang="ru-RU" dirty="0">
                <a:effectLst/>
              </a:rPr>
              <a:t>Заданы были следующие вопросы:</a:t>
            </a:r>
          </a:p>
          <a:p>
            <a:r>
              <a:rPr lang="ru-RU" dirty="0">
                <a:effectLst/>
              </a:rPr>
              <a:t>1. Какие лица признаются несовершеннолетними?</a:t>
            </a:r>
          </a:p>
          <a:p>
            <a:r>
              <a:rPr lang="ru-RU" dirty="0">
                <a:effectLst/>
              </a:rPr>
              <a:t>2. Какие преступления чаще всего совершаются несовершеннолетними?</a:t>
            </a:r>
          </a:p>
          <a:p>
            <a:r>
              <a:rPr lang="ru-RU" dirty="0">
                <a:effectLst/>
              </a:rPr>
              <a:t>3. Что является основными причинами совершения уголовных правонарушений несовершеннолетними?</a:t>
            </a:r>
          </a:p>
          <a:p>
            <a:r>
              <a:rPr lang="ru-RU" dirty="0">
                <a:effectLst/>
              </a:rPr>
              <a:t>4. В каком возрасте в основном несовершеннолетними совершаются преступления?</a:t>
            </a:r>
          </a:p>
          <a:p>
            <a:r>
              <a:rPr lang="ru-RU" dirty="0">
                <a:effectLst/>
              </a:rPr>
              <a:t>5. С какого возраста несовершеннолетние несут ответственность за уголовные правонарушения?</a:t>
            </a:r>
          </a:p>
          <a:p>
            <a:r>
              <a:rPr lang="ru-RU" dirty="0">
                <a:effectLst/>
              </a:rPr>
              <a:t>6. Какие меры могут применяться к несовершеннолетним, совершившим преступления небольшой и средней тяжести вместо уголовного наказания?</a:t>
            </a:r>
          </a:p>
          <a:p>
            <a:r>
              <a:rPr lang="ru-RU" dirty="0">
                <a:effectLst/>
              </a:rPr>
              <a:t>7. Может ли к несовершеннолетнему назначаться наказание в виде лишения свободы?</a:t>
            </a:r>
          </a:p>
          <a:p>
            <a:r>
              <a:rPr lang="ru-RU" dirty="0">
                <a:effectLst/>
              </a:rPr>
              <a:t>8. Какие виды наказаний могут назначаться несовершеннолетним?</a:t>
            </a:r>
          </a:p>
          <a:p>
            <a:r>
              <a:rPr lang="ru-RU" dirty="0">
                <a:effectLst/>
              </a:rPr>
              <a:t>9. При достижении какого возраста несовершеннолетним осужденным может быть назначен арест?</a:t>
            </a:r>
          </a:p>
          <a:p>
            <a:r>
              <a:rPr lang="ru-RU" dirty="0">
                <a:effectLst/>
              </a:rPr>
              <a:t>10. Признается ли несовершеннолетие виновного обстоятельством смягчающим наказание?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87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275435"/>
              </p:ext>
            </p:extLst>
          </p:nvPr>
        </p:nvGraphicFramePr>
        <p:xfrm>
          <a:off x="638176" y="782053"/>
          <a:ext cx="8301288" cy="5149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95056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526676"/>
              </p:ext>
            </p:extLst>
          </p:nvPr>
        </p:nvGraphicFramePr>
        <p:xfrm>
          <a:off x="210199" y="147917"/>
          <a:ext cx="10574342" cy="64832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1263">
                  <a:extLst>
                    <a:ext uri="{9D8B030D-6E8A-4147-A177-3AD203B41FA5}">
                      <a16:colId xmlns:a16="http://schemas.microsoft.com/office/drawing/2014/main" val="1481488089"/>
                    </a:ext>
                  </a:extLst>
                </a:gridCol>
                <a:gridCol w="6273079">
                  <a:extLst>
                    <a:ext uri="{9D8B030D-6E8A-4147-A177-3AD203B41FA5}">
                      <a16:colId xmlns:a16="http://schemas.microsoft.com/office/drawing/2014/main" val="39246121"/>
                    </a:ext>
                  </a:extLst>
                </a:gridCol>
              </a:tblGrid>
              <a:tr h="2074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99" marR="3559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Ответы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99" marR="35599" marT="0" marB="0"/>
                </a:tc>
                <a:extLst>
                  <a:ext uri="{0D108BD9-81ED-4DB2-BD59-A6C34878D82A}">
                    <a16:rowId xmlns:a16="http://schemas.microsoft.com/office/drawing/2014/main" val="2368878580"/>
                  </a:ext>
                </a:extLst>
              </a:tr>
              <a:tr h="5611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преступления чаще всего совершаются несовершеннолетними?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99" marR="3559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Кражи, административные, убийства, вымогательство, употребление наркотических веществ.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99" marR="35599" marT="0" marB="0"/>
                </a:tc>
                <a:extLst>
                  <a:ext uri="{0D108BD9-81ED-4DB2-BD59-A6C34878D82A}">
                    <a16:rowId xmlns:a16="http://schemas.microsoft.com/office/drawing/2014/main" val="1878323921"/>
                  </a:ext>
                </a:extLst>
              </a:tr>
              <a:tr h="7533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является основными причинами совершения уголовных правонарушений несовершеннолетними?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99" marR="3559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Нехватка внимания , плохое воспитание ,круг общения, нехватка денег , видеоигры , интернет.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99" marR="35599" marT="0" marB="0"/>
                </a:tc>
                <a:extLst>
                  <a:ext uri="{0D108BD9-81ED-4DB2-BD59-A6C34878D82A}">
                    <a16:rowId xmlns:a16="http://schemas.microsoft.com/office/drawing/2014/main" val="337748043"/>
                  </a:ext>
                </a:extLst>
              </a:tr>
              <a:tr h="5611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каком возрасте в основном несовершеннолетними совершаются преступления?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99" marR="3559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99" marR="35599" marT="0" marB="0"/>
                </a:tc>
                <a:extLst>
                  <a:ext uri="{0D108BD9-81ED-4DB2-BD59-A6C34878D82A}">
                    <a16:rowId xmlns:a16="http://schemas.microsoft.com/office/drawing/2014/main" val="2969930562"/>
                  </a:ext>
                </a:extLst>
              </a:tr>
              <a:tr h="7533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какого возраста несовершеннолетние несут ответственность за уголовные правонарушения?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99" marR="3559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14 лет за тяжкие и особо тяжкие.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 16 лет не большой тяжести и средней.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99" marR="35599" marT="0" marB="0"/>
                </a:tc>
                <a:extLst>
                  <a:ext uri="{0D108BD9-81ED-4DB2-BD59-A6C34878D82A}">
                    <a16:rowId xmlns:a16="http://schemas.microsoft.com/office/drawing/2014/main" val="1962933144"/>
                  </a:ext>
                </a:extLst>
              </a:tr>
              <a:tr h="9455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меры могут применяться к несовершеннолетним, совершившим преступления небольшой и средней тяжести вместо уголовного наказания?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99" marR="3559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Колонии , штрафы , наказание в виде лишение свободы, исправительные работы 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99" marR="35599" marT="0" marB="0"/>
                </a:tc>
                <a:extLst>
                  <a:ext uri="{0D108BD9-81ED-4DB2-BD59-A6C34878D82A}">
                    <a16:rowId xmlns:a16="http://schemas.microsoft.com/office/drawing/2014/main" val="1956680216"/>
                  </a:ext>
                </a:extLst>
              </a:tr>
              <a:tr h="5611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Может ли к несовершеннолетнему назначаться наказание в виде лишения свободы?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99" marR="3559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Большинство студентов ответили что такая мера наказания возможна.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99" marR="35599" marT="0" marB="0"/>
                </a:tc>
                <a:extLst>
                  <a:ext uri="{0D108BD9-81ED-4DB2-BD59-A6C34878D82A}">
                    <a16:rowId xmlns:a16="http://schemas.microsoft.com/office/drawing/2014/main" val="1642490411"/>
                  </a:ext>
                </a:extLst>
              </a:tr>
              <a:tr h="8116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виды наказаний могут назначаться несовершеннолетним?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99" marR="3559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Закрытые учреждения, колони, спец интернаты.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99" marR="35599" marT="0" marB="0"/>
                </a:tc>
                <a:extLst>
                  <a:ext uri="{0D108BD9-81ED-4DB2-BD59-A6C34878D82A}">
                    <a16:rowId xmlns:a16="http://schemas.microsoft.com/office/drawing/2014/main" val="2811296896"/>
                  </a:ext>
                </a:extLst>
              </a:tr>
              <a:tr h="5611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достижении какого возраста несовершеннолетним осужденным может быть назначен арест?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99" marR="3559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99" marR="35599" marT="0" marB="0"/>
                </a:tc>
                <a:extLst>
                  <a:ext uri="{0D108BD9-81ED-4DB2-BD59-A6C34878D82A}">
                    <a16:rowId xmlns:a16="http://schemas.microsoft.com/office/drawing/2014/main" val="1814124156"/>
                  </a:ext>
                </a:extLst>
              </a:tr>
              <a:tr h="7533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Признается ли несовершеннолетие виновного обстоятельством смягчающим наказание?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99" marR="3559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Большинство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студентов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ответили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99" marR="35599" marT="0" marB="0"/>
                </a:tc>
                <a:extLst>
                  <a:ext uri="{0D108BD9-81ED-4DB2-BD59-A6C34878D82A}">
                    <a16:rowId xmlns:a16="http://schemas.microsoft.com/office/drawing/2014/main" val="2282063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662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421106"/>
            <a:ext cx="3790552" cy="1191126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442" y="1407695"/>
            <a:ext cx="11766884" cy="5233737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effectLst/>
              </a:rPr>
              <a:t>Проведенное исследование показало, что установление уголовной ответственности в законе происходит не произвольно, а на основе учета закономерностей формирования личности, объективных условий и субъективных предпосылок этого процесса. Формирующаяся личность может быть признана субъектом уголовной ответственности начиная с определенного возраста, по мере приобретения ею необходимого уровня правого сознания, предполагающего способность осознания общественной, общегосударственной значимости установлений уголовного закона. Поэтому уголовная ответственность несовершеннолетних имеет свои особенности. </a:t>
            </a:r>
          </a:p>
          <a:p>
            <a:r>
              <a:rPr lang="ru-RU" dirty="0">
                <a:effectLst/>
              </a:rPr>
              <a:t>Увеличение количества преступных деяний в отношении малолетних и взрослых людей, совершенных с особой жестокостью лицами, не достигших возраста 14 лет, говорит о целесообразности снижения возраста уголовной ответственности до 12 лет за совершение тяжких и особо тяжких преступлений против личности. </a:t>
            </a:r>
          </a:p>
          <a:p>
            <a:r>
              <a:rPr lang="ru-RU" dirty="0">
                <a:effectLst/>
              </a:rPr>
              <a:t>Большая часть преступлений совершается несовершеннолетними, контроль за которыми со стороны родителей не проводится вообще, либо они не справляются с воспитанием, поэтому было бы целесообразно заручиться их письменным согласием об обеспечении надлежащего поведения несовершеннолетнего, в связи с чем предлагается внести дополнение в пункт «б» части 2 статьи 90 и отразить в следующей редакции: «б) передача под надзор родителей или лиц, их заменяющих, с их письменного согласия, либо под надзор специализированного государственного органа.»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88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34</TotalTime>
  <Words>693</Words>
  <Application>Microsoft Office PowerPoint</Application>
  <PresentationFormat>Широкоэкранный</PresentationFormat>
  <Paragraphs>55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Bookman Old Style</vt:lpstr>
      <vt:lpstr>Calibri</vt:lpstr>
      <vt:lpstr>Rockwell</vt:lpstr>
      <vt:lpstr>Times New Roman</vt:lpstr>
      <vt:lpstr>Damask</vt:lpstr>
      <vt:lpstr>Научная работа  тема:  «уголовная ответственность несовершеннолетних»</vt:lpstr>
      <vt:lpstr>Введение</vt:lpstr>
      <vt:lpstr>Динамика правонарушений совершивших несовершеннолетних в разрезе регионов</vt:lpstr>
      <vt:lpstr>Презентация PowerPoint</vt:lpstr>
      <vt:lpstr>Результаты опроса</vt:lpstr>
      <vt:lpstr>Презентация PowerPoint</vt:lpstr>
      <vt:lpstr>Презентация PowerPoint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Научная работа  тема:  «уголовная ответственность несовершеннолетних»</dc:title>
  <dc:creator>Home</dc:creator>
  <cp:lastModifiedBy>Windows User</cp:lastModifiedBy>
  <cp:revision>6</cp:revision>
  <dcterms:created xsi:type="dcterms:W3CDTF">2019-05-14T18:26:31Z</dcterms:created>
  <dcterms:modified xsi:type="dcterms:W3CDTF">2019-05-15T06:42:17Z</dcterms:modified>
</cp:coreProperties>
</file>