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1" r:id="rId16"/>
    <p:sldId id="272" r:id="rId17"/>
    <p:sldId id="273"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5" r:id="rId45"/>
    <p:sldId id="301" r:id="rId46"/>
    <p:sldId id="302" r:id="rId47"/>
    <p:sldId id="304" r:id="rId48"/>
    <p:sldId id="306" r:id="rId49"/>
    <p:sldId id="307" r:id="rId50"/>
    <p:sldId id="308" r:id="rId51"/>
    <p:sldId id="309" r:id="rId52"/>
    <p:sldId id="310" r:id="rId53"/>
    <p:sldId id="311" r:id="rId54"/>
    <p:sldId id="312" r:id="rId55"/>
    <p:sldId id="313" r:id="rId56"/>
    <p:sldId id="323" r:id="rId57"/>
    <p:sldId id="322" r:id="rId58"/>
    <p:sldId id="326" r:id="rId59"/>
    <p:sldId id="325" r:id="rId60"/>
    <p:sldId id="324" r:id="rId61"/>
    <p:sldId id="329" r:id="rId62"/>
    <p:sldId id="328" r:id="rId63"/>
    <p:sldId id="327" r:id="rId64"/>
    <p:sldId id="317" r:id="rId65"/>
    <p:sldId id="318" r:id="rId66"/>
    <p:sldId id="319" r:id="rId67"/>
    <p:sldId id="320" r:id="rId68"/>
    <p:sldId id="321" r:id="rId69"/>
    <p:sldId id="330" r:id="rId70"/>
    <p:sldId id="331" r:id="rId71"/>
    <p:sldId id="332" r:id="rId72"/>
    <p:sldId id="333" r:id="rId73"/>
    <p:sldId id="334" r:id="rId74"/>
    <p:sldId id="335" r:id="rId75"/>
    <p:sldId id="336" r:id="rId76"/>
    <p:sldId id="337" r:id="rId77"/>
    <p:sldId id="339" r:id="rId78"/>
    <p:sldId id="338"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80" r:id="rId104"/>
    <p:sldId id="364" r:id="rId105"/>
    <p:sldId id="365" r:id="rId106"/>
    <p:sldId id="366" r:id="rId107"/>
    <p:sldId id="367" r:id="rId108"/>
    <p:sldId id="368" r:id="rId109"/>
    <p:sldId id="369" r:id="rId110"/>
    <p:sldId id="370" r:id="rId111"/>
    <p:sldId id="371" r:id="rId112"/>
    <p:sldId id="375" r:id="rId113"/>
    <p:sldId id="373" r:id="rId114"/>
    <p:sldId id="376" r:id="rId115"/>
    <p:sldId id="377" r:id="rId116"/>
    <p:sldId id="378" r:id="rId117"/>
    <p:sldId id="379" r:id="rId118"/>
    <p:sldId id="381" r:id="rId119"/>
    <p:sldId id="382" r:id="rId120"/>
    <p:sldId id="383" r:id="rId121"/>
    <p:sldId id="384" r:id="rId122"/>
    <p:sldId id="385" r:id="rId123"/>
    <p:sldId id="386" r:id="rId124"/>
    <p:sldId id="387" r:id="rId125"/>
    <p:sldId id="388" r:id="rId126"/>
    <p:sldId id="389" r:id="rId127"/>
    <p:sldId id="390" r:id="rId128"/>
    <p:sldId id="391"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66FF"/>
    <a:srgbClr val="FF00FF"/>
    <a:srgbClr val="0D16C3"/>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41444598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292308567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389942538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19422648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42830532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C43240C-C108-4F40-B021-B91876406F04}" type="datetimeFigureOut">
              <a:rPr lang="en-US" smtClean="0"/>
              <a:t>6/18/2019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198964091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C43240C-C108-4F40-B021-B91876406F04}" type="datetimeFigureOut">
              <a:rPr lang="en-US" smtClean="0"/>
              <a:t>6/18/2019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11120525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C43240C-C108-4F40-B021-B91876406F04}" type="datetimeFigureOut">
              <a:rPr lang="en-US" smtClean="0"/>
              <a:t>6/18/2019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19872416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43240C-C108-4F40-B021-B91876406F04}" type="datetimeFigureOut">
              <a:rPr lang="en-US" smtClean="0"/>
              <a:t>6/18/2019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99050446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43240C-C108-4F40-B021-B91876406F04}" type="datetimeFigureOut">
              <a:rPr lang="en-US" smtClean="0"/>
              <a:t>6/18/2019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222002587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43240C-C108-4F40-B021-B91876406F04}" type="datetimeFigureOut">
              <a:rPr lang="en-US" smtClean="0"/>
              <a:t>6/18/2019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3D6DD3A-56C7-4404-AE02-52DEAC520658}" type="slidenum">
              <a:rPr lang="en-US" smtClean="0"/>
              <a:t>‹#›</a:t>
            </a:fld>
            <a:endParaRPr lang="en-US"/>
          </a:p>
        </p:txBody>
      </p:sp>
    </p:spTree>
    <p:extLst>
      <p:ext uri="{BB962C8B-B14F-4D97-AF65-F5344CB8AC3E}">
        <p14:creationId xmlns:p14="http://schemas.microsoft.com/office/powerpoint/2010/main" val="19094277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3240C-C108-4F40-B021-B91876406F04}" type="datetimeFigureOut">
              <a:rPr lang="en-US" smtClean="0"/>
              <a:t>6/18/2019</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6DD3A-56C7-4404-AE02-52DEAC520658}" type="slidenum">
              <a:rPr lang="en-US" smtClean="0"/>
              <a:t>‹#›</a:t>
            </a:fld>
            <a:endParaRPr lang="en-US"/>
          </a:p>
        </p:txBody>
      </p:sp>
    </p:spTree>
    <p:extLst>
      <p:ext uri="{BB962C8B-B14F-4D97-AF65-F5344CB8AC3E}">
        <p14:creationId xmlns:p14="http://schemas.microsoft.com/office/powerpoint/2010/main" val="29038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86.xml"/><Relationship Id="rId4" Type="http://schemas.openxmlformats.org/officeDocument/2006/relationships/slide" Target="slide44.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1.xml"/></Relationships>
</file>

<file path=ppt/slides/_rels/slide10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110.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86.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18" Type="http://schemas.openxmlformats.org/officeDocument/2006/relationships/slide" Target="slide36.xml"/><Relationship Id="rId3" Type="http://schemas.openxmlformats.org/officeDocument/2006/relationships/slide" Target="slide6.xml"/><Relationship Id="rId21" Type="http://schemas.openxmlformats.org/officeDocument/2006/relationships/slide" Target="slide42.xml"/><Relationship Id="rId7" Type="http://schemas.openxmlformats.org/officeDocument/2006/relationships/slide" Target="slide14.xml"/><Relationship Id="rId12" Type="http://schemas.openxmlformats.org/officeDocument/2006/relationships/slide" Target="slide24.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32.xml"/><Relationship Id="rId20"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2.xml"/><Relationship Id="rId5" Type="http://schemas.openxmlformats.org/officeDocument/2006/relationships/slide" Target="slide10.xml"/><Relationship Id="rId15" Type="http://schemas.openxmlformats.org/officeDocument/2006/relationships/slide" Target="slide30.xml"/><Relationship Id="rId23" Type="http://schemas.openxmlformats.org/officeDocument/2006/relationships/slide" Target="slide87.xml"/><Relationship Id="rId10" Type="http://schemas.openxmlformats.org/officeDocument/2006/relationships/slide" Target="slide20.xml"/><Relationship Id="rId19"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18.xml"/><Relationship Id="rId14" Type="http://schemas.openxmlformats.org/officeDocument/2006/relationships/slide" Target="slide28.xml"/><Relationship Id="rId22" Type="http://schemas.openxmlformats.org/officeDocument/2006/relationships/slide" Target="slide4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xml"/><Relationship Id="rId4" Type="http://schemas.openxmlformats.org/officeDocument/2006/relationships/slide" Target="slide86.xml"/></Relationships>
</file>

<file path=ppt/slides/_rels/slide45.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8.xml"/><Relationship Id="rId18" Type="http://schemas.openxmlformats.org/officeDocument/2006/relationships/slide" Target="slide78.xml"/><Relationship Id="rId3" Type="http://schemas.openxmlformats.org/officeDocument/2006/relationships/slide" Target="slide48.xml"/><Relationship Id="rId21" Type="http://schemas.openxmlformats.org/officeDocument/2006/relationships/slide" Target="slide84.xml"/><Relationship Id="rId7" Type="http://schemas.openxmlformats.org/officeDocument/2006/relationships/slide" Target="slide56.xml"/><Relationship Id="rId12" Type="http://schemas.openxmlformats.org/officeDocument/2006/relationships/slide" Target="slide66.xml"/><Relationship Id="rId17" Type="http://schemas.openxmlformats.org/officeDocument/2006/relationships/slide" Target="slide76.xml"/><Relationship Id="rId2" Type="http://schemas.openxmlformats.org/officeDocument/2006/relationships/slide" Target="slide46.xml"/><Relationship Id="rId16" Type="http://schemas.openxmlformats.org/officeDocument/2006/relationships/slide" Target="slide74.xml"/><Relationship Id="rId20" Type="http://schemas.openxmlformats.org/officeDocument/2006/relationships/slide" Target="slide82.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slide" Target="slide64.xml"/><Relationship Id="rId24" Type="http://schemas.openxmlformats.org/officeDocument/2006/relationships/slide" Target="slide44.xml"/><Relationship Id="rId5" Type="http://schemas.openxmlformats.org/officeDocument/2006/relationships/slide" Target="slide52.xml"/><Relationship Id="rId15" Type="http://schemas.openxmlformats.org/officeDocument/2006/relationships/slide" Target="slide72.xml"/><Relationship Id="rId23" Type="http://schemas.openxmlformats.org/officeDocument/2006/relationships/slide" Target="slide3.xml"/><Relationship Id="rId10" Type="http://schemas.openxmlformats.org/officeDocument/2006/relationships/slide" Target="slide62.xml"/><Relationship Id="rId19" Type="http://schemas.openxmlformats.org/officeDocument/2006/relationships/slide" Target="slide80.xml"/><Relationship Id="rId4" Type="http://schemas.openxmlformats.org/officeDocument/2006/relationships/slide" Target="slide50.xml"/><Relationship Id="rId9" Type="http://schemas.openxmlformats.org/officeDocument/2006/relationships/slide" Target="slide60.xml"/><Relationship Id="rId14" Type="http://schemas.openxmlformats.org/officeDocument/2006/relationships/slide" Target="slide70.xml"/><Relationship Id="rId22" Type="http://schemas.openxmlformats.org/officeDocument/2006/relationships/slide" Target="slide8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5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45.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5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5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5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6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6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6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6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6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7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7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online.zakon.kz/Document/?doc_id=1006061#sub_id=420000" TargetMode="External"/><Relationship Id="rId2" Type="http://schemas.openxmlformats.org/officeDocument/2006/relationships/hyperlink" Target="https://online.zakon.kz/Document/?doc_id=1006061#sub_id=330000"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45.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7" Type="http://schemas.openxmlformats.org/officeDocument/2006/relationships/slide" Target="slide12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2.xml"/><Relationship Id="rId4" Type="http://schemas.openxmlformats.org/officeDocument/2006/relationships/slide" Target="slide44.xml"/></Relationships>
</file>

<file path=ppt/slides/_rels/slide87.xml.rels><?xml version="1.0" encoding="UTF-8" standalone="yes"?>
<Relationships xmlns="http://schemas.openxmlformats.org/package/2006/relationships"><Relationship Id="rId8" Type="http://schemas.openxmlformats.org/officeDocument/2006/relationships/slide" Target="slide100.xml"/><Relationship Id="rId13" Type="http://schemas.openxmlformats.org/officeDocument/2006/relationships/slide" Target="slide110.xml"/><Relationship Id="rId18" Type="http://schemas.openxmlformats.org/officeDocument/2006/relationships/slide" Target="slide120.xml"/><Relationship Id="rId3" Type="http://schemas.openxmlformats.org/officeDocument/2006/relationships/slide" Target="slide90.xml"/><Relationship Id="rId21" Type="http://schemas.openxmlformats.org/officeDocument/2006/relationships/slide" Target="slide126.xml"/><Relationship Id="rId7" Type="http://schemas.openxmlformats.org/officeDocument/2006/relationships/slide" Target="slide98.xml"/><Relationship Id="rId12" Type="http://schemas.openxmlformats.org/officeDocument/2006/relationships/slide" Target="slide108.xml"/><Relationship Id="rId17" Type="http://schemas.openxmlformats.org/officeDocument/2006/relationships/slide" Target="slide118.xml"/><Relationship Id="rId25" Type="http://schemas.openxmlformats.org/officeDocument/2006/relationships/slide" Target="slide87.xml"/><Relationship Id="rId2" Type="http://schemas.openxmlformats.org/officeDocument/2006/relationships/slide" Target="slide88.xml"/><Relationship Id="rId16" Type="http://schemas.openxmlformats.org/officeDocument/2006/relationships/slide" Target="slide116.xml"/><Relationship Id="rId20" Type="http://schemas.openxmlformats.org/officeDocument/2006/relationships/slide" Target="slide124.xml"/><Relationship Id="rId1" Type="http://schemas.openxmlformats.org/officeDocument/2006/relationships/slideLayout" Target="../slideLayouts/slideLayout7.xml"/><Relationship Id="rId6" Type="http://schemas.openxmlformats.org/officeDocument/2006/relationships/slide" Target="slide96.xml"/><Relationship Id="rId11" Type="http://schemas.openxmlformats.org/officeDocument/2006/relationships/slide" Target="slide106.xml"/><Relationship Id="rId24" Type="http://schemas.openxmlformats.org/officeDocument/2006/relationships/slide" Target="slide45.xml"/><Relationship Id="rId5" Type="http://schemas.openxmlformats.org/officeDocument/2006/relationships/slide" Target="slide94.xml"/><Relationship Id="rId15" Type="http://schemas.openxmlformats.org/officeDocument/2006/relationships/slide" Target="slide114.xml"/><Relationship Id="rId23" Type="http://schemas.openxmlformats.org/officeDocument/2006/relationships/slide" Target="slide1.xml"/><Relationship Id="rId10" Type="http://schemas.openxmlformats.org/officeDocument/2006/relationships/slide" Target="slide104.xml"/><Relationship Id="rId19" Type="http://schemas.openxmlformats.org/officeDocument/2006/relationships/slide" Target="slide122.xml"/><Relationship Id="rId4" Type="http://schemas.openxmlformats.org/officeDocument/2006/relationships/slide" Target="slide92.xml"/><Relationship Id="rId9" Type="http://schemas.openxmlformats.org/officeDocument/2006/relationships/slide" Target="slide102.xml"/><Relationship Id="rId14" Type="http://schemas.openxmlformats.org/officeDocument/2006/relationships/slide" Target="slide112.xml"/><Relationship Id="rId22" Type="http://schemas.openxmlformats.org/officeDocument/2006/relationships/slide" Target="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8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endParaRPr lang="ru-RU" dirty="0" smtClean="0"/>
          </a:p>
          <a:p>
            <a:endParaRPr lang="ru-RU" dirty="0"/>
          </a:p>
          <a:p>
            <a:endParaRPr lang="ru-RU" dirty="0" smtClean="0"/>
          </a:p>
          <a:p>
            <a:endParaRPr lang="en-US" dirty="0"/>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rot="21108648">
            <a:off x="447676" y="951607"/>
            <a:ext cx="4105774" cy="1938992"/>
          </a:xfrm>
          <a:prstGeom prst="rect">
            <a:avLst/>
          </a:prstGeom>
          <a:noFill/>
        </p:spPr>
        <p:txBody>
          <a:bodyPr wrap="square" rtlCol="0">
            <a:spAutoFit/>
          </a:bodyPr>
          <a:lstStyle/>
          <a:p>
            <a:r>
              <a:rPr lang="ru-RU" sz="12000" dirty="0" smtClean="0"/>
              <a:t>Своя</a:t>
            </a:r>
            <a:endParaRPr lang="en-US" sz="12000" dirty="0"/>
          </a:p>
        </p:txBody>
      </p:sp>
      <p:sp>
        <p:nvSpPr>
          <p:cNvPr id="13" name="TextBox 12"/>
          <p:cNvSpPr txBox="1"/>
          <p:nvPr/>
        </p:nvSpPr>
        <p:spPr>
          <a:xfrm rot="21147829" flipH="1">
            <a:off x="4706477" y="613830"/>
            <a:ext cx="3565799" cy="1938992"/>
          </a:xfrm>
          <a:prstGeom prst="rect">
            <a:avLst/>
          </a:prstGeom>
          <a:noFill/>
        </p:spPr>
        <p:txBody>
          <a:bodyPr wrap="square" rtlCol="0">
            <a:spAutoFit/>
          </a:bodyPr>
          <a:lstStyle/>
          <a:p>
            <a:r>
              <a:rPr lang="ru-RU" sz="12000" dirty="0" smtClean="0"/>
              <a:t>Игра</a:t>
            </a:r>
            <a:endParaRPr lang="en-US" sz="12000" dirty="0"/>
          </a:p>
        </p:txBody>
      </p:sp>
      <p:sp>
        <p:nvSpPr>
          <p:cNvPr id="15" name="TextBox 14"/>
          <p:cNvSpPr txBox="1"/>
          <p:nvPr/>
        </p:nvSpPr>
        <p:spPr>
          <a:xfrm>
            <a:off x="952500" y="3058982"/>
            <a:ext cx="8407400" cy="1815882"/>
          </a:xfrm>
          <a:prstGeom prst="rect">
            <a:avLst/>
          </a:prstGeom>
          <a:solidFill>
            <a:srgbClr val="6699FF"/>
          </a:solidFill>
          <a:ln>
            <a:solidFill>
              <a:schemeClr val="tx1"/>
            </a:solidFill>
          </a:ln>
        </p:spPr>
        <p:txBody>
          <a:bodyPr wrap="square" rtlCol="0">
            <a:spAutoFit/>
          </a:bodyPr>
          <a:lstStyle/>
          <a:p>
            <a:pPr algn="ctr"/>
            <a:r>
              <a:rPr lang="ru-RU" sz="2800" dirty="0" smtClean="0"/>
              <a:t>По дисциплинам: </a:t>
            </a:r>
          </a:p>
          <a:p>
            <a:pPr algn="ctr"/>
            <a:r>
              <a:rPr lang="ru-RU" sz="2800" dirty="0" smtClean="0"/>
              <a:t>уголовное право РК, уголовно-процессуальное право РК, уголовно-исполнительное право РК, трудовое право РК, гражданское право РК</a:t>
            </a:r>
            <a:endParaRPr lang="en-US" sz="2800" dirty="0"/>
          </a:p>
        </p:txBody>
      </p:sp>
      <p:sp>
        <p:nvSpPr>
          <p:cNvPr id="2" name="Управляющая кнопка: настраиваемая 1">
            <a:hlinkClick r:id="rId3" action="ppaction://hlinksldjump" highlightClick="1"/>
          </p:cNvPr>
          <p:cNvSpPr/>
          <p:nvPr/>
        </p:nvSpPr>
        <p:spPr>
          <a:xfrm>
            <a:off x="444500" y="6032500"/>
            <a:ext cx="825500" cy="6223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раунд</a:t>
            </a:r>
            <a:endParaRPr lang="en-US" dirty="0"/>
          </a:p>
        </p:txBody>
      </p:sp>
      <p:sp>
        <p:nvSpPr>
          <p:cNvPr id="4" name="Управляющая кнопка: настраиваемая 3">
            <a:hlinkClick r:id="rId4" action="ppaction://hlinksldjump" highlightClick="1"/>
          </p:cNvPr>
          <p:cNvSpPr/>
          <p:nvPr/>
        </p:nvSpPr>
        <p:spPr>
          <a:xfrm>
            <a:off x="1778000" y="6032500"/>
            <a:ext cx="838200" cy="6223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раунд</a:t>
            </a:r>
            <a:endParaRPr lang="en-US" dirty="0"/>
          </a:p>
        </p:txBody>
      </p:sp>
      <p:sp>
        <p:nvSpPr>
          <p:cNvPr id="5" name="Управляющая кнопка: настраиваемая 4">
            <a:hlinkClick r:id="rId5" action="ppaction://hlinksldjump" highlightClick="1"/>
          </p:cNvPr>
          <p:cNvSpPr/>
          <p:nvPr/>
        </p:nvSpPr>
        <p:spPr>
          <a:xfrm>
            <a:off x="3111500" y="6032500"/>
            <a:ext cx="800100" cy="6223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
        <p:nvSpPr>
          <p:cNvPr id="6" name="Управляющая кнопка: далее 5">
            <a:hlinkClick r:id="rId3" action="ppaction://hlinksldjump" highlightClick="1"/>
          </p:cNvPr>
          <p:cNvSpPr/>
          <p:nvPr/>
        </p:nvSpPr>
        <p:spPr>
          <a:xfrm>
            <a:off x="11112500" y="6489700"/>
            <a:ext cx="91440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Управляющая кнопка: настраиваемая 6">
            <a:hlinkClick r:id="" action="ppaction://hlinkshowjump?jump=lastslide" highlightClick="1"/>
          </p:cNvPr>
          <p:cNvSpPr/>
          <p:nvPr/>
        </p:nvSpPr>
        <p:spPr>
          <a:xfrm>
            <a:off x="4343400" y="6032500"/>
            <a:ext cx="825500" cy="6223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П.С.</a:t>
            </a:r>
            <a:endParaRPr lang="en-US" dirty="0"/>
          </a:p>
        </p:txBody>
      </p:sp>
      <p:sp>
        <p:nvSpPr>
          <p:cNvPr id="8" name="TextBox 7"/>
          <p:cNvSpPr txBox="1"/>
          <p:nvPr/>
        </p:nvSpPr>
        <p:spPr>
          <a:xfrm>
            <a:off x="8496300" y="5257800"/>
            <a:ext cx="2895600" cy="923330"/>
          </a:xfrm>
          <a:prstGeom prst="rect">
            <a:avLst/>
          </a:prstGeom>
          <a:noFill/>
        </p:spPr>
        <p:txBody>
          <a:bodyPr wrap="square" rtlCol="0">
            <a:spAutoFit/>
          </a:bodyPr>
          <a:lstStyle/>
          <a:p>
            <a:r>
              <a:rPr lang="ru-RU" dirty="0" smtClean="0"/>
              <a:t>Выполнила преподаватель специальных дисциплин</a:t>
            </a:r>
          </a:p>
          <a:p>
            <a:r>
              <a:rPr lang="ru-RU" dirty="0" smtClean="0"/>
              <a:t>Скороход Ольга Ивановна</a:t>
            </a:r>
            <a:endParaRPr lang="en-US" dirty="0"/>
          </a:p>
        </p:txBody>
      </p:sp>
    </p:spTree>
    <p:extLst>
      <p:ext uri="{BB962C8B-B14F-4D97-AF65-F5344CB8AC3E}">
        <p14:creationId xmlns:p14="http://schemas.microsoft.com/office/powerpoint/2010/main" val="361714265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556000" y="127001"/>
            <a:ext cx="8305800" cy="4708981"/>
          </a:xfrm>
          <a:prstGeom prst="rect">
            <a:avLst/>
          </a:prstGeom>
        </p:spPr>
        <p:txBody>
          <a:bodyPr wrap="square">
            <a:spAutoFit/>
          </a:bodyPr>
          <a:lstStyle/>
          <a:p>
            <a:pPr algn="ctr"/>
            <a:r>
              <a:rPr lang="ru-RU" sz="6000" b="1" dirty="0">
                <a:solidFill>
                  <a:srgbClr val="2B2727"/>
                </a:solidFill>
                <a:latin typeface="Cantarell"/>
                <a:hlinkClick r:id="rId3" action="ppaction://hlinksldjump"/>
              </a:rPr>
              <a:t>Состав убийства в состоянии аффекта, предусмотренного ст. </a:t>
            </a:r>
            <a:r>
              <a:rPr lang="ru-RU" sz="6000" b="1" dirty="0" smtClean="0">
                <a:solidFill>
                  <a:srgbClr val="2B2727"/>
                </a:solidFill>
                <a:latin typeface="Cantarell"/>
                <a:hlinkClick r:id="rId3" action="ppaction://hlinksldjump"/>
              </a:rPr>
              <a:t>101 </a:t>
            </a:r>
            <a:r>
              <a:rPr lang="ru-RU" sz="6000" b="1" dirty="0">
                <a:solidFill>
                  <a:srgbClr val="2B2727"/>
                </a:solidFill>
                <a:latin typeface="Cantarell"/>
                <a:hlinkClick r:id="rId3" action="ppaction://hlinksldjump"/>
              </a:rPr>
              <a:t>УК </a:t>
            </a:r>
            <a:r>
              <a:rPr lang="ru-RU" sz="6000" b="1" dirty="0" smtClean="0">
                <a:solidFill>
                  <a:srgbClr val="2B2727"/>
                </a:solidFill>
                <a:latin typeface="Cantarell"/>
                <a:hlinkClick r:id="rId3" action="ppaction://hlinksldjump"/>
              </a:rPr>
              <a:t>РК, </a:t>
            </a:r>
            <a:r>
              <a:rPr lang="ru-RU" sz="6000" b="1" dirty="0">
                <a:solidFill>
                  <a:srgbClr val="2B2727"/>
                </a:solidFill>
                <a:latin typeface="Cantarell"/>
                <a:hlinkClick r:id="rId3" action="ppaction://hlinksldjump"/>
              </a:rPr>
              <a:t>является</a:t>
            </a:r>
            <a:endParaRPr lang="en-US" sz="6000" dirty="0"/>
          </a:p>
        </p:txBody>
      </p:sp>
      <p:pic>
        <p:nvPicPr>
          <p:cNvPr id="4" name="Рисунок 3">
            <a:hlinkClick r:id="rId4" action="ppaction://hlinksldjump"/>
          </p:cNvPr>
          <p:cNvPicPr>
            <a:picLocks noChangeAspect="1"/>
          </p:cNvPicPr>
          <p:nvPr/>
        </p:nvPicPr>
        <p:blipFill>
          <a:blip r:embed="rId5"/>
          <a:stretch>
            <a:fillRect/>
          </a:stretch>
        </p:blipFill>
        <p:spPr>
          <a:xfrm>
            <a:off x="5937365" y="5155034"/>
            <a:ext cx="3212870" cy="1383912"/>
          </a:xfrm>
          <a:prstGeom prst="rect">
            <a:avLst/>
          </a:prstGeom>
        </p:spPr>
      </p:pic>
    </p:spTree>
    <p:extLst>
      <p:ext uri="{BB962C8B-B14F-4D97-AF65-F5344CB8AC3E}">
        <p14:creationId xmlns:p14="http://schemas.microsoft.com/office/powerpoint/2010/main" val="239864743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5065485" y="5081814"/>
            <a:ext cx="1683657" cy="886120"/>
          </a:xfrm>
          <a:prstGeom prst="rect">
            <a:avLst/>
          </a:prstGeom>
        </p:spPr>
      </p:pic>
    </p:spTree>
    <p:extLst>
      <p:ext uri="{BB962C8B-B14F-4D97-AF65-F5344CB8AC3E}">
        <p14:creationId xmlns:p14="http://schemas.microsoft.com/office/powerpoint/2010/main" val="382021330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7772" y="711200"/>
            <a:ext cx="8447314" cy="1569660"/>
          </a:xfrm>
          <a:prstGeom prst="rect">
            <a:avLst/>
          </a:prstGeom>
          <a:noFill/>
        </p:spPr>
        <p:txBody>
          <a:bodyPr wrap="square" rtlCol="0">
            <a:spAutoFit/>
          </a:bodyPr>
          <a:lstStyle/>
          <a:p>
            <a:r>
              <a:rPr lang="ru-RU" sz="9600" dirty="0" smtClean="0">
                <a:latin typeface="Times New Roman" panose="02020603050405020304" pitchFamily="18" charset="0"/>
                <a:cs typeface="Times New Roman" panose="02020603050405020304" pitchFamily="18" charset="0"/>
              </a:rPr>
              <a:t>Обвиняемый</a:t>
            </a:r>
            <a:endParaRPr lang="en-US" sz="96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429001" y="4318776"/>
            <a:ext cx="5156200" cy="800100"/>
          </a:xfrm>
          <a:prstGeom prst="rect">
            <a:avLst/>
          </a:prstGeom>
        </p:spPr>
      </p:pic>
    </p:spTree>
    <p:extLst>
      <p:ext uri="{BB962C8B-B14F-4D97-AF65-F5344CB8AC3E}">
        <p14:creationId xmlns:p14="http://schemas.microsoft.com/office/powerpoint/2010/main" val="91546640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5254171" y="5285014"/>
            <a:ext cx="1683657" cy="886120"/>
          </a:xfrm>
          <a:prstGeom prst="rect">
            <a:avLst/>
          </a:prstGeom>
        </p:spPr>
      </p:pic>
    </p:spTree>
    <p:extLst>
      <p:ext uri="{BB962C8B-B14F-4D97-AF65-F5344CB8AC3E}">
        <p14:creationId xmlns:p14="http://schemas.microsoft.com/office/powerpoint/2010/main" val="336454095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4058" y="870857"/>
            <a:ext cx="5820228" cy="1569660"/>
          </a:xfrm>
          <a:prstGeom prst="rect">
            <a:avLst/>
          </a:prstGeom>
          <a:noFill/>
        </p:spPr>
        <p:txBody>
          <a:bodyPr wrap="square" rtlCol="0">
            <a:spAutoFit/>
          </a:bodyPr>
          <a:lstStyle/>
          <a:p>
            <a:r>
              <a:rPr lang="ru-RU" sz="9600" dirty="0" smtClean="0">
                <a:latin typeface="Times New Roman" panose="02020603050405020304" pitchFamily="18" charset="0"/>
                <a:cs typeface="Times New Roman" panose="02020603050405020304" pitchFamily="18" charset="0"/>
              </a:rPr>
              <a:t>Изоляция</a:t>
            </a:r>
            <a:endParaRPr lang="en-US" sz="96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759201" y="4483876"/>
            <a:ext cx="5156200" cy="800100"/>
          </a:xfrm>
          <a:prstGeom prst="rect">
            <a:avLst/>
          </a:prstGeom>
        </p:spPr>
      </p:pic>
    </p:spTree>
    <p:extLst>
      <p:ext uri="{BB962C8B-B14F-4D97-AF65-F5344CB8AC3E}">
        <p14:creationId xmlns:p14="http://schemas.microsoft.com/office/powerpoint/2010/main" val="20840685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5254171" y="5297714"/>
            <a:ext cx="1683657" cy="886120"/>
          </a:xfrm>
          <a:prstGeom prst="rect">
            <a:avLst/>
          </a:prstGeom>
        </p:spPr>
      </p:pic>
    </p:spTree>
    <p:extLst>
      <p:ext uri="{BB962C8B-B14F-4D97-AF65-F5344CB8AC3E}">
        <p14:creationId xmlns:p14="http://schemas.microsoft.com/office/powerpoint/2010/main" val="375116392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6057" y="507999"/>
            <a:ext cx="6241141" cy="1569660"/>
          </a:xfrm>
          <a:prstGeom prst="rect">
            <a:avLst/>
          </a:prstGeom>
          <a:noFill/>
        </p:spPr>
        <p:txBody>
          <a:bodyPr wrap="square" rtlCol="0">
            <a:spAutoFit/>
          </a:bodyPr>
          <a:lstStyle/>
          <a:p>
            <a:r>
              <a:rPr lang="ru-RU" sz="9600" dirty="0" smtClean="0"/>
              <a:t>Источники</a:t>
            </a:r>
            <a:endParaRPr lang="en-US" sz="9600" dirty="0"/>
          </a:p>
        </p:txBody>
      </p:sp>
      <p:pic>
        <p:nvPicPr>
          <p:cNvPr id="3" name="Рисунок 2">
            <a:hlinkClick r:id="rId2" action="ppaction://hlinksldjump"/>
          </p:cNvPr>
          <p:cNvPicPr>
            <a:picLocks noChangeAspect="1"/>
          </p:cNvPicPr>
          <p:nvPr/>
        </p:nvPicPr>
        <p:blipFill>
          <a:blip r:embed="rId3"/>
          <a:stretch>
            <a:fillRect/>
          </a:stretch>
        </p:blipFill>
        <p:spPr>
          <a:xfrm>
            <a:off x="3492501" y="4204476"/>
            <a:ext cx="5156200" cy="800100"/>
          </a:xfrm>
          <a:prstGeom prst="rect">
            <a:avLst/>
          </a:prstGeom>
        </p:spPr>
      </p:pic>
    </p:spTree>
    <p:extLst>
      <p:ext uri="{BB962C8B-B14F-4D97-AF65-F5344CB8AC3E}">
        <p14:creationId xmlns:p14="http://schemas.microsoft.com/office/powerpoint/2010/main" val="171755229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Рисунок 3">
            <a:hlinkClick r:id="rId3" action="ppaction://hlinksldjump"/>
          </p:cNvPr>
          <p:cNvPicPr>
            <a:picLocks noChangeAspect="1"/>
          </p:cNvPicPr>
          <p:nvPr/>
        </p:nvPicPr>
        <p:blipFill>
          <a:blip r:embed="rId4"/>
          <a:stretch>
            <a:fillRect/>
          </a:stretch>
        </p:blipFill>
        <p:spPr>
          <a:xfrm>
            <a:off x="9789885" y="5564414"/>
            <a:ext cx="1683657" cy="886120"/>
          </a:xfrm>
          <a:prstGeom prst="rect">
            <a:avLst/>
          </a:prstGeom>
        </p:spPr>
      </p:pic>
    </p:spTree>
    <p:extLst>
      <p:ext uri="{BB962C8B-B14F-4D97-AF65-F5344CB8AC3E}">
        <p14:creationId xmlns:p14="http://schemas.microsoft.com/office/powerpoint/2010/main" val="104161204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8" y="435429"/>
            <a:ext cx="8969829" cy="3046988"/>
          </a:xfrm>
          <a:prstGeom prst="rect">
            <a:avLst/>
          </a:prstGeom>
          <a:noFill/>
        </p:spPr>
        <p:txBody>
          <a:bodyPr wrap="square" rtlCol="0">
            <a:spAutoFit/>
          </a:bodyPr>
          <a:lstStyle/>
          <a:p>
            <a:pPr algn="ctr"/>
            <a:r>
              <a:rPr lang="ru-RU" sz="9600" dirty="0" smtClean="0"/>
              <a:t>Воспитательная колония</a:t>
            </a:r>
            <a:endParaRPr lang="en-US" sz="9600" dirty="0"/>
          </a:p>
        </p:txBody>
      </p:sp>
      <p:pic>
        <p:nvPicPr>
          <p:cNvPr id="3" name="Рисунок 2">
            <a:hlinkClick r:id="rId2" action="ppaction://hlinksldjump"/>
          </p:cNvPr>
          <p:cNvPicPr>
            <a:picLocks noChangeAspect="1"/>
          </p:cNvPicPr>
          <p:nvPr/>
        </p:nvPicPr>
        <p:blipFill>
          <a:blip r:embed="rId3"/>
          <a:stretch>
            <a:fillRect/>
          </a:stretch>
        </p:blipFill>
        <p:spPr>
          <a:xfrm>
            <a:off x="3358242" y="4763276"/>
            <a:ext cx="5156200" cy="800100"/>
          </a:xfrm>
          <a:prstGeom prst="rect">
            <a:avLst/>
          </a:prstGeom>
        </p:spPr>
      </p:pic>
    </p:spTree>
    <p:extLst>
      <p:ext uri="{BB962C8B-B14F-4D97-AF65-F5344CB8AC3E}">
        <p14:creationId xmlns:p14="http://schemas.microsoft.com/office/powerpoint/2010/main" val="22104497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5254171" y="5412014"/>
            <a:ext cx="1683657" cy="886120"/>
          </a:xfrm>
          <a:prstGeom prst="rect">
            <a:avLst/>
          </a:prstGeom>
        </p:spPr>
      </p:pic>
    </p:spTree>
    <p:extLst>
      <p:ext uri="{BB962C8B-B14F-4D97-AF65-F5344CB8AC3E}">
        <p14:creationId xmlns:p14="http://schemas.microsoft.com/office/powerpoint/2010/main" val="9003990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599" y="812800"/>
            <a:ext cx="8302172" cy="1569660"/>
          </a:xfrm>
          <a:prstGeom prst="rect">
            <a:avLst/>
          </a:prstGeom>
          <a:noFill/>
        </p:spPr>
        <p:txBody>
          <a:bodyPr wrap="square" rtlCol="0">
            <a:spAutoFit/>
          </a:bodyPr>
          <a:lstStyle/>
          <a:p>
            <a:r>
              <a:rPr lang="ru-RU" sz="9600" dirty="0" smtClean="0">
                <a:latin typeface="Times New Roman" panose="02020603050405020304" pitchFamily="18" charset="0"/>
                <a:cs typeface="Times New Roman" panose="02020603050405020304" pitchFamily="18" charset="0"/>
              </a:rPr>
              <a:t>Преступление</a:t>
            </a:r>
            <a:endParaRPr lang="en-US" sz="96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263901" y="4598176"/>
            <a:ext cx="5156200" cy="800100"/>
          </a:xfrm>
          <a:prstGeom prst="rect">
            <a:avLst/>
          </a:prstGeom>
        </p:spPr>
      </p:pic>
    </p:spTree>
    <p:extLst>
      <p:ext uri="{BB962C8B-B14F-4D97-AF65-F5344CB8AC3E}">
        <p14:creationId xmlns:p14="http://schemas.microsoft.com/office/powerpoint/2010/main" val="107059884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2616200" y="444500"/>
            <a:ext cx="9296400" cy="1200329"/>
          </a:xfrm>
          <a:prstGeom prst="rect">
            <a:avLst/>
          </a:prstGeom>
          <a:noFill/>
          <a:ln>
            <a:solidFill>
              <a:schemeClr val="tx1"/>
            </a:solidFill>
          </a:ln>
        </p:spPr>
        <p:txBody>
          <a:bodyPr wrap="square" rtlCol="0">
            <a:spAutoFit/>
          </a:bodyPr>
          <a:lstStyle/>
          <a:p>
            <a:r>
              <a:rPr lang="ru-RU" sz="7200" dirty="0">
                <a:hlinkClick r:id="rId3" action="ppaction://hlinksldjump"/>
              </a:rPr>
              <a:t>П</a:t>
            </a:r>
            <a:r>
              <a:rPr lang="ru-RU" sz="7200" dirty="0" smtClean="0">
                <a:hlinkClick r:id="rId3" action="ppaction://hlinksldjump"/>
              </a:rPr>
              <a:t>ривилегированным</a:t>
            </a:r>
            <a:endParaRPr lang="en-US" sz="7200" dirty="0"/>
          </a:p>
        </p:txBody>
      </p:sp>
      <p:pic>
        <p:nvPicPr>
          <p:cNvPr id="4" name="Рисунок 3">
            <a:hlinkClick r:id="rId4" action="ppaction://hlinksldjump"/>
          </p:cNvPr>
          <p:cNvPicPr>
            <a:picLocks noChangeAspect="1"/>
          </p:cNvPicPr>
          <p:nvPr/>
        </p:nvPicPr>
        <p:blipFill>
          <a:blip r:embed="rId5"/>
          <a:stretch>
            <a:fillRect/>
          </a:stretch>
        </p:blipFill>
        <p:spPr>
          <a:xfrm>
            <a:off x="4914900" y="4991100"/>
            <a:ext cx="5143500" cy="800100"/>
          </a:xfrm>
          <a:prstGeom prst="rect">
            <a:avLst/>
          </a:prstGeom>
        </p:spPr>
      </p:pic>
    </p:spTree>
    <p:extLst>
      <p:ext uri="{BB962C8B-B14F-4D97-AF65-F5344CB8AC3E}">
        <p14:creationId xmlns:p14="http://schemas.microsoft.com/office/powerpoint/2010/main" val="274659054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4836885" y="5462814"/>
            <a:ext cx="1683657" cy="886120"/>
          </a:xfrm>
          <a:prstGeom prst="rect">
            <a:avLst/>
          </a:prstGeom>
        </p:spPr>
      </p:pic>
    </p:spTree>
    <p:extLst>
      <p:ext uri="{BB962C8B-B14F-4D97-AF65-F5344CB8AC3E}">
        <p14:creationId xmlns:p14="http://schemas.microsoft.com/office/powerpoint/2010/main" val="203342627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1543" y="522515"/>
            <a:ext cx="8621486" cy="3046988"/>
          </a:xfrm>
          <a:prstGeom prst="rect">
            <a:avLst/>
          </a:prstGeom>
          <a:noFill/>
        </p:spPr>
        <p:txBody>
          <a:bodyPr wrap="square" rtlCol="0">
            <a:spAutoFit/>
          </a:bodyPr>
          <a:lstStyle/>
          <a:p>
            <a:r>
              <a:rPr lang="ru-RU" sz="9600" dirty="0" smtClean="0">
                <a:latin typeface="Times New Roman" panose="02020603050405020304" pitchFamily="18" charset="0"/>
                <a:cs typeface="Times New Roman" panose="02020603050405020304" pitchFamily="18" charset="0"/>
              </a:rPr>
              <a:t>Средства исправления</a:t>
            </a:r>
            <a:endParaRPr lang="en-US" sz="96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492501" y="4826776"/>
            <a:ext cx="5156200" cy="800100"/>
          </a:xfrm>
          <a:prstGeom prst="rect">
            <a:avLst/>
          </a:prstGeom>
        </p:spPr>
      </p:pic>
    </p:spTree>
    <p:extLst>
      <p:ext uri="{BB962C8B-B14F-4D97-AF65-F5344CB8AC3E}">
        <p14:creationId xmlns:p14="http://schemas.microsoft.com/office/powerpoint/2010/main" val="172215449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l="1425" t="2724" r="1051" b="1070"/>
          <a:stretch>
            <a:fillRect/>
          </a:stretch>
        </p:blipFill>
        <p:spPr bwMode="auto">
          <a:xfrm>
            <a:off x="0" y="1"/>
            <a:ext cx="12192000" cy="66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hlinkClick r:id="rId3" action="ppaction://hlinksldjump"/>
          </p:cNvPr>
          <p:cNvPicPr>
            <a:picLocks noChangeAspect="1"/>
          </p:cNvPicPr>
          <p:nvPr/>
        </p:nvPicPr>
        <p:blipFill>
          <a:blip r:embed="rId4"/>
          <a:stretch>
            <a:fillRect/>
          </a:stretch>
        </p:blipFill>
        <p:spPr>
          <a:xfrm>
            <a:off x="10323285" y="5513614"/>
            <a:ext cx="1683657" cy="886120"/>
          </a:xfrm>
          <a:prstGeom prst="rect">
            <a:avLst/>
          </a:prstGeom>
        </p:spPr>
      </p:pic>
    </p:spTree>
    <p:extLst>
      <p:ext uri="{BB962C8B-B14F-4D97-AF65-F5344CB8AC3E}">
        <p14:creationId xmlns:p14="http://schemas.microsoft.com/office/powerpoint/2010/main" val="292061650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598" y="805934"/>
            <a:ext cx="11253402" cy="1323439"/>
          </a:xfrm>
          <a:prstGeom prst="rect">
            <a:avLst/>
          </a:prstGeom>
        </p:spPr>
        <p:txBody>
          <a:bodyPr wrap="none">
            <a:spAutoFit/>
          </a:bodyPr>
          <a:lstStyle/>
          <a:p>
            <a:pPr algn="ctr">
              <a:defRPr/>
            </a:pPr>
            <a:r>
              <a:rPr lang="ru-RU" sz="8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Делу время, а потехе час.</a:t>
            </a:r>
          </a:p>
        </p:txBody>
      </p:sp>
      <p:pic>
        <p:nvPicPr>
          <p:cNvPr id="3" name="Рисунок 2">
            <a:hlinkClick r:id="rId2" action="ppaction://hlinksldjump"/>
          </p:cNvPr>
          <p:cNvPicPr>
            <a:picLocks noChangeAspect="1"/>
          </p:cNvPicPr>
          <p:nvPr/>
        </p:nvPicPr>
        <p:blipFill>
          <a:blip r:embed="rId3"/>
          <a:stretch>
            <a:fillRect/>
          </a:stretch>
        </p:blipFill>
        <p:spPr>
          <a:xfrm>
            <a:off x="3403601" y="4242576"/>
            <a:ext cx="5156200" cy="800100"/>
          </a:xfrm>
          <a:prstGeom prst="rect">
            <a:avLst/>
          </a:prstGeom>
        </p:spPr>
      </p:pic>
    </p:spTree>
    <p:extLst>
      <p:ext uri="{BB962C8B-B14F-4D97-AF65-F5344CB8AC3E}">
        <p14:creationId xmlns:p14="http://schemas.microsoft.com/office/powerpoint/2010/main" val="72765831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1"/>
            <a:ext cx="12192000" cy="682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hlinkClick r:id="rId3" action="ppaction://hlinksldjump"/>
          </p:cNvPr>
          <p:cNvPicPr>
            <a:picLocks noChangeAspect="1"/>
          </p:cNvPicPr>
          <p:nvPr/>
        </p:nvPicPr>
        <p:blipFill>
          <a:blip r:embed="rId4"/>
          <a:stretch>
            <a:fillRect/>
          </a:stretch>
        </p:blipFill>
        <p:spPr>
          <a:xfrm>
            <a:off x="7681685" y="5937565"/>
            <a:ext cx="1683657" cy="886120"/>
          </a:xfrm>
          <a:prstGeom prst="rect">
            <a:avLst/>
          </a:prstGeom>
        </p:spPr>
      </p:pic>
    </p:spTree>
    <p:extLst>
      <p:ext uri="{BB962C8B-B14F-4D97-AF65-F5344CB8AC3E}">
        <p14:creationId xmlns:p14="http://schemas.microsoft.com/office/powerpoint/2010/main" val="22813520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7623" y="564634"/>
            <a:ext cx="10821553" cy="2123658"/>
          </a:xfrm>
          <a:prstGeom prst="rect">
            <a:avLst/>
          </a:prstGeom>
        </p:spPr>
        <p:txBody>
          <a:bodyPr wrap="none">
            <a:spAutoFit/>
          </a:bodyPr>
          <a:lstStyle/>
          <a:p>
            <a:pPr algn="ctr"/>
            <a:r>
              <a:rPr lang="ru-RU" altLang="en-US" sz="6600" dirty="0"/>
              <a:t>Труд – дело чести; </a:t>
            </a:r>
            <a:endParaRPr lang="ru-RU" altLang="en-US" sz="6600" dirty="0" smtClean="0"/>
          </a:p>
          <a:p>
            <a:pPr algn="ctr"/>
            <a:r>
              <a:rPr lang="ru-RU" altLang="en-US" sz="6600" dirty="0" smtClean="0"/>
              <a:t>будь </a:t>
            </a:r>
            <a:r>
              <a:rPr lang="ru-RU" altLang="en-US" sz="6600" dirty="0"/>
              <a:t>всегда на первом месте.</a:t>
            </a:r>
          </a:p>
        </p:txBody>
      </p:sp>
      <p:pic>
        <p:nvPicPr>
          <p:cNvPr id="3" name="Рисунок 2">
            <a:hlinkClick r:id="rId2" action="ppaction://hlinksldjump"/>
          </p:cNvPr>
          <p:cNvPicPr>
            <a:picLocks noChangeAspect="1"/>
          </p:cNvPicPr>
          <p:nvPr/>
        </p:nvPicPr>
        <p:blipFill>
          <a:blip r:embed="rId3"/>
          <a:stretch>
            <a:fillRect/>
          </a:stretch>
        </p:blipFill>
        <p:spPr>
          <a:xfrm>
            <a:off x="3670299" y="4433076"/>
            <a:ext cx="5156200" cy="800100"/>
          </a:xfrm>
          <a:prstGeom prst="rect">
            <a:avLst/>
          </a:prstGeom>
        </p:spPr>
      </p:pic>
    </p:spTree>
    <p:extLst>
      <p:ext uri="{BB962C8B-B14F-4D97-AF65-F5344CB8AC3E}">
        <p14:creationId xmlns:p14="http://schemas.microsoft.com/office/powerpoint/2010/main" val="31301845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01" y="844034"/>
            <a:ext cx="11945899" cy="2123658"/>
          </a:xfrm>
          <a:prstGeom prst="rect">
            <a:avLst/>
          </a:prstGeom>
        </p:spPr>
        <p:txBody>
          <a:bodyPr wrap="none">
            <a:spAutoFit/>
          </a:bodyPr>
          <a:lstStyle/>
          <a:p>
            <a:pPr algn="ctr"/>
            <a:r>
              <a:rPr lang="ru-RU" sz="6600" dirty="0" smtClean="0">
                <a:solidFill>
                  <a:srgbClr val="000000"/>
                </a:solidFill>
                <a:latin typeface="Times New Roman" panose="02020603050405020304" pitchFamily="18" charset="0"/>
              </a:rPr>
              <a:t>Ш </a:t>
            </a:r>
            <a:r>
              <a:rPr lang="ru-RU" sz="6600" dirty="0">
                <a:solidFill>
                  <a:srgbClr val="000000"/>
                </a:solidFill>
                <a:latin typeface="Times New Roman" panose="02020603050405020304" pitchFamily="18" charset="0"/>
              </a:rPr>
              <a:t>Е П С О И Ш П Ь </a:t>
            </a:r>
            <a:r>
              <a:rPr lang="ru-RU" sz="6600" dirty="0" smtClean="0">
                <a:solidFill>
                  <a:srgbClr val="000000"/>
                </a:solidFill>
                <a:latin typeface="Times New Roman" panose="02020603050405020304" pitchFamily="18" charset="0"/>
              </a:rPr>
              <a:t>– </a:t>
            </a:r>
          </a:p>
          <a:p>
            <a:pPr algn="ctr"/>
            <a:r>
              <a:rPr lang="ru-RU" sz="6600" dirty="0" smtClean="0">
                <a:solidFill>
                  <a:srgbClr val="000000"/>
                </a:solidFill>
                <a:latin typeface="Times New Roman" panose="02020603050405020304" pitchFamily="18" charset="0"/>
              </a:rPr>
              <a:t>Е </a:t>
            </a:r>
            <a:r>
              <a:rPr lang="ru-RU" sz="6600" dirty="0">
                <a:solidFill>
                  <a:srgbClr val="000000"/>
                </a:solidFill>
                <a:latin typeface="Times New Roman" panose="02020603050405020304" pitchFamily="18" charset="0"/>
              </a:rPr>
              <a:t>Й Д Ю Л Ш Е Ш И М Ь С А </a:t>
            </a:r>
            <a:r>
              <a:rPr lang="ru-RU" sz="6600" dirty="0" smtClean="0">
                <a:solidFill>
                  <a:srgbClr val="000000"/>
                </a:solidFill>
                <a:latin typeface="Times New Roman" panose="02020603050405020304" pitchFamily="18" charset="0"/>
              </a:rPr>
              <a:t>Н</a:t>
            </a:r>
            <a:endParaRPr lang="en-US" sz="6600" dirty="0"/>
          </a:p>
        </p:txBody>
      </p:sp>
      <p:pic>
        <p:nvPicPr>
          <p:cNvPr id="3" name="Рисунок 2">
            <a:hlinkClick r:id="rId2" action="ppaction://hlinksldjump"/>
          </p:cNvPr>
          <p:cNvPicPr>
            <a:picLocks noChangeAspect="1"/>
          </p:cNvPicPr>
          <p:nvPr/>
        </p:nvPicPr>
        <p:blipFill>
          <a:blip r:embed="rId3"/>
          <a:stretch>
            <a:fillRect/>
          </a:stretch>
        </p:blipFill>
        <p:spPr>
          <a:xfrm>
            <a:off x="5377221" y="5170714"/>
            <a:ext cx="1683657" cy="886120"/>
          </a:xfrm>
          <a:prstGeom prst="rect">
            <a:avLst/>
          </a:prstGeom>
        </p:spPr>
      </p:pic>
    </p:spTree>
    <p:extLst>
      <p:ext uri="{BB962C8B-B14F-4D97-AF65-F5344CB8AC3E}">
        <p14:creationId xmlns:p14="http://schemas.microsoft.com/office/powerpoint/2010/main" val="352547301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2300" y="438739"/>
            <a:ext cx="8357787" cy="2554545"/>
          </a:xfrm>
          <a:prstGeom prst="rect">
            <a:avLst/>
          </a:prstGeom>
        </p:spPr>
        <p:txBody>
          <a:bodyPr wrap="square">
            <a:spAutoFit/>
          </a:bodyPr>
          <a:lstStyle/>
          <a:p>
            <a:pPr algn="ctr"/>
            <a:r>
              <a:rPr lang="ru-RU" sz="8000" dirty="0" smtClean="0">
                <a:solidFill>
                  <a:srgbClr val="000000"/>
                </a:solidFill>
                <a:latin typeface="Times New Roman" panose="02020603050405020304" pitchFamily="18" charset="0"/>
              </a:rPr>
              <a:t>Поспешишь </a:t>
            </a:r>
            <a:r>
              <a:rPr lang="ru-RU" sz="8000" dirty="0">
                <a:solidFill>
                  <a:srgbClr val="000000"/>
                </a:solidFill>
                <a:latin typeface="Times New Roman" panose="02020603050405020304" pitchFamily="18" charset="0"/>
              </a:rPr>
              <a:t>– </a:t>
            </a:r>
            <a:endParaRPr lang="ru-RU" sz="8000" dirty="0" smtClean="0">
              <a:solidFill>
                <a:srgbClr val="000000"/>
              </a:solidFill>
              <a:latin typeface="Times New Roman" panose="02020603050405020304" pitchFamily="18" charset="0"/>
            </a:endParaRPr>
          </a:p>
          <a:p>
            <a:pPr algn="ctr"/>
            <a:r>
              <a:rPr lang="ru-RU" sz="8000" dirty="0" smtClean="0">
                <a:solidFill>
                  <a:srgbClr val="000000"/>
                </a:solidFill>
                <a:latin typeface="Times New Roman" panose="02020603050405020304" pitchFamily="18" charset="0"/>
              </a:rPr>
              <a:t>людей насмешишь</a:t>
            </a:r>
            <a:endParaRPr lang="en-US" sz="8000" dirty="0"/>
          </a:p>
        </p:txBody>
      </p:sp>
      <p:pic>
        <p:nvPicPr>
          <p:cNvPr id="3" name="Рисунок 2">
            <a:hlinkClick r:id="rId2" action="ppaction://hlinksldjump"/>
          </p:cNvPr>
          <p:cNvPicPr>
            <a:picLocks noChangeAspect="1"/>
          </p:cNvPicPr>
          <p:nvPr/>
        </p:nvPicPr>
        <p:blipFill>
          <a:blip r:embed="rId3"/>
          <a:stretch>
            <a:fillRect/>
          </a:stretch>
        </p:blipFill>
        <p:spPr>
          <a:xfrm>
            <a:off x="3263901" y="4826776"/>
            <a:ext cx="5156200" cy="800100"/>
          </a:xfrm>
          <a:prstGeom prst="rect">
            <a:avLst/>
          </a:prstGeom>
        </p:spPr>
      </p:pic>
    </p:spTree>
    <p:extLst>
      <p:ext uri="{BB962C8B-B14F-4D97-AF65-F5344CB8AC3E}">
        <p14:creationId xmlns:p14="http://schemas.microsoft.com/office/powerpoint/2010/main" val="248283586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2527" y="729734"/>
            <a:ext cx="10551286" cy="2554545"/>
          </a:xfrm>
          <a:prstGeom prst="rect">
            <a:avLst/>
          </a:prstGeom>
        </p:spPr>
        <p:txBody>
          <a:bodyPr wrap="none">
            <a:spAutoFit/>
          </a:bodyPr>
          <a:lstStyle/>
          <a:p>
            <a:r>
              <a:rPr lang="ru-RU" sz="8000" smtClean="0">
                <a:solidFill>
                  <a:srgbClr val="000000"/>
                </a:solidFill>
                <a:latin typeface="Times New Roman" panose="02020603050405020304" pitchFamily="18" charset="0"/>
              </a:rPr>
              <a:t>Л О Ч К Н И О Д Л Е – </a:t>
            </a:r>
          </a:p>
          <a:p>
            <a:r>
              <a:rPr lang="ru-RU" sz="8000" smtClean="0">
                <a:solidFill>
                  <a:srgbClr val="000000"/>
                </a:solidFill>
                <a:latin typeface="Times New Roman" panose="02020603050405020304" pitchFamily="18" charset="0"/>
              </a:rPr>
              <a:t>Г </a:t>
            </a:r>
            <a:r>
              <a:rPr lang="ru-RU" sz="8000" dirty="0">
                <a:solidFill>
                  <a:srgbClr val="000000"/>
                </a:solidFill>
                <a:latin typeface="Times New Roman" panose="02020603050405020304" pitchFamily="18" charset="0"/>
              </a:rPr>
              <a:t>Л Й У Я М Л Е С </a:t>
            </a:r>
            <a:r>
              <a:rPr lang="ru-RU" sz="8000" dirty="0" smtClean="0">
                <a:solidFill>
                  <a:srgbClr val="000000"/>
                </a:solidFill>
                <a:latin typeface="Times New Roman" panose="02020603050405020304" pitchFamily="18" charset="0"/>
              </a:rPr>
              <a:t>О</a:t>
            </a:r>
            <a:endParaRPr lang="en-US" sz="8000" dirty="0"/>
          </a:p>
        </p:txBody>
      </p:sp>
      <p:pic>
        <p:nvPicPr>
          <p:cNvPr id="3" name="Рисунок 2">
            <a:hlinkClick r:id="rId2" action="ppaction://hlinksldjump"/>
          </p:cNvPr>
          <p:cNvPicPr>
            <a:picLocks noChangeAspect="1"/>
          </p:cNvPicPr>
          <p:nvPr/>
        </p:nvPicPr>
        <p:blipFill>
          <a:blip r:embed="rId3"/>
          <a:stretch>
            <a:fillRect/>
          </a:stretch>
        </p:blipFill>
        <p:spPr>
          <a:xfrm>
            <a:off x="5332185" y="5031014"/>
            <a:ext cx="1683657" cy="886120"/>
          </a:xfrm>
          <a:prstGeom prst="rect">
            <a:avLst/>
          </a:prstGeom>
        </p:spPr>
      </p:pic>
    </p:spTree>
    <p:extLst>
      <p:ext uri="{BB962C8B-B14F-4D97-AF65-F5344CB8AC3E}">
        <p14:creationId xmlns:p14="http://schemas.microsoft.com/office/powerpoint/2010/main" val="31926470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9500" y="386834"/>
            <a:ext cx="8597900" cy="2800767"/>
          </a:xfrm>
          <a:prstGeom prst="rect">
            <a:avLst/>
          </a:prstGeom>
        </p:spPr>
        <p:txBody>
          <a:bodyPr wrap="square">
            <a:spAutoFit/>
          </a:bodyPr>
          <a:lstStyle/>
          <a:p>
            <a:r>
              <a:rPr lang="ru-RU" sz="8800" dirty="0" smtClean="0">
                <a:solidFill>
                  <a:srgbClr val="000000"/>
                </a:solidFill>
                <a:latin typeface="Times New Roman" panose="02020603050405020304" pitchFamily="18" charset="0"/>
              </a:rPr>
              <a:t>Кончил </a:t>
            </a:r>
            <a:r>
              <a:rPr lang="ru-RU" sz="8800" dirty="0">
                <a:solidFill>
                  <a:srgbClr val="000000"/>
                </a:solidFill>
                <a:latin typeface="Times New Roman" panose="02020603050405020304" pitchFamily="18" charset="0"/>
              </a:rPr>
              <a:t>дело – </a:t>
            </a:r>
            <a:endParaRPr lang="ru-RU" sz="8800" dirty="0" smtClean="0">
              <a:solidFill>
                <a:srgbClr val="000000"/>
              </a:solidFill>
              <a:latin typeface="Times New Roman" panose="02020603050405020304" pitchFamily="18" charset="0"/>
            </a:endParaRPr>
          </a:p>
          <a:p>
            <a:r>
              <a:rPr lang="ru-RU" sz="8800" dirty="0" smtClean="0">
                <a:solidFill>
                  <a:srgbClr val="000000"/>
                </a:solidFill>
                <a:latin typeface="Times New Roman" panose="02020603050405020304" pitchFamily="18" charset="0"/>
              </a:rPr>
              <a:t>гуляй </a:t>
            </a:r>
            <a:r>
              <a:rPr lang="ru-RU" sz="8800" dirty="0">
                <a:solidFill>
                  <a:srgbClr val="000000"/>
                </a:solidFill>
                <a:latin typeface="Times New Roman" panose="02020603050405020304" pitchFamily="18" charset="0"/>
              </a:rPr>
              <a:t>смело</a:t>
            </a:r>
            <a:r>
              <a:rPr lang="ru-RU" sz="8800" dirty="0" smtClean="0">
                <a:solidFill>
                  <a:srgbClr val="000000"/>
                </a:solidFill>
                <a:latin typeface="Times New Roman" panose="02020603050405020304" pitchFamily="18" charset="0"/>
              </a:rPr>
              <a:t>!</a:t>
            </a:r>
            <a:endParaRPr lang="en-US" sz="8800" dirty="0"/>
          </a:p>
        </p:txBody>
      </p:sp>
      <p:pic>
        <p:nvPicPr>
          <p:cNvPr id="3" name="Рисунок 2">
            <a:hlinkClick r:id="rId2" action="ppaction://hlinksldjump"/>
          </p:cNvPr>
          <p:cNvPicPr>
            <a:picLocks noChangeAspect="1"/>
          </p:cNvPicPr>
          <p:nvPr/>
        </p:nvPicPr>
        <p:blipFill>
          <a:blip r:embed="rId3"/>
          <a:stretch>
            <a:fillRect/>
          </a:stretch>
        </p:blipFill>
        <p:spPr>
          <a:xfrm>
            <a:off x="2806701" y="4801376"/>
            <a:ext cx="5156200" cy="800100"/>
          </a:xfrm>
          <a:prstGeom prst="rect">
            <a:avLst/>
          </a:prstGeom>
        </p:spPr>
      </p:pic>
    </p:spTree>
    <p:extLst>
      <p:ext uri="{BB962C8B-B14F-4D97-AF65-F5344CB8AC3E}">
        <p14:creationId xmlns:p14="http://schemas.microsoft.com/office/powerpoint/2010/main" val="365226149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378200" y="0"/>
            <a:ext cx="8686800" cy="4708981"/>
          </a:xfrm>
          <a:prstGeom prst="rect">
            <a:avLst/>
          </a:prstGeom>
        </p:spPr>
        <p:txBody>
          <a:bodyPr wrap="square">
            <a:spAutoFit/>
          </a:bodyPr>
          <a:lstStyle/>
          <a:p>
            <a:pPr algn="ctr"/>
            <a:r>
              <a:rPr lang="ru-RU" sz="6000" b="1" dirty="0">
                <a:solidFill>
                  <a:srgbClr val="2B2727"/>
                </a:solidFill>
                <a:latin typeface="&amp;quot"/>
                <a:hlinkClick r:id="rId3" action="ppaction://hlinksldjump"/>
              </a:rPr>
              <a:t>Основными субъектами доказывания в уголовном процессе являются:</a:t>
            </a:r>
            <a:r>
              <a:rPr lang="ru-RU" sz="6000" dirty="0">
                <a:solidFill>
                  <a:srgbClr val="2B2727"/>
                </a:solidFill>
                <a:latin typeface="Cantarell"/>
                <a:hlinkClick r:id="rId3" action="ppaction://hlinksldjump"/>
              </a:rPr>
              <a:t> </a:t>
            </a:r>
            <a:endParaRPr lang="en-US" sz="6000" dirty="0"/>
          </a:p>
        </p:txBody>
      </p:sp>
      <p:pic>
        <p:nvPicPr>
          <p:cNvPr id="4" name="Рисунок 3">
            <a:hlinkClick r:id="rId4" action="ppaction://hlinksldjump"/>
          </p:cNvPr>
          <p:cNvPicPr>
            <a:picLocks noChangeAspect="1"/>
          </p:cNvPicPr>
          <p:nvPr/>
        </p:nvPicPr>
        <p:blipFill>
          <a:blip r:embed="rId5"/>
          <a:stretch>
            <a:fillRect/>
          </a:stretch>
        </p:blipFill>
        <p:spPr>
          <a:xfrm>
            <a:off x="5962765" y="4997644"/>
            <a:ext cx="3212870" cy="1383912"/>
          </a:xfrm>
          <a:prstGeom prst="rect">
            <a:avLst/>
          </a:prstGeom>
        </p:spPr>
      </p:pic>
    </p:spTree>
    <p:extLst>
      <p:ext uri="{BB962C8B-B14F-4D97-AF65-F5344CB8AC3E}">
        <p14:creationId xmlns:p14="http://schemas.microsoft.com/office/powerpoint/2010/main" val="425166433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0" y="241300"/>
            <a:ext cx="11684000" cy="5262979"/>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Брошенный зайка </a:t>
            </a:r>
          </a:p>
          <a:p>
            <a:pPr algn="just"/>
            <a:r>
              <a:rPr lang="ru-RU" sz="2800" dirty="0">
                <a:latin typeface="Times New Roman" panose="02020603050405020304" pitchFamily="18" charset="0"/>
                <a:cs typeface="Times New Roman" panose="02020603050405020304" pitchFamily="18" charset="0"/>
              </a:rPr>
              <a:t>Зайку бросила хозяйка, </a:t>
            </a:r>
          </a:p>
          <a:p>
            <a:pPr algn="just"/>
            <a:r>
              <a:rPr lang="ru-RU" sz="2800" dirty="0">
                <a:latin typeface="Times New Roman" panose="02020603050405020304" pitchFamily="18" charset="0"/>
                <a:cs typeface="Times New Roman" panose="02020603050405020304" pitchFamily="18" charset="0"/>
              </a:rPr>
              <a:t>Под дождем остался зайка. </a:t>
            </a:r>
          </a:p>
          <a:p>
            <a:pPr algn="just"/>
            <a:r>
              <a:rPr lang="ru-RU" sz="2800" dirty="0">
                <a:latin typeface="Times New Roman" panose="02020603050405020304" pitchFamily="18" charset="0"/>
                <a:cs typeface="Times New Roman" panose="02020603050405020304" pitchFamily="18" charset="0"/>
              </a:rPr>
              <a:t>Со скамейки слезть не смог, </a:t>
            </a:r>
          </a:p>
          <a:p>
            <a:pPr algn="just"/>
            <a:r>
              <a:rPr lang="ru-RU" sz="2800" dirty="0">
                <a:latin typeface="Times New Roman" panose="02020603050405020304" pitchFamily="18" charset="0"/>
                <a:cs typeface="Times New Roman" panose="02020603050405020304" pitchFamily="18" charset="0"/>
              </a:rPr>
              <a:t>Весь до ниточки промок. </a:t>
            </a:r>
          </a:p>
          <a:p>
            <a:pPr algn="just"/>
            <a:r>
              <a:rPr lang="ru-RU" sz="2800" dirty="0">
                <a:latin typeface="Times New Roman" panose="02020603050405020304" pitchFamily="18" charset="0"/>
                <a:cs typeface="Times New Roman" panose="02020603050405020304" pitchFamily="18" charset="0"/>
              </a:rPr>
              <a:t>После дождя зайку обнаружил несовершеннолетний Кирилл, который принес его домой и высушил феном. Мама несовершеннолетней хозяйки зайца Клавы (которая его бросила) потребовала у Кирилла вернуть зайца. Должен ли он это сделать? </a:t>
            </a:r>
          </a:p>
          <a:p>
            <a:pPr algn="just"/>
            <a:r>
              <a:rPr lang="ru-RU" sz="2800" dirty="0">
                <a:latin typeface="Times New Roman" panose="02020603050405020304" pitchFamily="18" charset="0"/>
                <a:cs typeface="Times New Roman" panose="02020603050405020304" pitchFamily="18" charset="0"/>
              </a:rPr>
              <a:t>Примерное направление мысли </a:t>
            </a:r>
          </a:p>
          <a:p>
            <a:pPr algn="just"/>
            <a:r>
              <a:rPr lang="ru-RU" sz="2800" dirty="0">
                <a:latin typeface="Times New Roman" panose="02020603050405020304" pitchFamily="18" charset="0"/>
                <a:cs typeface="Times New Roman" panose="02020603050405020304" pitchFamily="18" charset="0"/>
              </a:rPr>
              <a:t>Утрата и приобретение права собственности. Дееспособность физических лиц </a:t>
            </a:r>
          </a:p>
        </p:txBody>
      </p:sp>
      <p:pic>
        <p:nvPicPr>
          <p:cNvPr id="3" name="Рисунок 2">
            <a:hlinkClick r:id="rId2" action="ppaction://hlinksldjump"/>
          </p:cNvPr>
          <p:cNvPicPr>
            <a:picLocks noChangeAspect="1"/>
          </p:cNvPicPr>
          <p:nvPr/>
        </p:nvPicPr>
        <p:blipFill>
          <a:blip r:embed="rId3"/>
          <a:stretch>
            <a:fillRect/>
          </a:stretch>
        </p:blipFill>
        <p:spPr>
          <a:xfrm>
            <a:off x="5560785" y="5412014"/>
            <a:ext cx="1683657" cy="886120"/>
          </a:xfrm>
          <a:prstGeom prst="rect">
            <a:avLst/>
          </a:prstGeom>
        </p:spPr>
      </p:pic>
    </p:spTree>
    <p:extLst>
      <p:ext uri="{BB962C8B-B14F-4D97-AF65-F5344CB8AC3E}">
        <p14:creationId xmlns:p14="http://schemas.microsoft.com/office/powerpoint/2010/main" val="269498104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6100" y="415836"/>
            <a:ext cx="11645900" cy="3785652"/>
          </a:xfrm>
          <a:prstGeom prst="rect">
            <a:avLst/>
          </a:prstGeom>
        </p:spPr>
        <p:txBody>
          <a:bodyPr wrap="square">
            <a:spAutoFit/>
          </a:bodyPr>
          <a:lstStyle/>
          <a:p>
            <a:pPr algn="just"/>
            <a:r>
              <a:rPr lang="ru-RU" sz="4800" dirty="0" smtClean="0">
                <a:solidFill>
                  <a:srgbClr val="660033"/>
                </a:solidFill>
                <a:latin typeface="Times New Roman" panose="02020603050405020304" pitchFamily="18" charset="0"/>
              </a:rPr>
              <a:t>   Если </a:t>
            </a:r>
            <a:r>
              <a:rPr lang="ru-RU" sz="4800" dirty="0">
                <a:solidFill>
                  <a:srgbClr val="660033"/>
                </a:solidFill>
                <a:latin typeface="Times New Roman" panose="02020603050405020304" pitchFamily="18" charset="0"/>
              </a:rPr>
              <a:t>бы мама Кирилла успела сообщить в милицию о находке своего сына, то она могла бы потребовать с мамы Клавы-растеряши вознаграждение в размере до 20 процентов от стоимости зайца. </a:t>
            </a:r>
            <a:endParaRPr lang="en-US" sz="4800" dirty="0"/>
          </a:p>
        </p:txBody>
      </p:sp>
      <p:pic>
        <p:nvPicPr>
          <p:cNvPr id="3" name="Рисунок 2">
            <a:hlinkClick r:id="rId2" action="ppaction://hlinksldjump"/>
          </p:cNvPr>
          <p:cNvPicPr>
            <a:picLocks noChangeAspect="1"/>
          </p:cNvPicPr>
          <p:nvPr/>
        </p:nvPicPr>
        <p:blipFill>
          <a:blip r:embed="rId3"/>
          <a:stretch>
            <a:fillRect/>
          </a:stretch>
        </p:blipFill>
        <p:spPr>
          <a:xfrm>
            <a:off x="3429001" y="5118876"/>
            <a:ext cx="5156200" cy="800100"/>
          </a:xfrm>
          <a:prstGeom prst="rect">
            <a:avLst/>
          </a:prstGeom>
        </p:spPr>
      </p:pic>
    </p:spTree>
    <p:extLst>
      <p:ext uri="{BB962C8B-B14F-4D97-AF65-F5344CB8AC3E}">
        <p14:creationId xmlns:p14="http://schemas.microsoft.com/office/powerpoint/2010/main" val="423776214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386140"/>
            <a:ext cx="11988800" cy="4708981"/>
          </a:xfrm>
          <a:prstGeom prst="rect">
            <a:avLst/>
          </a:prstGeom>
        </p:spPr>
        <p:txBody>
          <a:bodyPr wrap="square">
            <a:spAutoFit/>
          </a:bodyPr>
          <a:lstStyle/>
          <a:p>
            <a:pPr indent="449580" algn="ctr">
              <a:spcAft>
                <a:spcPts val="0"/>
              </a:spcAft>
            </a:pPr>
            <a:r>
              <a:rPr lang="ru-RU" sz="3000" b="1" dirty="0">
                <a:solidFill>
                  <a:srgbClr val="000000"/>
                </a:solidFill>
                <a:latin typeface="Times New Roman" panose="02020603050405020304" pitchFamily="18" charset="0"/>
                <a:ea typeface="Times New Roman" panose="02020603050405020304" pitchFamily="18" charset="0"/>
              </a:rPr>
              <a:t>Азбука Буратино</a:t>
            </a:r>
            <a:endParaRPr lang="en-US" sz="3000" dirty="0">
              <a:latin typeface="Times New Roman" panose="02020603050405020304" pitchFamily="18" charset="0"/>
              <a:ea typeface="Times New Roman" panose="02020603050405020304" pitchFamily="18" charset="0"/>
            </a:endParaRPr>
          </a:p>
          <a:p>
            <a:pPr indent="449580" algn="just">
              <a:spcAft>
                <a:spcPts val="0"/>
              </a:spcAft>
            </a:pPr>
            <a:r>
              <a:rPr lang="ru-RU" sz="3000" dirty="0">
                <a:solidFill>
                  <a:srgbClr val="000000"/>
                </a:solidFill>
                <a:latin typeface="Times New Roman" panose="02020603050405020304" pitchFamily="18" charset="0"/>
                <a:ea typeface="Times New Roman" panose="02020603050405020304" pitchFamily="18" charset="0"/>
              </a:rPr>
              <a:t>Осуществив свою заветную мечту, только что родившийся Буратино продал подаренную ему Папой Карло азбуку, и на вырученные деньги купил билет в театр кукол. Папа Карло попытался вернуть источник знаний, но покупатель отказался это сделать. Да и сам Буратино, уже нахватавшись где-то умных слов, кричал о том, что он имеет право заключать мелкие бытовые сделки.</a:t>
            </a:r>
            <a:endParaRPr lang="en-US" sz="3000" dirty="0">
              <a:latin typeface="Times New Roman" panose="02020603050405020304" pitchFamily="18" charset="0"/>
              <a:ea typeface="Times New Roman" panose="02020603050405020304" pitchFamily="18" charset="0"/>
            </a:endParaRPr>
          </a:p>
          <a:p>
            <a:pPr indent="449580" algn="just">
              <a:spcAft>
                <a:spcPts val="0"/>
              </a:spcAft>
            </a:pPr>
            <a:r>
              <a:rPr lang="ru-RU" sz="3000" dirty="0">
                <a:solidFill>
                  <a:srgbClr val="000000"/>
                </a:solidFill>
                <a:latin typeface="Times New Roman" panose="02020603050405020304" pitchFamily="18" charset="0"/>
                <a:ea typeface="Times New Roman" panose="02020603050405020304" pitchFamily="18" charset="0"/>
              </a:rPr>
              <a:t>Имел ли право Буратино распоряжаться азбукой?</a:t>
            </a:r>
            <a:endParaRPr lang="en-US" sz="3000" dirty="0">
              <a:latin typeface="Times New Roman" panose="02020603050405020304" pitchFamily="18" charset="0"/>
              <a:ea typeface="Times New Roman" panose="02020603050405020304" pitchFamily="18" charset="0"/>
            </a:endParaRPr>
          </a:p>
          <a:p>
            <a:pPr indent="449580" algn="just">
              <a:spcAft>
                <a:spcPts val="0"/>
              </a:spcAft>
            </a:pPr>
            <a:r>
              <a:rPr lang="ru-RU" sz="3000" dirty="0">
                <a:solidFill>
                  <a:srgbClr val="000000"/>
                </a:solidFill>
                <a:latin typeface="Times New Roman" panose="02020603050405020304" pitchFamily="18" charset="0"/>
                <a:ea typeface="Times New Roman" panose="02020603050405020304" pitchFamily="18" charset="0"/>
              </a:rPr>
              <a:t>Примерное направление мысли: дееспособность несовершеннолетних</a:t>
            </a:r>
            <a:endParaRPr lang="en-US" sz="3000" dirty="0">
              <a:latin typeface="Times New Roman" panose="02020603050405020304" pitchFamily="18" charset="0"/>
              <a:ea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5459185" y="5640614"/>
            <a:ext cx="1683657" cy="886120"/>
          </a:xfrm>
          <a:prstGeom prst="rect">
            <a:avLst/>
          </a:prstGeom>
        </p:spPr>
      </p:pic>
    </p:spTree>
    <p:extLst>
      <p:ext uri="{BB962C8B-B14F-4D97-AF65-F5344CB8AC3E}">
        <p14:creationId xmlns:p14="http://schemas.microsoft.com/office/powerpoint/2010/main" val="423944562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2443"/>
            <a:ext cx="12192000" cy="5509200"/>
          </a:xfrm>
          <a:prstGeom prst="rect">
            <a:avLst/>
          </a:prstGeom>
        </p:spPr>
        <p:txBody>
          <a:bodyPr wrap="square">
            <a:spAutoFit/>
          </a:bodyPr>
          <a:lstStyle/>
          <a:p>
            <a:pPr algn="ctr"/>
            <a:r>
              <a:rPr lang="ru-RU" sz="3200" b="1" dirty="0">
                <a:solidFill>
                  <a:srgbClr val="000000"/>
                </a:solidFill>
                <a:latin typeface="Times New Roman" panose="02020603050405020304" pitchFamily="18" charset="0"/>
                <a:cs typeface="Times New Roman" panose="02020603050405020304" pitchFamily="18" charset="0"/>
              </a:rPr>
              <a:t>Статья 23. ГК РК</a:t>
            </a:r>
            <a:br>
              <a:rPr lang="ru-RU" sz="3200" b="1" dirty="0">
                <a:solidFill>
                  <a:srgbClr val="000000"/>
                </a:solidFill>
                <a:latin typeface="Times New Roman" panose="02020603050405020304" pitchFamily="18" charset="0"/>
                <a:cs typeface="Times New Roman" panose="02020603050405020304" pitchFamily="18" charset="0"/>
              </a:rPr>
            </a:br>
            <a:r>
              <a:rPr lang="ru-RU" sz="3200" b="1" dirty="0">
                <a:solidFill>
                  <a:srgbClr val="000000"/>
                </a:solidFill>
                <a:latin typeface="Times New Roman" panose="02020603050405020304" pitchFamily="18" charset="0"/>
                <a:cs typeface="Times New Roman" panose="02020603050405020304" pitchFamily="18" charset="0"/>
              </a:rPr>
              <a:t>Дееспособность несовершеннолетних в возрасте до четырнадцати лет (малолетних)</a:t>
            </a:r>
          </a:p>
          <a:p>
            <a:pPr algn="just"/>
            <a:r>
              <a:rPr lang="ru-RU" sz="3200" dirty="0">
                <a:solidFill>
                  <a:srgbClr val="000000"/>
                </a:solidFill>
                <a:latin typeface="Times New Roman" panose="02020603050405020304" pitchFamily="18" charset="0"/>
                <a:cs typeface="Times New Roman" panose="02020603050405020304" pitchFamily="18" charset="0"/>
              </a:rPr>
              <a:t>﻿ </a:t>
            </a:r>
            <a:r>
              <a:rPr lang="ru-RU" sz="3200" dirty="0" smtClean="0">
                <a:solidFill>
                  <a:srgbClr val="000000"/>
                </a:solidFill>
                <a:latin typeface="Times New Roman" panose="02020603050405020304" pitchFamily="18" charset="0"/>
                <a:cs typeface="Times New Roman" panose="02020603050405020304" pitchFamily="18" charset="0"/>
              </a:rPr>
              <a:t>1</a:t>
            </a:r>
            <a:r>
              <a:rPr lang="ru-RU" sz="3200" dirty="0">
                <a:solidFill>
                  <a:srgbClr val="000000"/>
                </a:solidFill>
                <a:latin typeface="Times New Roman" panose="02020603050405020304" pitchFamily="18" charset="0"/>
                <a:cs typeface="Times New Roman" panose="02020603050405020304" pitchFamily="18" charset="0"/>
              </a:rPr>
              <a:t>. За несовершеннолетних, не достигших четырнадцати лет (малолетних), сделки совершают от их имени законные представители, если иное не предусмотрено законодательными актами. </a:t>
            </a:r>
          </a:p>
          <a:p>
            <a:pPr algn="just"/>
            <a:r>
              <a:rPr lang="ru-RU" sz="3200" dirty="0">
                <a:solidFill>
                  <a:srgbClr val="000000"/>
                </a:solidFill>
                <a:latin typeface="Times New Roman" panose="02020603050405020304" pitchFamily="18" charset="0"/>
                <a:cs typeface="Times New Roman" panose="02020603050405020304" pitchFamily="18" charset="0"/>
              </a:rPr>
              <a:t>2. Несовершеннолетние в возрасте до четырнадцати лет (малолетние) вправе самостоятельно совершать лишь соответствующие их возрасту мелкие бытовые сделки, исполняемые при самом их совершении. </a:t>
            </a:r>
            <a:endParaRPr lang="ru-RU" sz="32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670301" y="5880876"/>
            <a:ext cx="5156200" cy="800100"/>
          </a:xfrm>
          <a:prstGeom prst="rect">
            <a:avLst/>
          </a:prstGeom>
        </p:spPr>
      </p:pic>
    </p:spTree>
    <p:extLst>
      <p:ext uri="{BB962C8B-B14F-4D97-AF65-F5344CB8AC3E}">
        <p14:creationId xmlns:p14="http://schemas.microsoft.com/office/powerpoint/2010/main" val="30299476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582341"/>
            <a:ext cx="6096000" cy="369332"/>
          </a:xfrm>
          <a:prstGeom prst="rect">
            <a:avLst/>
          </a:prstGeom>
        </p:spPr>
        <p:txBody>
          <a:bodyPr>
            <a:spAutoFit/>
          </a:bodyPr>
          <a:lstStyle/>
          <a:p>
            <a:pPr algn="just"/>
            <a:endParaRPr lang="ru-RU" b="0" i="0" u="none" strike="noStrike" dirty="0">
              <a:solidFill>
                <a:srgbClr val="660033"/>
              </a:solidFill>
              <a:effectLst/>
              <a:latin typeface="Times New Roman" panose="02020603050405020304" pitchFamily="18" charset="0"/>
            </a:endParaRPr>
          </a:p>
        </p:txBody>
      </p:sp>
      <p:sp>
        <p:nvSpPr>
          <p:cNvPr id="4" name="Прямоугольник 3"/>
          <p:cNvSpPr/>
          <p:nvPr/>
        </p:nvSpPr>
        <p:spPr>
          <a:xfrm>
            <a:off x="88900" y="212735"/>
            <a:ext cx="12014200" cy="4770537"/>
          </a:xfrm>
          <a:prstGeom prst="rect">
            <a:avLst/>
          </a:prstGeom>
        </p:spPr>
        <p:txBody>
          <a:bodyPr wrap="square">
            <a:spAutoFit/>
          </a:bodyPr>
          <a:lstStyle/>
          <a:p>
            <a:pPr indent="449580" algn="just">
              <a:spcAft>
                <a:spcPts val="0"/>
              </a:spcAft>
            </a:pPr>
            <a:r>
              <a:rPr lang="ru-RU" sz="3200" dirty="0">
                <a:solidFill>
                  <a:srgbClr val="000000"/>
                </a:solidFill>
                <a:latin typeface="Times New Roman" panose="02020603050405020304" pitchFamily="18" charset="0"/>
                <a:ea typeface="Times New Roman" panose="02020603050405020304" pitchFamily="18" charset="0"/>
              </a:rPr>
              <a:t>Проживая в Простоквашино, дядя Федор отпраздновал свое четырнадцатилетние. Для поездок в город он сам себе решил сделать подарок – купить автомобиль. В автосалоне ему объяснили, что не продадут ему автотранспортное средство, пусть, мол, приходит с родителями. Дядя Федор стал возражать, что он уже взрослый, работает от зари до зари на своем участке и может приобретать в собственность любые вещи. Есть ли возможность дяде Федору на законных основаниях «стать взрослым»?</a:t>
            </a:r>
            <a:endParaRPr lang="en-US" sz="3200" dirty="0">
              <a:latin typeface="Times New Roman" panose="02020603050405020304" pitchFamily="18" charset="0"/>
              <a:ea typeface="Times New Roman" panose="02020603050405020304" pitchFamily="18" charset="0"/>
            </a:endParaRPr>
          </a:p>
          <a:p>
            <a:pPr indent="449580" algn="just">
              <a:spcAft>
                <a:spcPts val="0"/>
              </a:spcAft>
            </a:pPr>
            <a:r>
              <a:rPr lang="ru-RU" sz="3200" dirty="0">
                <a:solidFill>
                  <a:srgbClr val="000000"/>
                </a:solidFill>
                <a:latin typeface="Times New Roman" panose="02020603050405020304" pitchFamily="18" charset="0"/>
                <a:ea typeface="Times New Roman" panose="02020603050405020304" pitchFamily="18" charset="0"/>
              </a:rPr>
              <a:t>Примерное направление мысли: эмансипация</a:t>
            </a:r>
            <a:endParaRPr lang="en-US" sz="3200" dirty="0">
              <a:latin typeface="Times New Roman" panose="02020603050405020304" pitchFamily="18" charset="0"/>
              <a:ea typeface="Times New Roman" panose="02020603050405020304" pitchFamily="18" charset="0"/>
            </a:endParaRPr>
          </a:p>
          <a:p>
            <a:pPr algn="just">
              <a:spcAft>
                <a:spcPts val="0"/>
              </a:spcAft>
            </a:pPr>
            <a:r>
              <a:rPr lang="ru-RU" sz="1600" b="1"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pic>
        <p:nvPicPr>
          <p:cNvPr id="5" name="Рисунок 4">
            <a:hlinkClick r:id="rId2" action="ppaction://hlinksldjump"/>
          </p:cNvPr>
          <p:cNvPicPr>
            <a:picLocks noChangeAspect="1"/>
          </p:cNvPicPr>
          <p:nvPr/>
        </p:nvPicPr>
        <p:blipFill>
          <a:blip r:embed="rId3"/>
          <a:stretch>
            <a:fillRect/>
          </a:stretch>
        </p:blipFill>
        <p:spPr>
          <a:xfrm>
            <a:off x="5090885" y="5466758"/>
            <a:ext cx="1683657" cy="886120"/>
          </a:xfrm>
          <a:prstGeom prst="rect">
            <a:avLst/>
          </a:prstGeom>
        </p:spPr>
      </p:pic>
    </p:spTree>
    <p:extLst>
      <p:ext uri="{BB962C8B-B14F-4D97-AF65-F5344CB8AC3E}">
        <p14:creationId xmlns:p14="http://schemas.microsoft.com/office/powerpoint/2010/main" val="35152737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237847"/>
            <a:ext cx="11874500" cy="4893647"/>
          </a:xfrm>
          <a:prstGeom prst="rect">
            <a:avLst/>
          </a:prstGeom>
        </p:spPr>
        <p:txBody>
          <a:bodyPr wrap="square">
            <a:spAutoFit/>
          </a:bodyPr>
          <a:lstStyle/>
          <a:p>
            <a:pPr algn="just" fontAlgn="base"/>
            <a:r>
              <a:rPr lang="ru-RU" sz="2400" dirty="0">
                <a:solidFill>
                  <a:srgbClr val="1E1E1E"/>
                </a:solidFill>
                <a:latin typeface="Times New Roman" panose="02020603050405020304" pitchFamily="18" charset="0"/>
                <a:cs typeface="Times New Roman" panose="02020603050405020304" pitchFamily="18" charset="0"/>
              </a:rPr>
              <a:t>Статья 22-1. Объявление несовершеннолетнего полностью дееспособным (эмансипация)</a:t>
            </a:r>
          </a:p>
          <a:p>
            <a:pPr algn="just" fontAlgn="base"/>
            <a:r>
              <a:rPr lang="ru-RU" sz="2400" dirty="0">
                <a:solidFill>
                  <a:srgbClr val="000000"/>
                </a:solidFill>
                <a:latin typeface="Times New Roman" panose="02020603050405020304" pitchFamily="18" charset="0"/>
                <a:cs typeface="Times New Roman" panose="02020603050405020304" pitchFamily="18" charset="0"/>
              </a:rPr>
              <a:t>      1. Несовершеннолетний, достигший шестнадцати лет, может быть объявлен полностью дееспособным, если он работает по трудовому договору или с согласия его законных представителей занимается предпринимательской деятельностью. </a:t>
            </a:r>
          </a:p>
          <a:p>
            <a:pPr algn="just" fontAlgn="base"/>
            <a:r>
              <a:rPr lang="ru-RU" sz="2400" dirty="0">
                <a:solidFill>
                  <a:srgbClr val="000000"/>
                </a:solidFill>
                <a:latin typeface="Times New Roman" panose="02020603050405020304" pitchFamily="18" charset="0"/>
                <a:cs typeface="Times New Roman" panose="02020603050405020304" pitchFamily="18" charset="0"/>
              </a:rPr>
              <a:t>      2. Объявление несовершеннолетнего полностью дееспособным (эмансипация) производится по решению органа опеки и попечительства с согласия его законных представителей либо при отсутствии такого согласия по решению суда. </a:t>
            </a:r>
          </a:p>
          <a:p>
            <a:pPr algn="just" fontAlgn="base"/>
            <a:r>
              <a:rPr lang="ru-RU" sz="2400" dirty="0">
                <a:solidFill>
                  <a:srgbClr val="000000"/>
                </a:solidFill>
                <a:latin typeface="Times New Roman" panose="02020603050405020304" pitchFamily="18" charset="0"/>
                <a:cs typeface="Times New Roman" panose="02020603050405020304" pitchFamily="18" charset="0"/>
              </a:rPr>
              <a:t>      3. Эмансипированный несовершеннолетний обладает гражданскими правами и несет обязанности (в том числе по обязательствам, возникшим вследствие причинения им вреда), за исключением тех прав и обязанностей, для приобретения которых законодательными актами Республики Казахстан установлен возрастной ценз. </a:t>
            </a:r>
          </a:p>
          <a:p>
            <a:pPr algn="just" fontAlgn="base"/>
            <a:r>
              <a:rPr lang="ru-RU" sz="2400" dirty="0">
                <a:solidFill>
                  <a:srgbClr val="000000"/>
                </a:solidFill>
                <a:latin typeface="Times New Roman" panose="02020603050405020304" pitchFamily="18" charset="0"/>
                <a:cs typeface="Times New Roman" panose="02020603050405020304" pitchFamily="18" charset="0"/>
              </a:rPr>
              <a:t>      Законные представители не несут ответственности по обязательствам эмансипированного несовершеннолетнего.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784601" y="5550676"/>
            <a:ext cx="5156200" cy="800100"/>
          </a:xfrm>
          <a:prstGeom prst="rect">
            <a:avLst/>
          </a:prstGeom>
        </p:spPr>
      </p:pic>
    </p:spTree>
    <p:extLst>
      <p:ext uri="{BB962C8B-B14F-4D97-AF65-F5344CB8AC3E}">
        <p14:creationId xmlns:p14="http://schemas.microsoft.com/office/powerpoint/2010/main" val="383015905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00" y="280938"/>
            <a:ext cx="12001500" cy="4524315"/>
          </a:xfrm>
          <a:prstGeom prst="rect">
            <a:avLst/>
          </a:prstGeom>
        </p:spPr>
        <p:txBody>
          <a:bodyPr wrap="square">
            <a:spAutoFit/>
          </a:bodyPr>
          <a:lstStyle/>
          <a:p>
            <a:pPr indent="449580" algn="just">
              <a:spcAft>
                <a:spcPts val="0"/>
              </a:spcAft>
            </a:pPr>
            <a:r>
              <a:rPr lang="ru-RU" sz="3600" dirty="0">
                <a:solidFill>
                  <a:srgbClr val="000000"/>
                </a:solidFill>
                <a:latin typeface="Times New Roman" panose="02020603050405020304" pitchFamily="18" charset="0"/>
                <a:ea typeface="Times New Roman" panose="02020603050405020304" pitchFamily="18" charset="0"/>
              </a:rPr>
              <a:t>Бедной сиротке </a:t>
            </a:r>
            <a:r>
              <a:rPr lang="ru-RU" sz="3600" dirty="0" err="1">
                <a:solidFill>
                  <a:srgbClr val="000000"/>
                </a:solidFill>
                <a:latin typeface="Times New Roman" panose="02020603050405020304" pitchFamily="18" charset="0"/>
                <a:ea typeface="Times New Roman" panose="02020603050405020304" pitchFamily="18" charset="0"/>
              </a:rPr>
              <a:t>Хаврошечке</a:t>
            </a:r>
            <a:r>
              <a:rPr lang="ru-RU" sz="3600" dirty="0">
                <a:solidFill>
                  <a:srgbClr val="000000"/>
                </a:solidFill>
                <a:latin typeface="Times New Roman" panose="02020603050405020304" pitchFamily="18" charset="0"/>
                <a:ea typeface="Times New Roman" panose="02020603050405020304" pitchFamily="18" charset="0"/>
              </a:rPr>
              <a:t> досталась от матери в наследство одна корова. Ей то она и изливала, жалуясь на несправедливость мачехи, свою душу. Желая еще сильнее обидеть сироту, мачеха уговорила своего мужа – отца </a:t>
            </a:r>
            <a:r>
              <a:rPr lang="ru-RU" sz="3600" dirty="0" err="1">
                <a:solidFill>
                  <a:srgbClr val="000000"/>
                </a:solidFill>
                <a:latin typeface="Times New Roman" panose="02020603050405020304" pitchFamily="18" charset="0"/>
                <a:ea typeface="Times New Roman" panose="02020603050405020304" pitchFamily="18" charset="0"/>
              </a:rPr>
              <a:t>Хаврошечки</a:t>
            </a:r>
            <a:r>
              <a:rPr lang="ru-RU" sz="3600" dirty="0">
                <a:solidFill>
                  <a:srgbClr val="000000"/>
                </a:solidFill>
                <a:latin typeface="Times New Roman" panose="02020603050405020304" pitchFamily="18" charset="0"/>
                <a:ea typeface="Times New Roman" panose="02020603050405020304" pitchFamily="18" charset="0"/>
              </a:rPr>
              <a:t> зарезать корову. Никакие слезы и уговоры не помогли. А имел ли право отец подобным образом распорядиться имуществом дочери?</a:t>
            </a:r>
            <a:endParaRPr lang="en-US" sz="3600" dirty="0">
              <a:latin typeface="Times New Roman" panose="02020603050405020304" pitchFamily="18" charset="0"/>
              <a:ea typeface="Times New Roman" panose="02020603050405020304" pitchFamily="18" charset="0"/>
            </a:endParaRPr>
          </a:p>
          <a:p>
            <a:pPr indent="449580" algn="just">
              <a:spcAft>
                <a:spcPts val="0"/>
              </a:spcAft>
            </a:pPr>
            <a:r>
              <a:rPr lang="ru-RU" sz="3600" dirty="0">
                <a:solidFill>
                  <a:srgbClr val="000000"/>
                </a:solidFill>
                <a:latin typeface="Times New Roman" panose="02020603050405020304" pitchFamily="18" charset="0"/>
                <a:ea typeface="Times New Roman" panose="02020603050405020304" pitchFamily="18" charset="0"/>
              </a:rPr>
              <a:t>Примерное направление мысли: опека, попечительство</a:t>
            </a:r>
            <a:endParaRPr lang="en-US" sz="3600" dirty="0">
              <a:latin typeface="Times New Roman" panose="02020603050405020304" pitchFamily="18" charset="0"/>
              <a:ea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5260521" y="5285014"/>
            <a:ext cx="1683657" cy="886120"/>
          </a:xfrm>
          <a:prstGeom prst="rect">
            <a:avLst/>
          </a:prstGeom>
        </p:spPr>
      </p:pic>
    </p:spTree>
    <p:extLst>
      <p:ext uri="{BB962C8B-B14F-4D97-AF65-F5344CB8AC3E}">
        <p14:creationId xmlns:p14="http://schemas.microsoft.com/office/powerpoint/2010/main" val="78991124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2400"/>
            <a:ext cx="12192000" cy="6124754"/>
          </a:xfrm>
          <a:prstGeom prst="rect">
            <a:avLst/>
          </a:prstGeom>
        </p:spPr>
        <p:txBody>
          <a:bodyPr wrap="square">
            <a:spAutoFit/>
          </a:bodyPr>
          <a:lstStyle/>
          <a:p>
            <a:pPr algn="just"/>
            <a:r>
              <a:rPr lang="ru-RU" sz="2200" b="1" dirty="0">
                <a:solidFill>
                  <a:srgbClr val="000000"/>
                </a:solidFill>
                <a:latin typeface="Times New Roman" panose="02020603050405020304" pitchFamily="18" charset="0"/>
                <a:cs typeface="Times New Roman" panose="02020603050405020304" pitchFamily="18" charset="0"/>
              </a:rPr>
              <a:t>Статья 1124. ГК РК </a:t>
            </a:r>
            <a:r>
              <a:rPr lang="ru-RU" sz="2200" b="1" dirty="0" smtClean="0">
                <a:solidFill>
                  <a:srgbClr val="000000"/>
                </a:solidFill>
                <a:latin typeface="Times New Roman" panose="02020603050405020304" pitchFamily="18" charset="0"/>
                <a:cs typeface="Times New Roman" panose="02020603050405020304" pitchFamily="18" charset="0"/>
              </a:rPr>
              <a:t> Опека </a:t>
            </a:r>
            <a:r>
              <a:rPr lang="ru-RU" sz="2200" b="1" dirty="0">
                <a:solidFill>
                  <a:srgbClr val="000000"/>
                </a:solidFill>
                <a:latin typeface="Times New Roman" panose="02020603050405020304" pitchFamily="18" charset="0"/>
                <a:cs typeface="Times New Roman" panose="02020603050405020304" pitchFamily="18" charset="0"/>
              </a:rPr>
              <a:t>и попечительство </a:t>
            </a:r>
          </a:p>
          <a:p>
            <a:pPr algn="just"/>
            <a:r>
              <a:rPr lang="ru-RU" sz="2200" dirty="0">
                <a:solidFill>
                  <a:srgbClr val="000000"/>
                </a:solidFill>
                <a:latin typeface="Times New Roman" panose="02020603050405020304" pitchFamily="18" charset="0"/>
                <a:cs typeface="Times New Roman" panose="02020603050405020304" pitchFamily="18" charset="0"/>
              </a:rPr>
              <a:t>﻿ 1. Опека и попечительство над несовершеннолетними, недееспособными или ограниченными в дееспособности совершеннолетними лицами устанавливается и отменяется по личному закону лица, в отношении которого устанавливается или отменяется опека и попечительство. </a:t>
            </a:r>
          </a:p>
          <a:p>
            <a:pPr algn="just"/>
            <a:r>
              <a:rPr lang="ru-RU" sz="2200" b="1" dirty="0" smtClean="0">
                <a:latin typeface="Times New Roman" panose="02020603050405020304" pitchFamily="18" charset="0"/>
                <a:cs typeface="Times New Roman" panose="02020603050405020304" pitchFamily="18" charset="0"/>
              </a:rPr>
              <a:t>Кодекс </a:t>
            </a:r>
            <a:r>
              <a:rPr lang="ru-RU" sz="2200" b="1" dirty="0">
                <a:latin typeface="Times New Roman" panose="02020603050405020304" pitchFamily="18" charset="0"/>
                <a:cs typeface="Times New Roman" panose="02020603050405020304" pitchFamily="18" charset="0"/>
              </a:rPr>
              <a:t>Республики </a:t>
            </a:r>
            <a:r>
              <a:rPr lang="ru-RU" sz="2200" b="1" dirty="0" smtClean="0">
                <a:latin typeface="Times New Roman" panose="02020603050405020304" pitchFamily="18" charset="0"/>
                <a:cs typeface="Times New Roman" panose="02020603050405020304" pitchFamily="18" charset="0"/>
              </a:rPr>
              <a:t>Казахстан О </a:t>
            </a:r>
            <a:r>
              <a:rPr lang="ru-RU" sz="2200" b="1" dirty="0">
                <a:latin typeface="Times New Roman" panose="02020603050405020304" pitchFamily="18" charset="0"/>
                <a:cs typeface="Times New Roman" panose="02020603050405020304" pitchFamily="18" charset="0"/>
              </a:rPr>
              <a:t>браке (супружестве) и </a:t>
            </a:r>
            <a:r>
              <a:rPr lang="ru-RU" sz="2200" b="1" dirty="0" smtClean="0">
                <a:latin typeface="Times New Roman" panose="02020603050405020304" pitchFamily="18" charset="0"/>
                <a:cs typeface="Times New Roman" panose="02020603050405020304" pitchFamily="18" charset="0"/>
              </a:rPr>
              <a:t>семье</a:t>
            </a:r>
          </a:p>
          <a:p>
            <a:pPr algn="just"/>
            <a:r>
              <a:rPr lang="ru-RU" sz="2200" b="1" dirty="0" smtClean="0">
                <a:latin typeface="Times New Roman" panose="02020603050405020304" pitchFamily="18" charset="0"/>
                <a:cs typeface="Times New Roman" panose="02020603050405020304" pitchFamily="18" charset="0"/>
              </a:rPr>
              <a:t>Статья </a:t>
            </a:r>
            <a:r>
              <a:rPr lang="ru-RU" sz="2200" b="1" dirty="0">
                <a:latin typeface="Times New Roman" panose="02020603050405020304" pitchFamily="18" charset="0"/>
                <a:cs typeface="Times New Roman" panose="02020603050405020304" pitchFamily="18" charset="0"/>
              </a:rPr>
              <a:t>128. Распоряжение имуществом подопечного </a:t>
            </a:r>
          </a:p>
          <a:p>
            <a:pPr algn="just" fontAlgn="base"/>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Опекун не вправе без предварительного разрешения органа, осуществляющего функции по опеке или попечительству, совершать, а попечитель - давать согласие на совершение сделок по отчуждению, в том числе обмену или дарению имущества подопечного, или заключать от его имени договор поручительства, сдаче его внаем (в аренду), в безвозмездное пользование или в залог, сделок, влекущих отказ от принадлежащих подопечному прав от наследства по закону и по завещанию, раздел его имущества или выдел из него доли, а также любых других сделок, влекущих уменьшение имущества подопечного. Орган, осуществляющий функции по опеке или попечительству, определяет, каким образом должны расходоваться средства, полученные опекуном в результате указанных сделок.</a:t>
            </a:r>
          </a:p>
          <a:p>
            <a:pPr algn="just" fontAlgn="base"/>
            <a:r>
              <a:rPr lang="ru-RU" sz="2200" dirty="0">
                <a:latin typeface="Times New Roman" panose="02020603050405020304" pitchFamily="18" charset="0"/>
                <a:cs typeface="Times New Roman" panose="02020603050405020304" pitchFamily="18" charset="0"/>
              </a:rPr>
              <a:t>Порядок управления имуществом подопечного определяется законодательством Республики Казахстан.</a:t>
            </a:r>
          </a:p>
          <a:p>
            <a:endParaRPr lang="ru-RU" dirty="0">
              <a:solidFill>
                <a:srgbClr val="000000"/>
              </a:solidFill>
              <a:latin typeface="Arial" panose="020B0604020202020204" pitchFamily="34"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314701" y="5877104"/>
            <a:ext cx="5156200" cy="800100"/>
          </a:xfrm>
          <a:prstGeom prst="rect">
            <a:avLst/>
          </a:prstGeom>
        </p:spPr>
      </p:pic>
    </p:spTree>
    <p:extLst>
      <p:ext uri="{BB962C8B-B14F-4D97-AF65-F5344CB8AC3E}">
        <p14:creationId xmlns:p14="http://schemas.microsoft.com/office/powerpoint/2010/main" val="92763128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037" y="3119437"/>
            <a:ext cx="4195763" cy="309086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rot="21407581">
            <a:off x="1375511" y="516293"/>
            <a:ext cx="8826887" cy="2800767"/>
          </a:xfrm>
          <a:prstGeom prst="rect">
            <a:avLst/>
          </a:prstGeom>
          <a:noFill/>
        </p:spPr>
        <p:txBody>
          <a:bodyPr wrap="square" rtlCol="0">
            <a:spAutoFit/>
          </a:bodyPr>
          <a:lstStyle/>
          <a:p>
            <a:pPr algn="ctr"/>
            <a:r>
              <a:rPr lang="ru-RU" sz="8800" b="1" dirty="0" smtClean="0">
                <a:solidFill>
                  <a:schemeClr val="bg1"/>
                </a:solidFill>
              </a:rPr>
              <a:t>Спасибо</a:t>
            </a:r>
          </a:p>
          <a:p>
            <a:pPr algn="ctr"/>
            <a:r>
              <a:rPr lang="ru-RU" sz="8800" b="1" dirty="0">
                <a:solidFill>
                  <a:schemeClr val="bg1"/>
                </a:solidFill>
              </a:rPr>
              <a:t>з</a:t>
            </a:r>
            <a:r>
              <a:rPr lang="ru-RU" sz="8800" b="1" dirty="0" smtClean="0">
                <a:solidFill>
                  <a:schemeClr val="bg1"/>
                </a:solidFill>
              </a:rPr>
              <a:t>а внимание</a:t>
            </a:r>
            <a:endParaRPr lang="en-US" sz="8800" b="1" dirty="0">
              <a:solidFill>
                <a:schemeClr val="bg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28" y="3561770"/>
            <a:ext cx="3033485" cy="2781300"/>
          </a:xfrm>
          <a:prstGeom prst="rect">
            <a:avLst/>
          </a:prstGeom>
        </p:spPr>
      </p:pic>
      <p:sp>
        <p:nvSpPr>
          <p:cNvPr id="9" name="Управляющая кнопка: настраиваемая 8">
            <a:hlinkClick r:id="" action="ppaction://hlinkshowjump?jump=firstslide" highlightClick="1"/>
          </p:cNvPr>
          <p:cNvSpPr/>
          <p:nvPr/>
        </p:nvSpPr>
        <p:spPr>
          <a:xfrm>
            <a:off x="190500" y="6210300"/>
            <a:ext cx="1113580" cy="533400"/>
          </a:xfrm>
          <a:prstGeom prst="actionButtonBlank">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Первый слайд</a:t>
            </a:r>
            <a:endParaRPr lang="en-US" dirty="0">
              <a:solidFill>
                <a:schemeClr val="tx1"/>
              </a:solidFill>
            </a:endParaRPr>
          </a:p>
        </p:txBody>
      </p:sp>
    </p:spTree>
    <p:extLst>
      <p:ext uri="{BB962C8B-B14F-4D97-AF65-F5344CB8AC3E}">
        <p14:creationId xmlns:p14="http://schemas.microsoft.com/office/powerpoint/2010/main" val="277429786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456550" y="114279"/>
            <a:ext cx="8620501" cy="4247317"/>
          </a:xfrm>
          <a:prstGeom prst="rect">
            <a:avLst/>
          </a:prstGeom>
          <a:ln>
            <a:solidFill>
              <a:schemeClr val="tx1"/>
            </a:solidFill>
          </a:ln>
        </p:spPr>
        <p:txBody>
          <a:bodyPr wrap="none">
            <a:spAutoFit/>
          </a:bodyPr>
          <a:lstStyle/>
          <a:p>
            <a:pPr algn="ctr"/>
            <a:r>
              <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rPr>
              <a:t>Следователь</a:t>
            </a:r>
            <a:r>
              <a:rPr lang="ru-RU" sz="5400" dirty="0">
                <a:solidFill>
                  <a:srgbClr val="2B2727"/>
                </a:solidFill>
                <a:latin typeface="Times New Roman" panose="02020603050405020304" pitchFamily="18" charset="0"/>
                <a:cs typeface="Times New Roman" panose="02020603050405020304" pitchFamily="18" charset="0"/>
                <a:hlinkClick r:id="rId3" action="ppaction://hlinksldjump"/>
              </a:rPr>
              <a:t>, дознаватель, </a:t>
            </a:r>
            <a:endPar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endParaRPr>
          </a:p>
          <a:p>
            <a:pPr algn="ctr"/>
            <a:r>
              <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rPr>
              <a:t>прокурор, </a:t>
            </a:r>
          </a:p>
          <a:p>
            <a:pPr algn="ctr"/>
            <a:r>
              <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rPr>
              <a:t>начальник </a:t>
            </a:r>
          </a:p>
          <a:p>
            <a:pPr algn="ctr"/>
            <a:r>
              <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rPr>
              <a:t>следственного отдела, </a:t>
            </a:r>
          </a:p>
          <a:p>
            <a:pPr algn="ctr"/>
            <a:r>
              <a:rPr lang="ru-RU" sz="5400" dirty="0" smtClean="0">
                <a:solidFill>
                  <a:srgbClr val="2B2727"/>
                </a:solidFill>
                <a:latin typeface="Times New Roman" panose="02020603050405020304" pitchFamily="18" charset="0"/>
                <a:cs typeface="Times New Roman" panose="02020603050405020304" pitchFamily="18" charset="0"/>
                <a:hlinkClick r:id="rId3" action="ppaction://hlinksldjump"/>
              </a:rPr>
              <a:t>начальник органов дознания</a:t>
            </a:r>
            <a:endParaRPr lang="en-US" sz="54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53576831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517900" y="98336"/>
            <a:ext cx="8458200" cy="4401205"/>
          </a:xfrm>
          <a:prstGeom prst="rect">
            <a:avLst/>
          </a:prstGeom>
        </p:spPr>
        <p:txBody>
          <a:bodyPr wrap="square">
            <a:spAutoFit/>
          </a:bodyPr>
          <a:lstStyle/>
          <a:p>
            <a:pPr algn="ctr"/>
            <a:r>
              <a:rPr lang="ru-RU" sz="4000" b="1" dirty="0">
                <a:solidFill>
                  <a:srgbClr val="2B2727"/>
                </a:solidFill>
                <a:latin typeface="Times New Roman" panose="02020603050405020304" pitchFamily="18" charset="0"/>
                <a:cs typeface="Times New Roman" panose="02020603050405020304" pitchFamily="18" charset="0"/>
                <a:hlinkClick r:id="rId3" action="ppaction://hlinksldjump"/>
              </a:rPr>
              <a:t>Мера процессуального принуждения в уголовном процессе, которая заключается в принудительном доставлении лица в органы предварительного расследования или в суд, называется:</a:t>
            </a:r>
            <a:r>
              <a:rPr lang="ru-RU" sz="4000" dirty="0">
                <a:solidFill>
                  <a:srgbClr val="2B2727"/>
                </a:solidFill>
                <a:latin typeface="Times New Roman" panose="02020603050405020304" pitchFamily="18" charset="0"/>
                <a:cs typeface="Times New Roman" panose="02020603050405020304" pitchFamily="18" charset="0"/>
                <a:hlinkClick r:id="rId3" action="ppaction://hlinksldjump"/>
              </a:rPr>
              <a:t> </a:t>
            </a:r>
            <a:endParaRPr lang="en-US" sz="4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962765" y="4986814"/>
            <a:ext cx="3212870" cy="1383912"/>
          </a:xfrm>
          <a:prstGeom prst="rect">
            <a:avLst/>
          </a:prstGeom>
        </p:spPr>
      </p:pic>
    </p:spTree>
    <p:extLst>
      <p:ext uri="{BB962C8B-B14F-4D97-AF65-F5344CB8AC3E}">
        <p14:creationId xmlns:p14="http://schemas.microsoft.com/office/powerpoint/2010/main" val="41054098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977172" y="590034"/>
            <a:ext cx="7069756" cy="2092881"/>
          </a:xfrm>
          <a:prstGeom prst="rect">
            <a:avLst/>
          </a:prstGeom>
          <a:ln>
            <a:solidFill>
              <a:schemeClr val="tx1"/>
            </a:solidFill>
          </a:ln>
        </p:spPr>
        <p:txBody>
          <a:bodyPr wrap="none">
            <a:spAutoFit/>
          </a:bodyPr>
          <a:lstStyle/>
          <a:p>
            <a:r>
              <a:rPr lang="ru-RU" sz="13000" dirty="0">
                <a:solidFill>
                  <a:srgbClr val="2B2727"/>
                </a:solidFill>
                <a:latin typeface="Times New Roman" panose="02020603050405020304" pitchFamily="18" charset="0"/>
                <a:cs typeface="Times New Roman" panose="02020603050405020304" pitchFamily="18" charset="0"/>
                <a:hlinkClick r:id="rId3" action="ppaction://hlinksldjump"/>
              </a:rPr>
              <a:t>приводом</a:t>
            </a:r>
            <a:endParaRPr lang="en-US" sz="13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144776964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835400" y="280427"/>
            <a:ext cx="7937500" cy="4247317"/>
          </a:xfrm>
          <a:prstGeom prst="rect">
            <a:avLst/>
          </a:prstGeom>
        </p:spPr>
        <p:txBody>
          <a:bodyPr wrap="square">
            <a:spAutoFit/>
          </a:bodyPr>
          <a:lstStyle/>
          <a:p>
            <a:pPr algn="ctr"/>
            <a:r>
              <a:rPr lang="ru-RU" sz="5400" b="1" dirty="0">
                <a:solidFill>
                  <a:srgbClr val="2B2727"/>
                </a:solidFill>
                <a:latin typeface="Times New Roman" panose="02020603050405020304" pitchFamily="18" charset="0"/>
                <a:cs typeface="Times New Roman" panose="02020603050405020304" pitchFamily="18" charset="0"/>
                <a:hlinkClick r:id="rId3" action="ppaction://hlinksldjump"/>
              </a:rPr>
              <a:t>Судья в случае признания лица гражданским ответчиком в уголовном процессе выносит:</a:t>
            </a:r>
            <a:r>
              <a:rPr lang="ru-RU" sz="5400" dirty="0">
                <a:solidFill>
                  <a:srgbClr val="2B2727"/>
                </a:solidFill>
                <a:latin typeface="Times New Roman" panose="02020603050405020304" pitchFamily="18" charset="0"/>
                <a:cs typeface="Times New Roman" panose="02020603050405020304" pitchFamily="18" charset="0"/>
                <a:hlinkClick r:id="rId3" action="ppaction://hlinksldjump"/>
              </a:rPr>
              <a:t> </a:t>
            </a:r>
            <a:endParaRPr lang="en-US" sz="54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356465" y="5124644"/>
            <a:ext cx="3212870" cy="1383912"/>
          </a:xfrm>
          <a:prstGeom prst="rect">
            <a:avLst/>
          </a:prstGeom>
        </p:spPr>
      </p:pic>
    </p:spTree>
    <p:extLst>
      <p:ext uri="{BB962C8B-B14F-4D97-AF65-F5344CB8AC3E}">
        <p14:creationId xmlns:p14="http://schemas.microsoft.com/office/powerpoint/2010/main" val="14569762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2936695" y="214967"/>
            <a:ext cx="9150710" cy="2092881"/>
          </a:xfrm>
          <a:prstGeom prst="rect">
            <a:avLst/>
          </a:prstGeom>
          <a:ln>
            <a:solidFill>
              <a:schemeClr val="tx1"/>
            </a:solidFill>
          </a:ln>
        </p:spPr>
        <p:txBody>
          <a:bodyPr wrap="none">
            <a:spAutoFit/>
          </a:bodyPr>
          <a:lstStyle/>
          <a:p>
            <a:r>
              <a:rPr lang="ru-RU" sz="13000" dirty="0">
                <a:solidFill>
                  <a:srgbClr val="2B2727"/>
                </a:solidFill>
                <a:latin typeface="Times New Roman" panose="02020603050405020304" pitchFamily="18" charset="0"/>
                <a:cs typeface="Times New Roman" panose="02020603050405020304" pitchFamily="18" charset="0"/>
                <a:hlinkClick r:id="rId3" action="ppaction://hlinksldjump"/>
              </a:rPr>
              <a:t>определение</a:t>
            </a:r>
            <a:endParaRPr lang="en-US" sz="13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13112947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564834" y="371046"/>
            <a:ext cx="8176592" cy="3785652"/>
          </a:xfrm>
          <a:prstGeom prst="rect">
            <a:avLst/>
          </a:prstGeom>
        </p:spPr>
        <p:txBody>
          <a:bodyPr wrap="square">
            <a:spAutoFit/>
          </a:bodyPr>
          <a:lstStyle/>
          <a:p>
            <a:pPr algn="ctr"/>
            <a:r>
              <a:rPr lang="ru-RU" sz="6000" b="1" dirty="0">
                <a:solidFill>
                  <a:srgbClr val="2B2727"/>
                </a:solidFill>
                <a:latin typeface="&amp;quot"/>
                <a:hlinkClick r:id="rId3" action="ppaction://hlinksldjump"/>
              </a:rPr>
              <a:t>В кассационном производстве в уголовном процессе производится:</a:t>
            </a:r>
            <a:r>
              <a:rPr lang="ru-RU" sz="6000" dirty="0">
                <a:solidFill>
                  <a:srgbClr val="2B2727"/>
                </a:solidFill>
                <a:latin typeface="Cantarell"/>
                <a:hlinkClick r:id="rId3" action="ppaction://hlinksldjump"/>
              </a:rPr>
              <a:t> </a:t>
            </a:r>
            <a:endParaRPr lang="en-US" sz="6000" dirty="0"/>
          </a:p>
        </p:txBody>
      </p:sp>
      <p:pic>
        <p:nvPicPr>
          <p:cNvPr id="4" name="Рисунок 3">
            <a:hlinkClick r:id="rId4" action="ppaction://hlinksldjump"/>
          </p:cNvPr>
          <p:cNvPicPr>
            <a:picLocks noChangeAspect="1"/>
          </p:cNvPicPr>
          <p:nvPr/>
        </p:nvPicPr>
        <p:blipFill>
          <a:blip r:embed="rId5"/>
          <a:stretch>
            <a:fillRect/>
          </a:stretch>
        </p:blipFill>
        <p:spPr>
          <a:xfrm>
            <a:off x="5911965" y="4527744"/>
            <a:ext cx="3212870" cy="1383912"/>
          </a:xfrm>
          <a:prstGeom prst="rect">
            <a:avLst/>
          </a:prstGeom>
        </p:spPr>
      </p:pic>
    </p:spTree>
    <p:extLst>
      <p:ext uri="{BB962C8B-B14F-4D97-AF65-F5344CB8AC3E}">
        <p14:creationId xmlns:p14="http://schemas.microsoft.com/office/powerpoint/2010/main" val="120905240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403600" y="316449"/>
            <a:ext cx="8458200" cy="4524315"/>
          </a:xfrm>
          <a:prstGeom prst="rect">
            <a:avLst/>
          </a:prstGeom>
          <a:ln>
            <a:solidFill>
              <a:schemeClr val="tx1"/>
            </a:solidFill>
          </a:ln>
        </p:spPr>
        <p:txBody>
          <a:bodyPr wrap="square">
            <a:spAutoFit/>
          </a:bodyPr>
          <a:lstStyle/>
          <a:p>
            <a:pPr algn="ctr"/>
            <a:r>
              <a:rPr lang="ru-RU" sz="7200" dirty="0" smtClean="0">
                <a:solidFill>
                  <a:srgbClr val="2B2727"/>
                </a:solidFill>
                <a:latin typeface="Times New Roman" panose="02020603050405020304" pitchFamily="18" charset="0"/>
                <a:cs typeface="Times New Roman" panose="02020603050405020304" pitchFamily="18" charset="0"/>
                <a:hlinkClick r:id="rId3" action="ppaction://hlinksldjump"/>
              </a:rPr>
              <a:t>Пересмотр </a:t>
            </a:r>
            <a:r>
              <a:rPr lang="ru-RU" sz="7200" dirty="0">
                <a:solidFill>
                  <a:srgbClr val="2B2727"/>
                </a:solidFill>
                <a:latin typeface="Times New Roman" panose="02020603050405020304" pitchFamily="18" charset="0"/>
                <a:cs typeface="Times New Roman" panose="02020603050405020304" pitchFamily="18" charset="0"/>
                <a:hlinkClick r:id="rId3" action="ppaction://hlinksldjump"/>
              </a:rPr>
              <a:t>судебных решений, которые уже вступили в законную </a:t>
            </a:r>
            <a:r>
              <a:rPr lang="ru-RU" sz="7200" dirty="0" smtClean="0">
                <a:solidFill>
                  <a:srgbClr val="2B2727"/>
                </a:solidFill>
                <a:latin typeface="Times New Roman" panose="02020603050405020304" pitchFamily="18" charset="0"/>
                <a:cs typeface="Times New Roman" panose="02020603050405020304" pitchFamily="18" charset="0"/>
                <a:hlinkClick r:id="rId3" action="ppaction://hlinksldjump"/>
              </a:rPr>
              <a:t>силу</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402391299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46300" y="1270000"/>
            <a:ext cx="5016500" cy="4093428"/>
          </a:xfrm>
          <a:prstGeom prst="rect">
            <a:avLst/>
          </a:prstGeom>
          <a:noFill/>
        </p:spPr>
        <p:txBody>
          <a:bodyPr wrap="square" rtlCol="0">
            <a:spAutoFit/>
          </a:bodyPr>
          <a:lstStyle/>
          <a:p>
            <a:pPr algn="ctr"/>
            <a:r>
              <a:rPr lang="ru-RU" sz="13000" dirty="0" smtClean="0"/>
              <a:t>1 раунд </a:t>
            </a:r>
            <a:endParaRPr lang="en-US" sz="13000" dirty="0"/>
          </a:p>
        </p:txBody>
      </p:sp>
      <p:sp>
        <p:nvSpPr>
          <p:cNvPr id="7" name="Управляющая кнопка: настраиваемая 6">
            <a:hlinkClick r:id="" action="ppaction://hlinkshowjump?jump=nextslide" highlightClick="1"/>
          </p:cNvPr>
          <p:cNvSpPr/>
          <p:nvPr/>
        </p:nvSpPr>
        <p:spPr>
          <a:xfrm>
            <a:off x="10909300" y="6108700"/>
            <a:ext cx="901700" cy="635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774648">
            <a:off x="7897474" y="868415"/>
            <a:ext cx="3616780" cy="769441"/>
          </a:xfrm>
          <a:prstGeom prst="rect">
            <a:avLst/>
          </a:prstGeom>
          <a:noFill/>
        </p:spPr>
        <p:txBody>
          <a:bodyPr wrap="square" rtlCol="0">
            <a:spAutoFit/>
          </a:bodyPr>
          <a:lstStyle/>
          <a:p>
            <a:r>
              <a:rPr lang="ru-RU" sz="4400" dirty="0" smtClean="0"/>
              <a:t>Вопрос-ответ</a:t>
            </a:r>
            <a:endParaRPr lang="en-US" sz="4400" dirty="0"/>
          </a:p>
        </p:txBody>
      </p:sp>
      <p:sp>
        <p:nvSpPr>
          <p:cNvPr id="3" name="Управляющая кнопка: настраиваемая 2">
            <a:hlinkClick r:id="rId3" action="ppaction://hlinksldjump" highlightClick="1"/>
          </p:cNvPr>
          <p:cNvSpPr/>
          <p:nvPr/>
        </p:nvSpPr>
        <p:spPr>
          <a:xfrm>
            <a:off x="1635125" y="6087328"/>
            <a:ext cx="1022350" cy="5461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раунд</a:t>
            </a:r>
            <a:endParaRPr lang="en-US" dirty="0"/>
          </a:p>
        </p:txBody>
      </p:sp>
      <p:sp>
        <p:nvSpPr>
          <p:cNvPr id="6" name="Управляющая кнопка: настраиваемая 5">
            <a:hlinkClick r:id="rId4" action="ppaction://hlinksldjump" highlightClick="1"/>
          </p:cNvPr>
          <p:cNvSpPr/>
          <p:nvPr/>
        </p:nvSpPr>
        <p:spPr>
          <a:xfrm>
            <a:off x="2946400" y="6098014"/>
            <a:ext cx="1003300" cy="52472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
        <p:nvSpPr>
          <p:cNvPr id="8" name="Управляющая кнопка: настраиваемая 7">
            <a:hlinkClick r:id="" action="ppaction://hlinkshowjump?jump=firstslide" highlightClick="1"/>
          </p:cNvPr>
          <p:cNvSpPr/>
          <p:nvPr/>
        </p:nvSpPr>
        <p:spPr>
          <a:xfrm>
            <a:off x="266700" y="6108700"/>
            <a:ext cx="1101725" cy="53541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Первый слайд</a:t>
            </a:r>
            <a:endParaRPr lang="en-US" dirty="0"/>
          </a:p>
        </p:txBody>
      </p:sp>
      <p:sp>
        <p:nvSpPr>
          <p:cNvPr id="9" name="Управляющая кнопка: настраиваемая 8">
            <a:hlinkClick r:id="" action="ppaction://hlinkshowjump?jump=lastslide" highlightClick="1"/>
          </p:cNvPr>
          <p:cNvSpPr/>
          <p:nvPr/>
        </p:nvSpPr>
        <p:spPr>
          <a:xfrm>
            <a:off x="4318000" y="6108700"/>
            <a:ext cx="1320800" cy="53541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Последний</a:t>
            </a:r>
            <a:endParaRPr lang="en-US" dirty="0"/>
          </a:p>
        </p:txBody>
      </p:sp>
    </p:spTree>
    <p:extLst>
      <p:ext uri="{BB962C8B-B14F-4D97-AF65-F5344CB8AC3E}">
        <p14:creationId xmlns:p14="http://schemas.microsoft.com/office/powerpoint/2010/main" val="2851805132"/>
      </p:ext>
    </p:extLst>
  </p:cSld>
  <p:clrMapOvr>
    <a:masterClrMapping/>
  </p:clrMapOvr>
  <mc:AlternateContent xmlns:mc="http://schemas.openxmlformats.org/markup-compatibility/2006" xmlns:p14="http://schemas.microsoft.com/office/powerpoint/2010/main">
    <mc:Choice Requires="p14">
      <p:transition spd="slow" p14:dur="20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530600" y="451555"/>
            <a:ext cx="8115300" cy="4401205"/>
          </a:xfrm>
          <a:prstGeom prst="rect">
            <a:avLst/>
          </a:prstGeom>
        </p:spPr>
        <p:txBody>
          <a:bodyPr wrap="square">
            <a:spAutoFit/>
          </a:bodyPr>
          <a:lstStyle/>
          <a:p>
            <a:pPr algn="ctr"/>
            <a:r>
              <a:rPr lang="ru-RU" sz="4000" b="1" dirty="0">
                <a:solidFill>
                  <a:srgbClr val="2B2727"/>
                </a:solidFill>
                <a:latin typeface="&amp;quot"/>
                <a:hlinkClick r:id="rId3" action="ppaction://hlinksldjump"/>
              </a:rPr>
              <a:t>Принцип уголовно-исполнительного права, заключающийся в главенствующем положении закона при осуществлении уголовно-исполнительной деятельности, - это принцип:</a:t>
            </a:r>
            <a:r>
              <a:rPr lang="ru-RU" sz="4000" dirty="0">
                <a:solidFill>
                  <a:srgbClr val="2B2727"/>
                </a:solidFill>
                <a:latin typeface="Cantarell"/>
                <a:hlinkClick r:id="rId3" action="ppaction://hlinksldjump"/>
              </a:rPr>
              <a:t> </a:t>
            </a:r>
            <a:endParaRPr lang="en-US" sz="4000" dirty="0"/>
          </a:p>
        </p:txBody>
      </p:sp>
      <p:pic>
        <p:nvPicPr>
          <p:cNvPr id="4" name="Рисунок 3">
            <a:hlinkClick r:id="rId4" action="ppaction://hlinksldjump"/>
          </p:cNvPr>
          <p:cNvPicPr>
            <a:picLocks noChangeAspect="1"/>
          </p:cNvPicPr>
          <p:nvPr/>
        </p:nvPicPr>
        <p:blipFill>
          <a:blip r:embed="rId5"/>
          <a:stretch>
            <a:fillRect/>
          </a:stretch>
        </p:blipFill>
        <p:spPr>
          <a:xfrm>
            <a:off x="6096000" y="5304314"/>
            <a:ext cx="3212870" cy="1383912"/>
          </a:xfrm>
          <a:prstGeom prst="rect">
            <a:avLst/>
          </a:prstGeom>
        </p:spPr>
      </p:pic>
    </p:spTree>
    <p:extLst>
      <p:ext uri="{BB962C8B-B14F-4D97-AF65-F5344CB8AC3E}">
        <p14:creationId xmlns:p14="http://schemas.microsoft.com/office/powerpoint/2010/main" val="24958182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759200" y="945634"/>
            <a:ext cx="8140700" cy="2092881"/>
          </a:xfrm>
          <a:prstGeom prst="rect">
            <a:avLst/>
          </a:prstGeom>
          <a:ln>
            <a:solidFill>
              <a:schemeClr val="tx1"/>
            </a:solidFill>
          </a:ln>
        </p:spPr>
        <p:txBody>
          <a:bodyPr wrap="square">
            <a:spAutoFit/>
          </a:bodyPr>
          <a:lstStyle/>
          <a:p>
            <a:r>
              <a:rPr lang="ru-RU" sz="13000" dirty="0">
                <a:solidFill>
                  <a:srgbClr val="2B2727"/>
                </a:solidFill>
                <a:latin typeface="Times New Roman" panose="02020603050405020304" pitchFamily="18" charset="0"/>
                <a:cs typeface="Times New Roman" panose="02020603050405020304" pitchFamily="18" charset="0"/>
                <a:hlinkClick r:id="rId3" action="ppaction://hlinksldjump"/>
              </a:rPr>
              <a:t>законности</a:t>
            </a:r>
            <a:endParaRPr lang="en-US" sz="13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365502375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771900" y="3429"/>
            <a:ext cx="8191500" cy="4524315"/>
          </a:xfrm>
          <a:prstGeom prst="rect">
            <a:avLst/>
          </a:prstGeom>
        </p:spPr>
        <p:txBody>
          <a:bodyPr wrap="square">
            <a:spAutoFit/>
          </a:bodyPr>
          <a:lstStyle/>
          <a:p>
            <a:pPr algn="ctr"/>
            <a:r>
              <a:rPr lang="ru-RU" sz="7200" b="1" dirty="0">
                <a:solidFill>
                  <a:srgbClr val="2B2727"/>
                </a:solidFill>
                <a:latin typeface="Times New Roman" panose="02020603050405020304" pitchFamily="18" charset="0"/>
                <a:cs typeface="Times New Roman" panose="02020603050405020304" pitchFamily="18" charset="0"/>
                <a:hlinkClick r:id="rId3" action="ppaction://hlinksldjump"/>
              </a:rPr>
              <a:t>Предметом уголовно исполнительного права являются:</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381865" y="5000915"/>
            <a:ext cx="3212870" cy="1383912"/>
          </a:xfrm>
          <a:prstGeom prst="rect">
            <a:avLst/>
          </a:prstGeom>
        </p:spPr>
      </p:pic>
    </p:spTree>
    <p:extLst>
      <p:ext uri="{BB962C8B-B14F-4D97-AF65-F5344CB8AC3E}">
        <p14:creationId xmlns:p14="http://schemas.microsoft.com/office/powerpoint/2010/main" val="390556617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035300" y="188436"/>
            <a:ext cx="8839200" cy="4832092"/>
          </a:xfrm>
          <a:prstGeom prst="rect">
            <a:avLst/>
          </a:prstGeom>
          <a:ln>
            <a:solidFill>
              <a:schemeClr val="tx1"/>
            </a:solidFill>
          </a:ln>
        </p:spPr>
        <p:txBody>
          <a:bodyPr wrap="square">
            <a:spAutoFit/>
          </a:bodyPr>
          <a:lstStyle/>
          <a:p>
            <a:pPr algn="ctr"/>
            <a:r>
              <a:rPr lang="ru-RU" sz="4400" dirty="0" smtClean="0">
                <a:solidFill>
                  <a:srgbClr val="2B2727"/>
                </a:solidFill>
                <a:latin typeface="Times New Roman" panose="02020603050405020304" pitchFamily="18" charset="0"/>
                <a:cs typeface="Times New Roman" panose="02020603050405020304" pitchFamily="18" charset="0"/>
                <a:hlinkClick r:id="rId3" action="ppaction://hlinksldjump"/>
              </a:rPr>
              <a:t>Общественные </a:t>
            </a:r>
            <a:r>
              <a:rPr lang="ru-RU" sz="4400" dirty="0">
                <a:solidFill>
                  <a:srgbClr val="2B2727"/>
                </a:solidFill>
                <a:latin typeface="Times New Roman" panose="02020603050405020304" pitchFamily="18" charset="0"/>
                <a:cs typeface="Times New Roman" panose="02020603050405020304" pitchFamily="18" charset="0"/>
                <a:hlinkClick r:id="rId3" action="ppaction://hlinksldjump"/>
              </a:rPr>
              <a:t>отношения, которые возникают в процессе исполнения и отбывания уголовных наказаний различных видов, а также относятся к применению к осужденным мер уголовно-правового воздействия</a:t>
            </a:r>
            <a:endParaRPr lang="en-US" sz="44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91100" y="5435600"/>
            <a:ext cx="5143500" cy="800100"/>
          </a:xfrm>
          <a:prstGeom prst="rect">
            <a:avLst/>
          </a:prstGeom>
        </p:spPr>
      </p:pic>
    </p:spTree>
    <p:extLst>
      <p:ext uri="{BB962C8B-B14F-4D97-AF65-F5344CB8AC3E}">
        <p14:creationId xmlns:p14="http://schemas.microsoft.com/office/powerpoint/2010/main" val="324117845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886200" y="488006"/>
            <a:ext cx="7823200" cy="4154984"/>
          </a:xfrm>
          <a:prstGeom prst="rect">
            <a:avLst/>
          </a:prstGeom>
        </p:spPr>
        <p:txBody>
          <a:bodyPr wrap="square">
            <a:spAutoFit/>
          </a:bodyPr>
          <a:lstStyle/>
          <a:p>
            <a:pPr algn="ctr"/>
            <a:r>
              <a:rPr lang="ru-RU" sz="6600" b="1" dirty="0">
                <a:solidFill>
                  <a:srgbClr val="2B2727"/>
                </a:solidFill>
                <a:latin typeface="Times New Roman" panose="02020603050405020304" pitchFamily="18" charset="0"/>
                <a:cs typeface="Times New Roman" panose="02020603050405020304" pitchFamily="18" charset="0"/>
                <a:hlinkClick r:id="rId3" action="ppaction://hlinksldjump"/>
              </a:rPr>
              <a:t>Срок отбывания наказания в виде лишения свободы исчисляется:</a:t>
            </a:r>
            <a:r>
              <a:rPr lang="ru-RU" sz="6600" dirty="0">
                <a:solidFill>
                  <a:srgbClr val="2B2727"/>
                </a:solidFill>
                <a:latin typeface="Times New Roman" panose="02020603050405020304" pitchFamily="18" charset="0"/>
                <a:cs typeface="Times New Roman" panose="02020603050405020304" pitchFamily="18" charset="0"/>
                <a:hlinkClick r:id="rId3" action="ppaction://hlinksldjump"/>
              </a:rPr>
              <a:t> </a:t>
            </a:r>
            <a:endParaRPr lang="en-US" sz="66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191365" y="5199053"/>
            <a:ext cx="3212870" cy="1383912"/>
          </a:xfrm>
          <a:prstGeom prst="rect">
            <a:avLst/>
          </a:prstGeom>
        </p:spPr>
      </p:pic>
    </p:spTree>
    <p:extLst>
      <p:ext uri="{BB962C8B-B14F-4D97-AF65-F5344CB8AC3E}">
        <p14:creationId xmlns:p14="http://schemas.microsoft.com/office/powerpoint/2010/main" val="246962712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4013200" y="1047234"/>
            <a:ext cx="7861300" cy="3785652"/>
          </a:xfrm>
          <a:prstGeom prst="rect">
            <a:avLst/>
          </a:prstGeom>
          <a:ln>
            <a:solidFill>
              <a:schemeClr val="tx1"/>
            </a:solidFill>
          </a:ln>
        </p:spPr>
        <p:txBody>
          <a:bodyPr wrap="square">
            <a:spAutoFit/>
          </a:bodyPr>
          <a:lstStyle/>
          <a:p>
            <a:pPr algn="ctr"/>
            <a:r>
              <a:rPr lang="ru-RU" sz="8000" dirty="0">
                <a:solidFill>
                  <a:srgbClr val="2B2727"/>
                </a:solidFill>
                <a:latin typeface="Times New Roman" panose="02020603050405020304" pitchFamily="18" charset="0"/>
                <a:cs typeface="Times New Roman" panose="02020603050405020304" pitchFamily="18" charset="0"/>
                <a:hlinkClick r:id="rId3" action="ppaction://hlinksldjump"/>
              </a:rPr>
              <a:t>со дня заключения под стражу</a:t>
            </a:r>
            <a:endParaRPr lang="en-US" sz="8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241555236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810000" y="371046"/>
            <a:ext cx="8102600" cy="3785652"/>
          </a:xfrm>
          <a:prstGeom prst="rect">
            <a:avLst/>
          </a:prstGeom>
        </p:spPr>
        <p:txBody>
          <a:bodyPr wrap="square">
            <a:spAutoFit/>
          </a:bodyPr>
          <a:lstStyle/>
          <a:p>
            <a:pPr algn="ctr"/>
            <a:r>
              <a:rPr lang="ru-RU" sz="6000" b="1" dirty="0">
                <a:solidFill>
                  <a:srgbClr val="2B2727"/>
                </a:solidFill>
                <a:latin typeface="Times New Roman" panose="02020603050405020304" pitchFamily="18" charset="0"/>
                <a:cs typeface="Times New Roman" panose="02020603050405020304" pitchFamily="18" charset="0"/>
                <a:hlinkClick r:id="rId3" action="ppaction://hlinksldjump"/>
              </a:rPr>
              <a:t>Элементами правового статуса осужденных являются:</a:t>
            </a:r>
            <a:r>
              <a:rPr lang="ru-RU" sz="6000" dirty="0">
                <a:solidFill>
                  <a:srgbClr val="2B2727"/>
                </a:solidFill>
                <a:latin typeface="Times New Roman" panose="02020603050405020304" pitchFamily="18" charset="0"/>
                <a:cs typeface="Times New Roman" panose="02020603050405020304" pitchFamily="18" charset="0"/>
                <a:hlinkClick r:id="rId3" action="ppaction://hlinksldjump"/>
              </a:rPr>
              <a:t> </a:t>
            </a:r>
            <a:endParaRPr lang="en-US" sz="6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000865" y="4815392"/>
            <a:ext cx="3212870" cy="1383912"/>
          </a:xfrm>
          <a:prstGeom prst="rect">
            <a:avLst/>
          </a:prstGeom>
        </p:spPr>
      </p:pic>
    </p:spTree>
    <p:extLst>
      <p:ext uri="{BB962C8B-B14F-4D97-AF65-F5344CB8AC3E}">
        <p14:creationId xmlns:p14="http://schemas.microsoft.com/office/powerpoint/2010/main" val="316361114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a:off x="3733800" y="277843"/>
            <a:ext cx="7785100" cy="4524315"/>
          </a:xfrm>
          <a:prstGeom prst="rect">
            <a:avLst/>
          </a:prstGeom>
          <a:ln>
            <a:solidFill>
              <a:schemeClr val="tx1"/>
            </a:solidFill>
          </a:ln>
        </p:spPr>
        <p:txBody>
          <a:bodyPr wrap="square">
            <a:spAutoFit/>
          </a:bodyPr>
          <a:lstStyle/>
          <a:p>
            <a:pPr algn="ctr"/>
            <a:r>
              <a:rPr lang="ru-RU" sz="7200" dirty="0">
                <a:solidFill>
                  <a:srgbClr val="2B2727"/>
                </a:solidFill>
                <a:latin typeface="Times New Roman" panose="02020603050405020304" pitchFamily="18" charset="0"/>
                <a:cs typeface="Times New Roman" panose="02020603050405020304" pitchFamily="18" charset="0"/>
                <a:hlinkClick r:id="rId3" action="ppaction://hlinksldjump"/>
              </a:rPr>
              <a:t>субъективные права, законные интересы и обязанности</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054600" y="5404629"/>
            <a:ext cx="5143500" cy="800100"/>
          </a:xfrm>
          <a:prstGeom prst="rect">
            <a:avLst/>
          </a:prstGeom>
        </p:spPr>
      </p:pic>
    </p:spTree>
    <p:extLst>
      <p:ext uri="{BB962C8B-B14F-4D97-AF65-F5344CB8AC3E}">
        <p14:creationId xmlns:p14="http://schemas.microsoft.com/office/powerpoint/2010/main" val="186757923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708400" y="310634"/>
            <a:ext cx="8771812" cy="4524315"/>
          </a:xfrm>
          <a:prstGeom prst="rect">
            <a:avLst/>
          </a:prstGeom>
        </p:spPr>
        <p:txBody>
          <a:bodyPr wrap="square">
            <a:spAutoFit/>
          </a:bodyPr>
          <a:lstStyle/>
          <a:p>
            <a:pPr algn="ctr"/>
            <a:r>
              <a:rPr lang="ru-RU" sz="7200" b="1" dirty="0">
                <a:solidFill>
                  <a:srgbClr val="2B2727"/>
                </a:solidFill>
                <a:latin typeface="&amp;quot"/>
                <a:hlinkClick r:id="rId3" action="ppaction://hlinksldjump"/>
              </a:rPr>
              <a:t>Испытания при приеме на </a:t>
            </a:r>
            <a:endParaRPr lang="ru-RU" sz="7200" b="1" dirty="0" smtClean="0">
              <a:solidFill>
                <a:srgbClr val="2B2727"/>
              </a:solidFill>
              <a:latin typeface="&amp;quot"/>
              <a:hlinkClick r:id="rId3" action="ppaction://hlinksldjump"/>
            </a:endParaRPr>
          </a:p>
          <a:p>
            <a:pPr algn="ctr"/>
            <a:r>
              <a:rPr lang="ru-RU" sz="7200" b="1" dirty="0" smtClean="0">
                <a:solidFill>
                  <a:srgbClr val="2B2727"/>
                </a:solidFill>
                <a:latin typeface="&amp;quot"/>
                <a:hlinkClick r:id="rId3" action="ppaction://hlinksldjump"/>
              </a:rPr>
              <a:t>работу </a:t>
            </a:r>
            <a:r>
              <a:rPr lang="ru-RU" sz="7200" b="1" dirty="0">
                <a:solidFill>
                  <a:srgbClr val="2B2727"/>
                </a:solidFill>
                <a:latin typeface="&amp;quot"/>
                <a:hlinkClick r:id="rId3" action="ppaction://hlinksldjump"/>
              </a:rPr>
              <a:t>не применимо к:</a:t>
            </a:r>
            <a:r>
              <a:rPr lang="ru-RU" sz="7200" dirty="0">
                <a:solidFill>
                  <a:srgbClr val="2B2727"/>
                </a:solidFill>
                <a:latin typeface="Cantarell"/>
                <a:hlinkClick r:id="rId3" action="ppaction://hlinksldjump"/>
              </a:rPr>
              <a:t> </a:t>
            </a:r>
            <a:endParaRPr lang="en-US" sz="7200" dirty="0"/>
          </a:p>
        </p:txBody>
      </p:sp>
      <p:pic>
        <p:nvPicPr>
          <p:cNvPr id="4" name="Рисунок 3">
            <a:hlinkClick r:id="rId4" action="ppaction://hlinksldjump"/>
          </p:cNvPr>
          <p:cNvPicPr>
            <a:picLocks noChangeAspect="1"/>
          </p:cNvPicPr>
          <p:nvPr/>
        </p:nvPicPr>
        <p:blipFill>
          <a:blip r:embed="rId5"/>
          <a:stretch>
            <a:fillRect/>
          </a:stretch>
        </p:blipFill>
        <p:spPr>
          <a:xfrm>
            <a:off x="6096000" y="5357718"/>
            <a:ext cx="3212870" cy="1383912"/>
          </a:xfrm>
          <a:prstGeom prst="rect">
            <a:avLst/>
          </a:prstGeom>
        </p:spPr>
      </p:pic>
    </p:spTree>
    <p:extLst>
      <p:ext uri="{BB962C8B-B14F-4D97-AF65-F5344CB8AC3E}">
        <p14:creationId xmlns:p14="http://schemas.microsoft.com/office/powerpoint/2010/main" val="249927935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a:off x="4559300" y="876300"/>
            <a:ext cx="6743700" cy="3046988"/>
          </a:xfrm>
          <a:prstGeom prst="rect">
            <a:avLst/>
          </a:prstGeom>
          <a:ln>
            <a:solidFill>
              <a:schemeClr val="tx1"/>
            </a:solidFill>
          </a:ln>
        </p:spPr>
        <p:txBody>
          <a:bodyPr wrap="square">
            <a:spAutoFit/>
          </a:bodyPr>
          <a:lstStyle/>
          <a:p>
            <a:pPr algn="ctr"/>
            <a:r>
              <a:rPr lang="ru-RU" sz="9600" dirty="0">
                <a:solidFill>
                  <a:srgbClr val="2B2727"/>
                </a:solidFill>
                <a:latin typeface="Times New Roman" panose="02020603050405020304" pitchFamily="18" charset="0"/>
                <a:cs typeface="Times New Roman" panose="02020603050405020304" pitchFamily="18" charset="0"/>
                <a:hlinkClick r:id="rId3" action="ppaction://hlinksldjump"/>
              </a:rPr>
              <a:t>Работникам до 18 лет</a:t>
            </a:r>
            <a:endParaRPr lang="en-US" sz="96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365905282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88293359"/>
              </p:ext>
            </p:extLst>
          </p:nvPr>
        </p:nvGraphicFramePr>
        <p:xfrm>
          <a:off x="0" y="-1"/>
          <a:ext cx="12192000" cy="7223760"/>
        </p:xfrm>
        <a:graphic>
          <a:graphicData uri="http://schemas.openxmlformats.org/drawingml/2006/table">
            <a:tbl>
              <a:tblPr firstRow="1" bandRow="1">
                <a:tableStyleId>{327F97BB-C833-4FB7-BDE5-3F7075034690}</a:tableStyleId>
              </a:tblPr>
              <a:tblGrid>
                <a:gridCol w="2438400">
                  <a:extLst>
                    <a:ext uri="{9D8B030D-6E8A-4147-A177-3AD203B41FA5}">
                      <a16:colId xmlns:a16="http://schemas.microsoft.com/office/drawing/2014/main" val="4126998661"/>
                    </a:ext>
                  </a:extLst>
                </a:gridCol>
                <a:gridCol w="2438400">
                  <a:extLst>
                    <a:ext uri="{9D8B030D-6E8A-4147-A177-3AD203B41FA5}">
                      <a16:colId xmlns:a16="http://schemas.microsoft.com/office/drawing/2014/main" val="792138471"/>
                    </a:ext>
                  </a:extLst>
                </a:gridCol>
                <a:gridCol w="2438400">
                  <a:extLst>
                    <a:ext uri="{9D8B030D-6E8A-4147-A177-3AD203B41FA5}">
                      <a16:colId xmlns:a16="http://schemas.microsoft.com/office/drawing/2014/main" val="1306790135"/>
                    </a:ext>
                  </a:extLst>
                </a:gridCol>
                <a:gridCol w="2438400">
                  <a:extLst>
                    <a:ext uri="{9D8B030D-6E8A-4147-A177-3AD203B41FA5}">
                      <a16:colId xmlns:a16="http://schemas.microsoft.com/office/drawing/2014/main" val="4125584997"/>
                    </a:ext>
                  </a:extLst>
                </a:gridCol>
                <a:gridCol w="2438400">
                  <a:extLst>
                    <a:ext uri="{9D8B030D-6E8A-4147-A177-3AD203B41FA5}">
                      <a16:colId xmlns:a16="http://schemas.microsoft.com/office/drawing/2014/main" val="290951993"/>
                    </a:ext>
                  </a:extLst>
                </a:gridCol>
              </a:tblGrid>
              <a:tr h="1371600">
                <a:tc>
                  <a:txBody>
                    <a:bodyPr/>
                    <a:lstStyle/>
                    <a:p>
                      <a:r>
                        <a:rPr lang="ru-RU" sz="2000" dirty="0" smtClean="0"/>
                        <a:t>Уголовное право</a:t>
                      </a:r>
                      <a:endParaRPr lang="en-US" sz="2000" dirty="0"/>
                    </a:p>
                  </a:txBody>
                  <a:tcPr/>
                </a:tc>
                <a:tc>
                  <a:txBody>
                    <a:bodyPr/>
                    <a:lstStyle/>
                    <a:p>
                      <a:pPr algn="ctr"/>
                      <a:r>
                        <a:rPr lang="ru-RU" sz="5400" dirty="0" smtClean="0">
                          <a:solidFill>
                            <a:schemeClr val="tx1"/>
                          </a:solidFill>
                          <a:hlinkClick r:id="rId2" action="ppaction://hlinksldjump"/>
                        </a:rPr>
                        <a:t>50</a:t>
                      </a:r>
                      <a:endParaRPr lang="en-US" sz="5400" dirty="0">
                        <a:solidFill>
                          <a:schemeClr val="tx1"/>
                        </a:solidFill>
                      </a:endParaRPr>
                    </a:p>
                  </a:txBody>
                  <a:tcPr>
                    <a:solidFill>
                      <a:schemeClr val="accent1"/>
                    </a:solidFill>
                  </a:tcPr>
                </a:tc>
                <a:tc>
                  <a:txBody>
                    <a:bodyPr/>
                    <a:lstStyle/>
                    <a:p>
                      <a:pPr algn="ctr"/>
                      <a:r>
                        <a:rPr lang="ru-RU" sz="5400" dirty="0" smtClean="0">
                          <a:solidFill>
                            <a:schemeClr val="tx1"/>
                          </a:solidFill>
                          <a:hlinkClick r:id="rId3" action="ppaction://hlinksldjump"/>
                        </a:rPr>
                        <a:t>100</a:t>
                      </a:r>
                      <a:endParaRPr lang="en-US" sz="5400" dirty="0">
                        <a:solidFill>
                          <a:schemeClr val="tx1"/>
                        </a:solidFill>
                      </a:endParaRPr>
                    </a:p>
                  </a:txBody>
                  <a:tcPr>
                    <a:solidFill>
                      <a:schemeClr val="accent1"/>
                    </a:solidFill>
                  </a:tcPr>
                </a:tc>
                <a:tc>
                  <a:txBody>
                    <a:bodyPr/>
                    <a:lstStyle/>
                    <a:p>
                      <a:pPr algn="ctr"/>
                      <a:r>
                        <a:rPr lang="ru-RU" sz="5400" dirty="0" smtClean="0">
                          <a:solidFill>
                            <a:schemeClr val="tx1"/>
                          </a:solidFill>
                          <a:hlinkClick r:id="rId4" action="ppaction://hlinksldjump"/>
                        </a:rPr>
                        <a:t>200</a:t>
                      </a:r>
                      <a:endParaRPr lang="en-US" sz="5400" dirty="0">
                        <a:solidFill>
                          <a:schemeClr val="tx1"/>
                        </a:solidFill>
                      </a:endParaRPr>
                    </a:p>
                  </a:txBody>
                  <a:tcPr>
                    <a:solidFill>
                      <a:schemeClr val="accent1"/>
                    </a:solidFill>
                  </a:tcPr>
                </a:tc>
                <a:tc>
                  <a:txBody>
                    <a:bodyPr/>
                    <a:lstStyle/>
                    <a:p>
                      <a:pPr algn="ctr"/>
                      <a:r>
                        <a:rPr lang="ru-RU" sz="5400" dirty="0" smtClean="0">
                          <a:solidFill>
                            <a:schemeClr val="tx1"/>
                          </a:solidFill>
                          <a:hlinkClick r:id="rId5" action="ppaction://hlinksldjump"/>
                        </a:rPr>
                        <a:t>300</a:t>
                      </a:r>
                      <a:endParaRPr lang="en-US" sz="5400" dirty="0">
                        <a:solidFill>
                          <a:schemeClr val="tx1"/>
                        </a:solidFill>
                      </a:endParaRPr>
                    </a:p>
                  </a:txBody>
                  <a:tcPr>
                    <a:solidFill>
                      <a:schemeClr val="accent1"/>
                    </a:solidFill>
                  </a:tcPr>
                </a:tc>
                <a:extLst>
                  <a:ext uri="{0D108BD9-81ED-4DB2-BD59-A6C34878D82A}">
                    <a16:rowId xmlns:a16="http://schemas.microsoft.com/office/drawing/2014/main" val="2902852936"/>
                  </a:ext>
                </a:extLst>
              </a:tr>
              <a:tr h="1371600">
                <a:tc>
                  <a:txBody>
                    <a:bodyPr/>
                    <a:lstStyle/>
                    <a:p>
                      <a:r>
                        <a:rPr lang="ru-RU" sz="2000" dirty="0" smtClean="0"/>
                        <a:t>Уголовно-процессуальное право</a:t>
                      </a:r>
                      <a:endParaRPr lang="en-US" sz="2000" dirty="0"/>
                    </a:p>
                  </a:txBody>
                  <a:tcPr/>
                </a:tc>
                <a:tc>
                  <a:txBody>
                    <a:bodyPr/>
                    <a:lstStyle/>
                    <a:p>
                      <a:pPr algn="ctr"/>
                      <a:r>
                        <a:rPr lang="ru-RU" sz="5400" b="1" dirty="0" smtClean="0">
                          <a:solidFill>
                            <a:schemeClr val="tx1"/>
                          </a:solidFill>
                          <a:hlinkClick r:id="rId6" action="ppaction://hlinksldjump"/>
                        </a:rPr>
                        <a:t>50</a:t>
                      </a:r>
                      <a:endParaRPr lang="en-US" sz="5400" b="1" dirty="0">
                        <a:solidFill>
                          <a:schemeClr val="tx1"/>
                        </a:solidFill>
                      </a:endParaRPr>
                    </a:p>
                  </a:txBody>
                  <a:tcPr/>
                </a:tc>
                <a:tc>
                  <a:txBody>
                    <a:bodyPr/>
                    <a:lstStyle/>
                    <a:p>
                      <a:pPr algn="ctr"/>
                      <a:r>
                        <a:rPr lang="ru-RU" sz="5400" b="1" dirty="0" smtClean="0">
                          <a:solidFill>
                            <a:schemeClr val="tx1"/>
                          </a:solidFill>
                          <a:hlinkClick r:id="rId7" action="ppaction://hlinksldjump"/>
                        </a:rPr>
                        <a:t>100</a:t>
                      </a:r>
                      <a:endParaRPr lang="en-US" sz="5400" b="1" dirty="0">
                        <a:solidFill>
                          <a:schemeClr val="tx1"/>
                        </a:solidFill>
                      </a:endParaRPr>
                    </a:p>
                  </a:txBody>
                  <a:tcPr/>
                </a:tc>
                <a:tc>
                  <a:txBody>
                    <a:bodyPr/>
                    <a:lstStyle/>
                    <a:p>
                      <a:pPr algn="ctr"/>
                      <a:r>
                        <a:rPr lang="ru-RU" sz="5400" b="1" dirty="0" smtClean="0">
                          <a:solidFill>
                            <a:schemeClr val="tx1"/>
                          </a:solidFill>
                          <a:hlinkClick r:id="rId8" action="ppaction://hlinksldjump"/>
                        </a:rPr>
                        <a:t>200</a:t>
                      </a:r>
                      <a:endParaRPr lang="en-US" sz="5400" b="1" dirty="0">
                        <a:solidFill>
                          <a:schemeClr val="tx1"/>
                        </a:solidFill>
                      </a:endParaRPr>
                    </a:p>
                  </a:txBody>
                  <a:tcPr/>
                </a:tc>
                <a:tc>
                  <a:txBody>
                    <a:bodyPr/>
                    <a:lstStyle/>
                    <a:p>
                      <a:pPr algn="ctr"/>
                      <a:r>
                        <a:rPr lang="ru-RU" sz="5400" b="1" dirty="0" smtClean="0">
                          <a:solidFill>
                            <a:schemeClr val="tx1"/>
                          </a:solidFill>
                          <a:hlinkClick r:id="rId9" action="ppaction://hlinksldjump"/>
                        </a:rPr>
                        <a:t>300</a:t>
                      </a:r>
                      <a:endParaRPr lang="en-US" sz="5400" b="1" dirty="0">
                        <a:solidFill>
                          <a:schemeClr val="tx1"/>
                        </a:solidFill>
                      </a:endParaRPr>
                    </a:p>
                  </a:txBody>
                  <a:tcPr/>
                </a:tc>
                <a:extLst>
                  <a:ext uri="{0D108BD9-81ED-4DB2-BD59-A6C34878D82A}">
                    <a16:rowId xmlns:a16="http://schemas.microsoft.com/office/drawing/2014/main" val="2317448179"/>
                  </a:ext>
                </a:extLst>
              </a:tr>
              <a:tr h="1371600">
                <a:tc>
                  <a:txBody>
                    <a:bodyPr/>
                    <a:lstStyle/>
                    <a:p>
                      <a:r>
                        <a:rPr lang="ru-RU" sz="2000" dirty="0" smtClean="0"/>
                        <a:t>Уголовно-исполнительное</a:t>
                      </a:r>
                      <a:r>
                        <a:rPr lang="ru-RU" sz="2000" baseline="0" dirty="0" smtClean="0"/>
                        <a:t> право</a:t>
                      </a:r>
                      <a:endParaRPr lang="en-US" sz="2000" dirty="0"/>
                    </a:p>
                  </a:txBody>
                  <a:tcPr/>
                </a:tc>
                <a:tc>
                  <a:txBody>
                    <a:bodyPr/>
                    <a:lstStyle/>
                    <a:p>
                      <a:pPr algn="ctr"/>
                      <a:r>
                        <a:rPr lang="ru-RU" sz="5400" b="1" dirty="0" smtClean="0">
                          <a:solidFill>
                            <a:schemeClr val="tx1"/>
                          </a:solidFill>
                          <a:hlinkClick r:id="rId10" action="ppaction://hlinksldjump"/>
                        </a:rPr>
                        <a:t>50</a:t>
                      </a: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11" action="ppaction://hlinksldjump"/>
                        </a:rPr>
                        <a:t>100</a:t>
                      </a: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12" action="ppaction://hlinksldjump"/>
                        </a:rPr>
                        <a:t>200</a:t>
                      </a: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13" action="ppaction://hlinksldjump"/>
                        </a:rPr>
                        <a:t>300</a:t>
                      </a:r>
                      <a:endParaRPr lang="en-US" sz="5400" b="1" dirty="0">
                        <a:solidFill>
                          <a:schemeClr val="tx1"/>
                        </a:solidFill>
                      </a:endParaRPr>
                    </a:p>
                  </a:txBody>
                  <a:tcPr>
                    <a:solidFill>
                      <a:schemeClr val="accent1"/>
                    </a:solidFill>
                  </a:tcPr>
                </a:tc>
                <a:extLst>
                  <a:ext uri="{0D108BD9-81ED-4DB2-BD59-A6C34878D82A}">
                    <a16:rowId xmlns:a16="http://schemas.microsoft.com/office/drawing/2014/main" val="1988906412"/>
                  </a:ext>
                </a:extLst>
              </a:tr>
              <a:tr h="1371600">
                <a:tc>
                  <a:txBody>
                    <a:bodyPr/>
                    <a:lstStyle/>
                    <a:p>
                      <a:r>
                        <a:rPr lang="ru-RU" sz="2000" dirty="0" smtClean="0"/>
                        <a:t>Трудовое право</a:t>
                      </a:r>
                      <a:endParaRPr lang="en-US" sz="2000" dirty="0"/>
                    </a:p>
                  </a:txBody>
                  <a:tcPr/>
                </a:tc>
                <a:tc>
                  <a:txBody>
                    <a:bodyPr/>
                    <a:lstStyle/>
                    <a:p>
                      <a:pPr algn="ctr"/>
                      <a:r>
                        <a:rPr lang="ru-RU" sz="5400" b="1" dirty="0" smtClean="0">
                          <a:solidFill>
                            <a:schemeClr val="tx1"/>
                          </a:solidFill>
                          <a:hlinkClick r:id="rId14" action="ppaction://hlinksldjump"/>
                        </a:rPr>
                        <a:t>50</a:t>
                      </a:r>
                      <a:endParaRPr lang="en-US" sz="5400" b="1" dirty="0">
                        <a:solidFill>
                          <a:schemeClr val="tx1"/>
                        </a:solidFill>
                      </a:endParaRPr>
                    </a:p>
                  </a:txBody>
                  <a:tcPr/>
                </a:tc>
                <a:tc>
                  <a:txBody>
                    <a:bodyPr/>
                    <a:lstStyle/>
                    <a:p>
                      <a:pPr algn="ctr"/>
                      <a:r>
                        <a:rPr lang="ru-RU" sz="5400" b="1" dirty="0" smtClean="0">
                          <a:solidFill>
                            <a:schemeClr val="tx1"/>
                          </a:solidFill>
                          <a:hlinkClick r:id="rId15" action="ppaction://hlinksldjump"/>
                        </a:rPr>
                        <a:t>100</a:t>
                      </a:r>
                      <a:endParaRPr lang="en-US" sz="5400" b="1" dirty="0">
                        <a:solidFill>
                          <a:schemeClr val="tx1"/>
                        </a:solidFill>
                      </a:endParaRPr>
                    </a:p>
                  </a:txBody>
                  <a:tcPr/>
                </a:tc>
                <a:tc>
                  <a:txBody>
                    <a:bodyPr/>
                    <a:lstStyle/>
                    <a:p>
                      <a:pPr algn="ctr"/>
                      <a:r>
                        <a:rPr lang="ru-RU" sz="5400" b="1" dirty="0" smtClean="0">
                          <a:solidFill>
                            <a:schemeClr val="tx1"/>
                          </a:solidFill>
                          <a:hlinkClick r:id="rId16" action="ppaction://hlinksldjump"/>
                        </a:rPr>
                        <a:t>200</a:t>
                      </a:r>
                      <a:endParaRPr lang="en-US" sz="5400" b="1" dirty="0">
                        <a:solidFill>
                          <a:schemeClr val="tx1"/>
                        </a:solidFill>
                      </a:endParaRPr>
                    </a:p>
                  </a:txBody>
                  <a:tcPr/>
                </a:tc>
                <a:tc>
                  <a:txBody>
                    <a:bodyPr/>
                    <a:lstStyle/>
                    <a:p>
                      <a:pPr algn="ctr"/>
                      <a:r>
                        <a:rPr lang="ru-RU" sz="5400" b="1" dirty="0" smtClean="0">
                          <a:solidFill>
                            <a:schemeClr val="tx1"/>
                          </a:solidFill>
                          <a:hlinkClick r:id="rId17" action="ppaction://hlinksldjump"/>
                        </a:rPr>
                        <a:t>300</a:t>
                      </a:r>
                      <a:endParaRPr lang="en-US" sz="5400" b="1" dirty="0">
                        <a:solidFill>
                          <a:schemeClr val="tx1"/>
                        </a:solidFill>
                      </a:endParaRPr>
                    </a:p>
                  </a:txBody>
                  <a:tcPr/>
                </a:tc>
                <a:extLst>
                  <a:ext uri="{0D108BD9-81ED-4DB2-BD59-A6C34878D82A}">
                    <a16:rowId xmlns:a16="http://schemas.microsoft.com/office/drawing/2014/main" val="2497556724"/>
                  </a:ext>
                </a:extLst>
              </a:tr>
              <a:tr h="1371600">
                <a:tc>
                  <a:txBody>
                    <a:bodyPr/>
                    <a:lstStyle/>
                    <a:p>
                      <a:r>
                        <a:rPr lang="ru-RU" sz="2000" dirty="0" smtClean="0"/>
                        <a:t>Гражданское</a:t>
                      </a:r>
                      <a:r>
                        <a:rPr lang="ru-RU" sz="2000" baseline="0" dirty="0" smtClean="0"/>
                        <a:t> право</a:t>
                      </a:r>
                      <a:endParaRPr lang="en-US" sz="2000" dirty="0"/>
                    </a:p>
                  </a:txBody>
                  <a:tcPr/>
                </a:tc>
                <a:tc>
                  <a:txBody>
                    <a:bodyPr/>
                    <a:lstStyle/>
                    <a:p>
                      <a:pPr algn="ctr"/>
                      <a:r>
                        <a:rPr lang="ru-RU" sz="5400" b="1" dirty="0" smtClean="0">
                          <a:solidFill>
                            <a:schemeClr val="tx1"/>
                          </a:solidFill>
                          <a:hlinkClick r:id="rId18" action="ppaction://hlinksldjump"/>
                        </a:rPr>
                        <a:t>50</a:t>
                      </a: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19" action="ppaction://hlinksldjump"/>
                        </a:rPr>
                        <a:t>100</a:t>
                      </a:r>
                      <a:endParaRPr lang="ru-RU" sz="5400" b="1" dirty="0" smtClean="0">
                        <a:solidFill>
                          <a:schemeClr val="tx1"/>
                        </a:solidFill>
                      </a:endParaRPr>
                    </a:p>
                    <a:p>
                      <a:pPr algn="ct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20" action="ppaction://hlinksldjump"/>
                        </a:rPr>
                        <a:t>200</a:t>
                      </a:r>
                      <a:endParaRPr lang="en-US" sz="5400" b="1" dirty="0">
                        <a:solidFill>
                          <a:schemeClr val="tx1"/>
                        </a:solidFill>
                      </a:endParaRPr>
                    </a:p>
                  </a:txBody>
                  <a:tcPr>
                    <a:solidFill>
                      <a:schemeClr val="accent1"/>
                    </a:solidFill>
                  </a:tcPr>
                </a:tc>
                <a:tc>
                  <a:txBody>
                    <a:bodyPr/>
                    <a:lstStyle/>
                    <a:p>
                      <a:pPr algn="ctr"/>
                      <a:r>
                        <a:rPr lang="ru-RU" sz="5400" b="1" dirty="0" smtClean="0">
                          <a:solidFill>
                            <a:schemeClr val="tx1"/>
                          </a:solidFill>
                          <a:hlinkClick r:id="rId21" action="ppaction://hlinksldjump"/>
                        </a:rPr>
                        <a:t>300</a:t>
                      </a:r>
                      <a:endParaRPr lang="ru-RU" sz="5400" b="1" dirty="0" smtClean="0">
                        <a:solidFill>
                          <a:schemeClr val="tx1"/>
                        </a:solidFill>
                      </a:endParaRPr>
                    </a:p>
                    <a:p>
                      <a:pPr algn="ctr"/>
                      <a:endParaRPr lang="en-US" sz="5400" b="1" dirty="0">
                        <a:solidFill>
                          <a:schemeClr val="tx1"/>
                        </a:solidFill>
                      </a:endParaRPr>
                    </a:p>
                  </a:txBody>
                  <a:tcPr>
                    <a:solidFill>
                      <a:schemeClr val="accent1"/>
                    </a:solidFill>
                  </a:tcPr>
                </a:tc>
                <a:extLst>
                  <a:ext uri="{0D108BD9-81ED-4DB2-BD59-A6C34878D82A}">
                    <a16:rowId xmlns:a16="http://schemas.microsoft.com/office/drawing/2014/main" val="2978003993"/>
                  </a:ext>
                </a:extLst>
              </a:tr>
            </a:tbl>
          </a:graphicData>
        </a:graphic>
      </p:graphicFrame>
      <p:sp>
        <p:nvSpPr>
          <p:cNvPr id="4" name="Управляющая кнопка: настраиваемая 3">
            <a:hlinkClick r:id="rId22" action="ppaction://hlinksldjump" highlightClick="1"/>
          </p:cNvPr>
          <p:cNvSpPr/>
          <p:nvPr/>
        </p:nvSpPr>
        <p:spPr>
          <a:xfrm>
            <a:off x="8102600" y="6591300"/>
            <a:ext cx="952500" cy="2667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раунд</a:t>
            </a:r>
            <a:endParaRPr lang="en-US" dirty="0"/>
          </a:p>
        </p:txBody>
      </p:sp>
      <p:sp>
        <p:nvSpPr>
          <p:cNvPr id="3" name="Управляющая кнопка: настраиваемая 2">
            <a:hlinkClick r:id="rId23" action="ppaction://hlinksldjump" highlightClick="1"/>
          </p:cNvPr>
          <p:cNvSpPr/>
          <p:nvPr/>
        </p:nvSpPr>
        <p:spPr>
          <a:xfrm>
            <a:off x="10528300" y="6591300"/>
            <a:ext cx="1155700" cy="2667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
        <p:nvSpPr>
          <p:cNvPr id="5" name="Управляющая кнопка: назад 4">
            <a:hlinkClick r:id="" action="ppaction://hlinkshowjump?jump=previousslide" highlightClick="1"/>
          </p:cNvPr>
          <p:cNvSpPr/>
          <p:nvPr/>
        </p:nvSpPr>
        <p:spPr>
          <a:xfrm>
            <a:off x="5664200" y="6591300"/>
            <a:ext cx="1041400" cy="266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35957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4279900" y="50801"/>
            <a:ext cx="6997700" cy="4524315"/>
          </a:xfrm>
          <a:prstGeom prst="rect">
            <a:avLst/>
          </a:prstGeom>
        </p:spPr>
        <p:txBody>
          <a:bodyPr wrap="square">
            <a:spAutoFit/>
          </a:bodyPr>
          <a:lstStyle/>
          <a:p>
            <a:pPr algn="ctr"/>
            <a:r>
              <a:rPr lang="ru-RU" sz="7200" b="1" dirty="0">
                <a:solidFill>
                  <a:srgbClr val="2B2727"/>
                </a:solidFill>
                <a:latin typeface="Times New Roman" panose="02020603050405020304" pitchFamily="18" charset="0"/>
                <a:cs typeface="Times New Roman" panose="02020603050405020304" pitchFamily="18" charset="0"/>
                <a:hlinkClick r:id="rId3" action="ppaction://hlinksldjump"/>
              </a:rPr>
              <a:t>Виды трудового договора по срокам действия:</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975465" y="5024601"/>
            <a:ext cx="3212870" cy="1383912"/>
          </a:xfrm>
          <a:prstGeom prst="rect">
            <a:avLst/>
          </a:prstGeom>
        </p:spPr>
      </p:pic>
    </p:spTree>
    <p:extLst>
      <p:ext uri="{BB962C8B-B14F-4D97-AF65-F5344CB8AC3E}">
        <p14:creationId xmlns:p14="http://schemas.microsoft.com/office/powerpoint/2010/main" val="42128894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a:off x="4425950" y="157004"/>
            <a:ext cx="6172200" cy="5170646"/>
          </a:xfrm>
          <a:prstGeom prst="rect">
            <a:avLst/>
          </a:prstGeom>
          <a:ln>
            <a:solidFill>
              <a:schemeClr val="tx1"/>
            </a:solidFill>
          </a:ln>
        </p:spPr>
        <p:txBody>
          <a:bodyPr wrap="square">
            <a:spAutoFit/>
          </a:bodyPr>
          <a:lstStyle/>
          <a:p>
            <a:pPr algn="ctr"/>
            <a:r>
              <a:rPr lang="ru-RU" sz="6600" dirty="0">
                <a:solidFill>
                  <a:srgbClr val="2B2727"/>
                </a:solidFill>
                <a:latin typeface="Times New Roman" panose="02020603050405020304" pitchFamily="18" charset="0"/>
                <a:cs typeface="Times New Roman" panose="02020603050405020304" pitchFamily="18" charset="0"/>
                <a:hlinkClick r:id="rId3" action="ppaction://hlinksldjump"/>
              </a:rPr>
              <a:t>срочный, бессрочный, </a:t>
            </a:r>
            <a:endParaRPr lang="ru-RU" sz="6600" dirty="0" smtClean="0">
              <a:solidFill>
                <a:srgbClr val="2B2727"/>
              </a:solidFill>
              <a:latin typeface="Times New Roman" panose="02020603050405020304" pitchFamily="18" charset="0"/>
              <a:cs typeface="Times New Roman" panose="02020603050405020304" pitchFamily="18" charset="0"/>
              <a:hlinkClick r:id="rId3" action="ppaction://hlinksldjump"/>
            </a:endParaRPr>
          </a:p>
          <a:p>
            <a:pPr algn="ctr"/>
            <a:r>
              <a:rPr lang="ru-RU" sz="6600" dirty="0" smtClean="0">
                <a:solidFill>
                  <a:srgbClr val="2B2727"/>
                </a:solidFill>
                <a:latin typeface="Times New Roman" panose="02020603050405020304" pitchFamily="18" charset="0"/>
                <a:cs typeface="Times New Roman" panose="02020603050405020304" pitchFamily="18" charset="0"/>
                <a:hlinkClick r:id="rId3" action="ppaction://hlinksldjump"/>
              </a:rPr>
              <a:t>на </a:t>
            </a:r>
            <a:r>
              <a:rPr lang="ru-RU" sz="6600" dirty="0">
                <a:solidFill>
                  <a:srgbClr val="2B2727"/>
                </a:solidFill>
                <a:latin typeface="Times New Roman" panose="02020603050405020304" pitchFamily="18" charset="0"/>
                <a:cs typeface="Times New Roman" panose="02020603050405020304" pitchFamily="18" charset="0"/>
                <a:hlinkClick r:id="rId3" action="ppaction://hlinksldjump"/>
              </a:rPr>
              <a:t>время определенной работы</a:t>
            </a:r>
            <a:endParaRPr lang="en-US" sz="66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692775"/>
            <a:ext cx="5143500" cy="800100"/>
          </a:xfrm>
          <a:prstGeom prst="rect">
            <a:avLst/>
          </a:prstGeom>
        </p:spPr>
      </p:pic>
    </p:spTree>
    <p:extLst>
      <p:ext uri="{BB962C8B-B14F-4D97-AF65-F5344CB8AC3E}">
        <p14:creationId xmlns:p14="http://schemas.microsoft.com/office/powerpoint/2010/main" val="336999197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4165600" y="247134"/>
            <a:ext cx="7048500" cy="4524315"/>
          </a:xfrm>
          <a:prstGeom prst="rect">
            <a:avLst/>
          </a:prstGeom>
        </p:spPr>
        <p:txBody>
          <a:bodyPr wrap="square">
            <a:spAutoFit/>
          </a:bodyPr>
          <a:lstStyle/>
          <a:p>
            <a:pPr algn="ctr"/>
            <a:r>
              <a:rPr lang="ru-RU" sz="7200" b="1" dirty="0">
                <a:solidFill>
                  <a:srgbClr val="2B2727"/>
                </a:solidFill>
                <a:latin typeface="Times New Roman" panose="02020603050405020304" pitchFamily="18" charset="0"/>
                <a:cs typeface="Times New Roman" panose="02020603050405020304" pitchFamily="18" charset="0"/>
                <a:hlinkClick r:id="rId3" action="ppaction://hlinksldjump"/>
              </a:rPr>
              <a:t>Локальные источники трудового права-это...</a:t>
            </a:r>
            <a:r>
              <a:rPr lang="ru-RU" sz="7200" dirty="0">
                <a:solidFill>
                  <a:srgbClr val="2B2727"/>
                </a:solidFill>
                <a:latin typeface="Times New Roman" panose="02020603050405020304" pitchFamily="18" charset="0"/>
                <a:cs typeface="Times New Roman" panose="02020603050405020304" pitchFamily="18" charset="0"/>
                <a:hlinkClick r:id="rId3" action="ppaction://hlinksldjump"/>
              </a:rPr>
              <a:t> </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096000" y="5127436"/>
            <a:ext cx="3212870" cy="1383912"/>
          </a:xfrm>
          <a:prstGeom prst="rect">
            <a:avLst/>
          </a:prstGeom>
        </p:spPr>
      </p:pic>
    </p:spTree>
    <p:extLst>
      <p:ext uri="{BB962C8B-B14F-4D97-AF65-F5344CB8AC3E}">
        <p14:creationId xmlns:p14="http://schemas.microsoft.com/office/powerpoint/2010/main" val="156678497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365500" y="401737"/>
            <a:ext cx="8686800" cy="3785652"/>
          </a:xfrm>
          <a:prstGeom prst="rect">
            <a:avLst/>
          </a:prstGeom>
          <a:ln>
            <a:solidFill>
              <a:schemeClr val="tx1"/>
            </a:solidFill>
          </a:ln>
        </p:spPr>
        <p:txBody>
          <a:bodyPr wrap="square">
            <a:spAutoFit/>
          </a:bodyPr>
          <a:lstStyle/>
          <a:p>
            <a:pPr algn="ctr"/>
            <a:r>
              <a:rPr lang="ru-RU" sz="6000" dirty="0" smtClean="0">
                <a:solidFill>
                  <a:srgbClr val="2B2727"/>
                </a:solidFill>
                <a:latin typeface="Times New Roman" panose="02020603050405020304" pitchFamily="18" charset="0"/>
                <a:cs typeface="Times New Roman" panose="02020603050405020304" pitchFamily="18" charset="0"/>
                <a:hlinkClick r:id="rId3" action="ppaction://hlinksldjump"/>
              </a:rPr>
              <a:t>правовые </a:t>
            </a:r>
            <a:r>
              <a:rPr lang="ru-RU" sz="6000" dirty="0">
                <a:solidFill>
                  <a:srgbClr val="2B2727"/>
                </a:solidFill>
                <a:latin typeface="Times New Roman" panose="02020603050405020304" pitchFamily="18" charset="0"/>
                <a:cs typeface="Times New Roman" panose="02020603050405020304" pitchFamily="18" charset="0"/>
                <a:hlinkClick r:id="rId3" action="ppaction://hlinksldjump"/>
              </a:rPr>
              <a:t>акты, принятые собраниями коллективов на уровне предприятий, учреждений, организаций</a:t>
            </a:r>
            <a:endParaRPr lang="en-US" sz="6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410200" y="5118100"/>
            <a:ext cx="5143500" cy="800100"/>
          </a:xfrm>
          <a:prstGeom prst="rect">
            <a:avLst/>
          </a:prstGeom>
        </p:spPr>
      </p:pic>
    </p:spTree>
    <p:extLst>
      <p:ext uri="{BB962C8B-B14F-4D97-AF65-F5344CB8AC3E}">
        <p14:creationId xmlns:p14="http://schemas.microsoft.com/office/powerpoint/2010/main" val="202961508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448050" y="152352"/>
            <a:ext cx="8140700" cy="4278094"/>
          </a:xfrm>
          <a:prstGeom prst="rect">
            <a:avLst/>
          </a:prstGeom>
        </p:spPr>
        <p:txBody>
          <a:bodyPr wrap="square">
            <a:spAutoFit/>
          </a:bodyPr>
          <a:lstStyle/>
          <a:p>
            <a:pPr algn="ctr"/>
            <a:r>
              <a:rPr lang="ru-RU" sz="6800" dirty="0">
                <a:solidFill>
                  <a:srgbClr val="000000"/>
                </a:solidFill>
                <a:latin typeface="Times New Roman" panose="02020603050405020304" pitchFamily="18" charset="0"/>
                <a:cs typeface="Times New Roman" panose="02020603050405020304" pitchFamily="18" charset="0"/>
                <a:hlinkClick r:id="rId3" action="ppaction://hlinksldjump"/>
              </a:rPr>
              <a:t>По юридической силе, нормативные акты трудового права подразделяются на:</a:t>
            </a:r>
            <a:endParaRPr lang="en-US" sz="68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6070600" y="4890711"/>
            <a:ext cx="3212870" cy="1383912"/>
          </a:xfrm>
          <a:prstGeom prst="rect">
            <a:avLst/>
          </a:prstGeom>
        </p:spPr>
      </p:pic>
    </p:spTree>
    <p:extLst>
      <p:ext uri="{BB962C8B-B14F-4D97-AF65-F5344CB8AC3E}">
        <p14:creationId xmlns:p14="http://schemas.microsoft.com/office/powerpoint/2010/main" val="97224318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4038600" y="0"/>
            <a:ext cx="6946900" cy="5016758"/>
          </a:xfrm>
          <a:prstGeom prst="rect">
            <a:avLst/>
          </a:prstGeom>
        </p:spPr>
        <p:txBody>
          <a:bodyPr wrap="square">
            <a:spAutoFit/>
          </a:bodyPr>
          <a:lstStyle/>
          <a:p>
            <a:pPr algn="ctr"/>
            <a:r>
              <a:rPr lang="ru-RU" sz="8000" dirty="0">
                <a:solidFill>
                  <a:srgbClr val="000000"/>
                </a:solidFill>
                <a:latin typeface="Times New Roman" panose="02020603050405020304" pitchFamily="18" charset="0"/>
                <a:cs typeface="Times New Roman" panose="02020603050405020304" pitchFamily="18" charset="0"/>
                <a:hlinkClick r:id="rId3" action="ppaction://hlinksldjump"/>
              </a:rPr>
              <a:t>законы и подзаконные нормативные акты</a:t>
            </a:r>
            <a:endParaRPr lang="en-US" sz="8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537328"/>
            <a:ext cx="5143500" cy="800100"/>
          </a:xfrm>
          <a:prstGeom prst="rect">
            <a:avLst/>
          </a:prstGeom>
        </p:spPr>
      </p:pic>
    </p:spTree>
    <p:extLst>
      <p:ext uri="{BB962C8B-B14F-4D97-AF65-F5344CB8AC3E}">
        <p14:creationId xmlns:p14="http://schemas.microsoft.com/office/powerpoint/2010/main" val="168636168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rot="10800000" flipV="1">
            <a:off x="3289299" y="135789"/>
            <a:ext cx="8801100" cy="3416320"/>
          </a:xfrm>
          <a:prstGeom prst="rect">
            <a:avLst/>
          </a:prstGeom>
        </p:spPr>
        <p:txBody>
          <a:bodyPr wrap="square">
            <a:spAutoFit/>
          </a:bodyPr>
          <a:lstStyle/>
          <a:p>
            <a:pPr algn="ctr"/>
            <a:r>
              <a:rPr lang="ru-RU" sz="7200" b="1" dirty="0">
                <a:solidFill>
                  <a:srgbClr val="00000A"/>
                </a:solidFill>
                <a:latin typeface="Times New Roman" panose="02020603050405020304" pitchFamily="18" charset="0"/>
                <a:cs typeface="Times New Roman" panose="02020603050405020304" pitchFamily="18" charset="0"/>
                <a:hlinkClick r:id="rId3" action="ppaction://hlinksldjump"/>
              </a:rPr>
              <a:t>Правоспособность гражданина возникает в момент</a:t>
            </a:r>
            <a:endParaRPr lang="en-US" sz="72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911965" y="4527744"/>
            <a:ext cx="3212870" cy="1383912"/>
          </a:xfrm>
          <a:prstGeom prst="rect">
            <a:avLst/>
          </a:prstGeom>
        </p:spPr>
      </p:pic>
    </p:spTree>
    <p:extLst>
      <p:ext uri="{BB962C8B-B14F-4D97-AF65-F5344CB8AC3E}">
        <p14:creationId xmlns:p14="http://schemas.microsoft.com/office/powerpoint/2010/main" val="181209331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619500" y="228908"/>
            <a:ext cx="8077199" cy="4093428"/>
          </a:xfrm>
          <a:prstGeom prst="rect">
            <a:avLst/>
          </a:prstGeom>
          <a:ln>
            <a:solidFill>
              <a:schemeClr val="tx1"/>
            </a:solidFill>
          </a:ln>
        </p:spPr>
        <p:txBody>
          <a:bodyPr wrap="square">
            <a:spAutoFit/>
          </a:bodyPr>
          <a:lstStyle/>
          <a:p>
            <a:pPr algn="ctr"/>
            <a:r>
              <a:rPr lang="ru-RU" sz="13000" dirty="0" smtClean="0">
                <a:solidFill>
                  <a:srgbClr val="00000A"/>
                </a:solidFill>
                <a:latin typeface="Times New Roman" panose="02020603050405020304" pitchFamily="18" charset="0"/>
                <a:cs typeface="Times New Roman" panose="02020603050405020304" pitchFamily="18" charset="0"/>
                <a:hlinkClick r:id="rId3" action="ppaction://hlinksldjump"/>
              </a:rPr>
              <a:t>с рождения</a:t>
            </a:r>
            <a:endParaRPr lang="en-US" sz="13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200306448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2984500" y="139700"/>
            <a:ext cx="9004300" cy="5016758"/>
          </a:xfrm>
          <a:prstGeom prst="rect">
            <a:avLst/>
          </a:prstGeom>
        </p:spPr>
        <p:txBody>
          <a:bodyPr wrap="square">
            <a:spAutoFit/>
          </a:bodyPr>
          <a:lstStyle/>
          <a:p>
            <a:pPr algn="ctr"/>
            <a:r>
              <a:rPr lang="ru-RU" sz="8000" b="1" dirty="0" smtClean="0">
                <a:solidFill>
                  <a:srgbClr val="000000"/>
                </a:solidFill>
                <a:latin typeface="Times New Roman" panose="02020603050405020304" pitchFamily="18" charset="0"/>
                <a:cs typeface="Times New Roman" panose="02020603050405020304" pitchFamily="18" charset="0"/>
                <a:hlinkClick r:id="rId3" action="ppaction://hlinksldjump"/>
              </a:rPr>
              <a:t>Какие отношения регулирует гражданское право</a:t>
            </a:r>
            <a:endParaRPr lang="en-US" sz="8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5880215" y="5321816"/>
            <a:ext cx="3212870" cy="1383912"/>
          </a:xfrm>
          <a:prstGeom prst="rect">
            <a:avLst/>
          </a:prstGeom>
        </p:spPr>
      </p:pic>
    </p:spTree>
    <p:extLst>
      <p:ext uri="{BB962C8B-B14F-4D97-AF65-F5344CB8AC3E}">
        <p14:creationId xmlns:p14="http://schemas.microsoft.com/office/powerpoint/2010/main" val="12573164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a:off x="3479800" y="488434"/>
            <a:ext cx="8483600" cy="3785652"/>
          </a:xfrm>
          <a:prstGeom prst="rect">
            <a:avLst/>
          </a:prstGeom>
          <a:ln>
            <a:solidFill>
              <a:schemeClr val="tx1"/>
            </a:solidFill>
          </a:ln>
        </p:spPr>
        <p:txBody>
          <a:bodyPr wrap="square">
            <a:spAutoFit/>
          </a:bodyPr>
          <a:lstStyle/>
          <a:p>
            <a:pPr algn="ctr"/>
            <a:r>
              <a:rPr lang="ru-RU" sz="8000" dirty="0">
                <a:solidFill>
                  <a:srgbClr val="000000"/>
                </a:solidFill>
                <a:latin typeface="Times New Roman" panose="02020603050405020304" pitchFamily="18" charset="0"/>
                <a:cs typeface="Times New Roman" panose="02020603050405020304" pitchFamily="18" charset="0"/>
                <a:hlinkClick r:id="rId3" action="ppaction://hlinksldjump"/>
              </a:rPr>
              <a:t>имущественные и личные неимущественные</a:t>
            </a:r>
            <a:endParaRPr lang="en-US" sz="80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22281188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3454400" y="116333"/>
            <a:ext cx="8369300" cy="5632311"/>
          </a:xfrm>
          <a:prstGeom prst="rect">
            <a:avLst/>
          </a:prstGeom>
          <a:noFill/>
        </p:spPr>
        <p:txBody>
          <a:bodyPr wrap="square" rtlCol="0">
            <a:spAutoFit/>
          </a:bodyPr>
          <a:lstStyle/>
          <a:p>
            <a:pPr algn="ctr"/>
            <a:r>
              <a:rPr lang="ru-RU" sz="6000" dirty="0"/>
              <a:t>Категории преступлений, установленные в Уголовном </a:t>
            </a:r>
            <a:r>
              <a:rPr lang="ru-RU" sz="6000" dirty="0" smtClean="0"/>
              <a:t>кодексе РК</a:t>
            </a:r>
            <a:r>
              <a:rPr lang="ru-RU" sz="6000" dirty="0"/>
              <a:t/>
            </a:r>
            <a:br>
              <a:rPr lang="ru-RU" sz="6000" dirty="0"/>
            </a:br>
            <a:r>
              <a:rPr lang="ru-RU" sz="6000" dirty="0"/>
              <a:t/>
            </a:r>
            <a:br>
              <a:rPr lang="ru-RU" sz="6000" dirty="0"/>
            </a:br>
            <a:endParaRPr lang="en-US" sz="6000" dirty="0"/>
          </a:p>
        </p:txBody>
      </p:sp>
      <p:sp>
        <p:nvSpPr>
          <p:cNvPr id="8" name="Управляющая кнопка: настраиваемая 7">
            <a:hlinkClick r:id="rId3" action="ppaction://hlinksldjump" highlightClick="1"/>
          </p:cNvPr>
          <p:cNvSpPr/>
          <p:nvPr/>
        </p:nvSpPr>
        <p:spPr>
          <a:xfrm>
            <a:off x="5969000" y="5058722"/>
            <a:ext cx="3340100" cy="1244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dirty="0" smtClean="0">
                <a:solidFill>
                  <a:schemeClr val="tx1"/>
                </a:solidFill>
              </a:rPr>
              <a:t>Ответ</a:t>
            </a:r>
            <a:endParaRPr lang="en-US" sz="5400" dirty="0">
              <a:solidFill>
                <a:schemeClr val="tx1"/>
              </a:solidFill>
            </a:endParaRPr>
          </a:p>
        </p:txBody>
      </p:sp>
    </p:spTree>
    <p:extLst>
      <p:ext uri="{BB962C8B-B14F-4D97-AF65-F5344CB8AC3E}">
        <p14:creationId xmlns:p14="http://schemas.microsoft.com/office/powerpoint/2010/main" val="389536599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rot="10800000" flipV="1">
            <a:off x="5638800" y="387444"/>
            <a:ext cx="5067300" cy="3046988"/>
          </a:xfrm>
          <a:prstGeom prst="rect">
            <a:avLst/>
          </a:prstGeom>
        </p:spPr>
        <p:txBody>
          <a:bodyPr wrap="square">
            <a:spAutoFit/>
          </a:bodyPr>
          <a:lstStyle/>
          <a:p>
            <a:pPr algn="ctr"/>
            <a:r>
              <a:rPr lang="ru-RU" sz="4800" b="1" dirty="0">
                <a:solidFill>
                  <a:srgbClr val="000000"/>
                </a:solidFill>
                <a:latin typeface="Open Sans"/>
                <a:hlinkClick r:id="rId3" action="ppaction://hlinksldjump"/>
              </a:rPr>
              <a:t>Учредительные документы юридического лица</a:t>
            </a:r>
            <a:endParaRPr lang="en-US" sz="4800" dirty="0"/>
          </a:p>
        </p:txBody>
      </p:sp>
      <p:pic>
        <p:nvPicPr>
          <p:cNvPr id="4" name="Рисунок 3">
            <a:hlinkClick r:id="rId4" action="ppaction://hlinksldjump"/>
          </p:cNvPr>
          <p:cNvPicPr>
            <a:picLocks noChangeAspect="1"/>
          </p:cNvPicPr>
          <p:nvPr/>
        </p:nvPicPr>
        <p:blipFill>
          <a:blip r:embed="rId5"/>
          <a:stretch>
            <a:fillRect/>
          </a:stretch>
        </p:blipFill>
        <p:spPr>
          <a:xfrm>
            <a:off x="5911965" y="4527744"/>
            <a:ext cx="3212870" cy="1383912"/>
          </a:xfrm>
          <a:prstGeom prst="rect">
            <a:avLst/>
          </a:prstGeom>
        </p:spPr>
      </p:pic>
    </p:spTree>
    <p:extLst>
      <p:ext uri="{BB962C8B-B14F-4D97-AF65-F5344CB8AC3E}">
        <p14:creationId xmlns:p14="http://schemas.microsoft.com/office/powerpoint/2010/main" val="138909437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rot="10800000" flipV="1">
            <a:off x="3568699" y="188418"/>
            <a:ext cx="8293099" cy="4524315"/>
          </a:xfrm>
          <a:prstGeom prst="rect">
            <a:avLst/>
          </a:prstGeom>
          <a:ln>
            <a:solidFill>
              <a:schemeClr val="tx1"/>
            </a:solidFill>
          </a:ln>
        </p:spPr>
        <p:txBody>
          <a:bodyPr wrap="square">
            <a:spAutoFit/>
          </a:bodyPr>
          <a:lstStyle/>
          <a:p>
            <a:pPr algn="ctr"/>
            <a:r>
              <a:rPr lang="ru-RU" sz="9600" dirty="0">
                <a:solidFill>
                  <a:srgbClr val="000000"/>
                </a:solidFill>
                <a:latin typeface="Times New Roman" panose="02020603050405020304" pitchFamily="18" charset="0"/>
                <a:cs typeface="Times New Roman" panose="02020603050405020304" pitchFamily="18" charset="0"/>
                <a:hlinkClick r:id="rId3" action="ppaction://hlinksldjump"/>
              </a:rPr>
              <a:t>устав, учредительный договор</a:t>
            </a:r>
            <a:endParaRPr lang="en-US" sz="9600" dirty="0">
              <a:latin typeface="Times New Roman" panose="02020603050405020304" pitchFamily="18" charset="0"/>
              <a:cs typeface="Times New Roman" panose="02020603050405020304" pitchFamily="18" charset="0"/>
            </a:endParaRPr>
          </a:p>
        </p:txBody>
      </p:sp>
      <p:pic>
        <p:nvPicPr>
          <p:cNvPr id="4" name="Рисунок 3">
            <a:hlinkClick r:id="rId4" action="ppaction://hlinksldjump"/>
          </p:cNvPr>
          <p:cNvPicPr>
            <a:picLocks noChangeAspect="1"/>
          </p:cNvPicPr>
          <p:nvPr/>
        </p:nvPicPr>
        <p:blipFill>
          <a:blip r:embed="rId5"/>
          <a:stretch>
            <a:fillRect/>
          </a:stretch>
        </p:blipFill>
        <p:spPr>
          <a:xfrm>
            <a:off x="4940300" y="5080000"/>
            <a:ext cx="5143500" cy="800100"/>
          </a:xfrm>
          <a:prstGeom prst="rect">
            <a:avLst/>
          </a:prstGeom>
        </p:spPr>
      </p:pic>
    </p:spTree>
    <p:extLst>
      <p:ext uri="{BB962C8B-B14F-4D97-AF65-F5344CB8AC3E}">
        <p14:creationId xmlns:p14="http://schemas.microsoft.com/office/powerpoint/2010/main" val="148460930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Рисунок 3">
            <a:hlinkClick r:id="rId3" action="ppaction://hlinksldjump"/>
          </p:cNvPr>
          <p:cNvPicPr>
            <a:picLocks noChangeAspect="1"/>
          </p:cNvPicPr>
          <p:nvPr/>
        </p:nvPicPr>
        <p:blipFill>
          <a:blip r:embed="rId4"/>
          <a:stretch>
            <a:fillRect/>
          </a:stretch>
        </p:blipFill>
        <p:spPr>
          <a:xfrm>
            <a:off x="5911965" y="4527744"/>
            <a:ext cx="3212870" cy="1383912"/>
          </a:xfrm>
          <a:prstGeom prst="rect">
            <a:avLst/>
          </a:prstGeom>
        </p:spPr>
      </p:pic>
      <p:sp>
        <p:nvSpPr>
          <p:cNvPr id="5" name="Прямоугольник 4"/>
          <p:cNvSpPr/>
          <p:nvPr/>
        </p:nvSpPr>
        <p:spPr>
          <a:xfrm>
            <a:off x="3009900" y="152352"/>
            <a:ext cx="8991600" cy="4154984"/>
          </a:xfrm>
          <a:prstGeom prst="rect">
            <a:avLst/>
          </a:prstGeom>
        </p:spPr>
        <p:txBody>
          <a:bodyPr wrap="square">
            <a:spAutoFit/>
          </a:bodyPr>
          <a:lstStyle/>
          <a:p>
            <a:pPr algn="ctr"/>
            <a:r>
              <a:rPr lang="ru-RU" sz="8800" b="1" dirty="0">
                <a:solidFill>
                  <a:srgbClr val="000000"/>
                </a:solidFill>
                <a:latin typeface="Times New Roman" panose="02020603050405020304" pitchFamily="18" charset="0"/>
                <a:cs typeface="Times New Roman" panose="02020603050405020304" pitchFamily="18" charset="0"/>
                <a:hlinkClick r:id="rId5" action="ppaction://hlinksldjump"/>
              </a:rPr>
              <a:t>Государственные предприятия бывают </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58591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Прямоугольник 2"/>
          <p:cNvSpPr/>
          <p:nvPr/>
        </p:nvSpPr>
        <p:spPr>
          <a:xfrm>
            <a:off x="2209800" y="121335"/>
            <a:ext cx="9804400" cy="4524315"/>
          </a:xfrm>
          <a:prstGeom prst="rect">
            <a:avLst/>
          </a:prstGeom>
        </p:spPr>
        <p:txBody>
          <a:bodyPr wrap="square">
            <a:spAutoFit/>
          </a:bodyPr>
          <a:lstStyle/>
          <a:p>
            <a:pPr algn="ctr"/>
            <a:r>
              <a:rPr lang="ru-RU" sz="7200" dirty="0">
                <a:solidFill>
                  <a:srgbClr val="000000"/>
                </a:solidFill>
                <a:latin typeface="Times New Roman" panose="02020603050405020304" pitchFamily="18" charset="0"/>
                <a:cs typeface="Times New Roman" panose="02020603050405020304" pitchFamily="18" charset="0"/>
                <a:hlinkClick r:id="rId3" action="ppaction://hlinksldjump"/>
              </a:rPr>
              <a:t>на праве хозяйственного ведения и </a:t>
            </a:r>
            <a:endParaRPr lang="ru-RU" sz="7200" dirty="0" smtClean="0">
              <a:solidFill>
                <a:srgbClr val="000000"/>
              </a:solidFill>
              <a:latin typeface="Times New Roman" panose="02020603050405020304" pitchFamily="18" charset="0"/>
              <a:cs typeface="Times New Roman" panose="02020603050405020304" pitchFamily="18" charset="0"/>
              <a:hlinkClick r:id="rId3" action="ppaction://hlinksldjump"/>
            </a:endParaRPr>
          </a:p>
          <a:p>
            <a:pPr algn="ctr"/>
            <a:r>
              <a:rPr lang="ru-RU" sz="7200" dirty="0" smtClean="0">
                <a:solidFill>
                  <a:srgbClr val="000000"/>
                </a:solidFill>
                <a:latin typeface="Times New Roman" panose="02020603050405020304" pitchFamily="18" charset="0"/>
                <a:cs typeface="Times New Roman" panose="02020603050405020304" pitchFamily="18" charset="0"/>
                <a:hlinkClick r:id="rId3" action="ppaction://hlinksldjump"/>
              </a:rPr>
              <a:t>оперативного </a:t>
            </a:r>
            <a:r>
              <a:rPr lang="ru-RU" sz="7200" dirty="0">
                <a:solidFill>
                  <a:srgbClr val="000000"/>
                </a:solidFill>
                <a:latin typeface="Times New Roman" panose="02020603050405020304" pitchFamily="18" charset="0"/>
                <a:cs typeface="Times New Roman" panose="02020603050405020304" pitchFamily="18" charset="0"/>
                <a:hlinkClick r:id="rId3" action="ppaction://hlinksldjump"/>
              </a:rPr>
              <a:t>управления</a:t>
            </a:r>
            <a:endParaRPr lang="en-US" sz="7200" dirty="0">
              <a:latin typeface="Times New Roman" panose="02020603050405020304" pitchFamily="18" charset="0"/>
              <a:cs typeface="Times New Roman" panose="02020603050405020304" pitchFamily="18" charset="0"/>
            </a:endParaRPr>
          </a:p>
        </p:txBody>
      </p:sp>
      <p:pic>
        <p:nvPicPr>
          <p:cNvPr id="5" name="Рисунок 4">
            <a:hlinkClick r:id="rId4" action="ppaction://hlinksldjump"/>
          </p:cNvPr>
          <p:cNvPicPr>
            <a:picLocks noChangeAspect="1"/>
          </p:cNvPicPr>
          <p:nvPr/>
        </p:nvPicPr>
        <p:blipFill>
          <a:blip r:embed="rId5"/>
          <a:stretch>
            <a:fillRect/>
          </a:stretch>
        </p:blipFill>
        <p:spPr>
          <a:xfrm>
            <a:off x="4978400" y="5194300"/>
            <a:ext cx="5143500" cy="787400"/>
          </a:xfrm>
          <a:prstGeom prst="rect">
            <a:avLst/>
          </a:prstGeom>
        </p:spPr>
      </p:pic>
    </p:spTree>
    <p:extLst>
      <p:ext uri="{BB962C8B-B14F-4D97-AF65-F5344CB8AC3E}">
        <p14:creationId xmlns:p14="http://schemas.microsoft.com/office/powerpoint/2010/main" val="315600617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175500" y="825500"/>
            <a:ext cx="5016500" cy="4093428"/>
          </a:xfrm>
          <a:prstGeom prst="rect">
            <a:avLst/>
          </a:prstGeom>
          <a:noFill/>
        </p:spPr>
        <p:txBody>
          <a:bodyPr wrap="square" rtlCol="0">
            <a:spAutoFit/>
          </a:bodyPr>
          <a:lstStyle/>
          <a:p>
            <a:pPr algn="ctr"/>
            <a:r>
              <a:rPr lang="ru-RU" sz="14000" dirty="0"/>
              <a:t>2</a:t>
            </a:r>
            <a:r>
              <a:rPr lang="ru-RU" sz="12000" dirty="0" smtClean="0"/>
              <a:t> раунд </a:t>
            </a:r>
            <a:endParaRPr lang="en-US" sz="12000" dirty="0"/>
          </a:p>
        </p:txBody>
      </p:sp>
      <p:sp>
        <p:nvSpPr>
          <p:cNvPr id="7" name="Управляющая кнопка: настраиваемая 6">
            <a:hlinkClick r:id="rId3" action="ppaction://hlinksldjump" highlightClick="1"/>
          </p:cNvPr>
          <p:cNvSpPr/>
          <p:nvPr/>
        </p:nvSpPr>
        <p:spPr>
          <a:xfrm>
            <a:off x="10909300" y="6108700"/>
            <a:ext cx="901700" cy="635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21175471">
            <a:off x="2265108" y="847805"/>
            <a:ext cx="3822700" cy="2585323"/>
          </a:xfrm>
          <a:prstGeom prst="rect">
            <a:avLst/>
          </a:prstGeom>
          <a:noFill/>
        </p:spPr>
        <p:txBody>
          <a:bodyPr wrap="square" rtlCol="0">
            <a:spAutoFit/>
          </a:bodyPr>
          <a:lstStyle/>
          <a:p>
            <a:pPr algn="ctr"/>
            <a:r>
              <a:rPr lang="ru-RU" sz="5400" dirty="0" smtClean="0">
                <a:solidFill>
                  <a:schemeClr val="bg1"/>
                </a:solidFill>
              </a:rPr>
              <a:t>Решите правовые ситуации </a:t>
            </a:r>
            <a:endParaRPr lang="en-US" sz="5400" dirty="0">
              <a:solidFill>
                <a:schemeClr val="bg1"/>
              </a:solidFill>
            </a:endParaRPr>
          </a:p>
        </p:txBody>
      </p:sp>
      <p:sp>
        <p:nvSpPr>
          <p:cNvPr id="3" name="Управляющая кнопка: настраиваемая 2">
            <a:hlinkClick r:id="rId4" action="ppaction://hlinksldjump" highlightClick="1"/>
          </p:cNvPr>
          <p:cNvSpPr/>
          <p:nvPr/>
        </p:nvSpPr>
        <p:spPr>
          <a:xfrm>
            <a:off x="8616950" y="6108700"/>
            <a:ext cx="1066800" cy="56515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
        <p:nvSpPr>
          <p:cNvPr id="6" name="Управляющая кнопка: настраиваемая 5">
            <a:hlinkClick r:id="rId5" action="ppaction://hlinksldjump" highlightClick="1"/>
          </p:cNvPr>
          <p:cNvSpPr/>
          <p:nvPr/>
        </p:nvSpPr>
        <p:spPr>
          <a:xfrm>
            <a:off x="7061200" y="6108700"/>
            <a:ext cx="1066800" cy="584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раунд</a:t>
            </a:r>
            <a:endParaRPr lang="en-US" dirty="0"/>
          </a:p>
        </p:txBody>
      </p:sp>
      <p:sp>
        <p:nvSpPr>
          <p:cNvPr id="8" name="Управляющая кнопка: настраиваемая 7">
            <a:hlinkClick r:id="rId6" action="ppaction://hlinksldjump" highlightClick="1"/>
          </p:cNvPr>
          <p:cNvSpPr/>
          <p:nvPr/>
        </p:nvSpPr>
        <p:spPr>
          <a:xfrm>
            <a:off x="2463800" y="6108700"/>
            <a:ext cx="1536700" cy="56515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Первая стр.</a:t>
            </a:r>
            <a:endParaRPr lang="en-US" dirty="0"/>
          </a:p>
        </p:txBody>
      </p:sp>
      <p:sp>
        <p:nvSpPr>
          <p:cNvPr id="9" name="Управляющая кнопка: настраиваемая 8">
            <a:hlinkClick r:id="" action="ppaction://hlinkshowjump?jump=lastslide" highlightClick="1"/>
          </p:cNvPr>
          <p:cNvSpPr/>
          <p:nvPr/>
        </p:nvSpPr>
        <p:spPr>
          <a:xfrm>
            <a:off x="4489450" y="6108700"/>
            <a:ext cx="1346200" cy="5461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Последний</a:t>
            </a:r>
            <a:endParaRPr lang="en-US" dirty="0"/>
          </a:p>
        </p:txBody>
      </p:sp>
      <p:sp>
        <p:nvSpPr>
          <p:cNvPr id="10" name="Стрелка вправо 9"/>
          <p:cNvSpPr/>
          <p:nvPr/>
        </p:nvSpPr>
        <p:spPr>
          <a:xfrm>
            <a:off x="11061700" y="6241143"/>
            <a:ext cx="636814" cy="41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12979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138960524"/>
              </p:ext>
            </p:extLst>
          </p:nvPr>
        </p:nvGraphicFramePr>
        <p:xfrm>
          <a:off x="0" y="-1"/>
          <a:ext cx="12420600" cy="7223760"/>
        </p:xfrm>
        <a:graphic>
          <a:graphicData uri="http://schemas.openxmlformats.org/drawingml/2006/table">
            <a:tbl>
              <a:tblPr firstRow="1" bandRow="1">
                <a:tableStyleId>{327F97BB-C833-4FB7-BDE5-3F7075034690}</a:tableStyleId>
              </a:tblPr>
              <a:tblGrid>
                <a:gridCol w="2484120">
                  <a:extLst>
                    <a:ext uri="{9D8B030D-6E8A-4147-A177-3AD203B41FA5}">
                      <a16:colId xmlns:a16="http://schemas.microsoft.com/office/drawing/2014/main" val="2201649114"/>
                    </a:ext>
                  </a:extLst>
                </a:gridCol>
                <a:gridCol w="2484120">
                  <a:extLst>
                    <a:ext uri="{9D8B030D-6E8A-4147-A177-3AD203B41FA5}">
                      <a16:colId xmlns:a16="http://schemas.microsoft.com/office/drawing/2014/main" val="1043619405"/>
                    </a:ext>
                  </a:extLst>
                </a:gridCol>
                <a:gridCol w="2484120">
                  <a:extLst>
                    <a:ext uri="{9D8B030D-6E8A-4147-A177-3AD203B41FA5}">
                      <a16:colId xmlns:a16="http://schemas.microsoft.com/office/drawing/2014/main" val="2800322171"/>
                    </a:ext>
                  </a:extLst>
                </a:gridCol>
                <a:gridCol w="2484120">
                  <a:extLst>
                    <a:ext uri="{9D8B030D-6E8A-4147-A177-3AD203B41FA5}">
                      <a16:colId xmlns:a16="http://schemas.microsoft.com/office/drawing/2014/main" val="713507026"/>
                    </a:ext>
                  </a:extLst>
                </a:gridCol>
                <a:gridCol w="2484120">
                  <a:extLst>
                    <a:ext uri="{9D8B030D-6E8A-4147-A177-3AD203B41FA5}">
                      <a16:colId xmlns:a16="http://schemas.microsoft.com/office/drawing/2014/main" val="2765693191"/>
                    </a:ext>
                  </a:extLst>
                </a:gridCol>
              </a:tblGrid>
              <a:tr h="1371600">
                <a:tc>
                  <a:txBody>
                    <a:bodyPr/>
                    <a:lstStyle/>
                    <a:p>
                      <a:r>
                        <a:rPr lang="ru-RU" sz="2000" dirty="0" smtClean="0">
                          <a:solidFill>
                            <a:schemeClr val="tx1"/>
                          </a:solidFill>
                        </a:rPr>
                        <a:t>Уголовное право</a:t>
                      </a:r>
                      <a:endParaRPr lang="en-US" sz="2000" dirty="0">
                        <a:solidFill>
                          <a:schemeClr val="tx1"/>
                        </a:solidFill>
                      </a:endParaRPr>
                    </a:p>
                  </a:txBody>
                  <a:tcPr/>
                </a:tc>
                <a:tc>
                  <a:txBody>
                    <a:bodyPr/>
                    <a:lstStyle/>
                    <a:p>
                      <a:pPr algn="ctr"/>
                      <a:r>
                        <a:rPr lang="ru-RU" sz="5400" dirty="0" smtClean="0">
                          <a:solidFill>
                            <a:schemeClr val="tx1"/>
                          </a:solidFill>
                          <a:hlinkClick r:id="rId2" action="ppaction://hlinksldjump"/>
                        </a:rPr>
                        <a:t>50</a:t>
                      </a:r>
                      <a:endParaRPr lang="en-US" sz="5400" dirty="0">
                        <a:solidFill>
                          <a:schemeClr val="tx1"/>
                        </a:solidFill>
                      </a:endParaRPr>
                    </a:p>
                  </a:txBody>
                  <a:tcPr/>
                </a:tc>
                <a:tc>
                  <a:txBody>
                    <a:bodyPr/>
                    <a:lstStyle/>
                    <a:p>
                      <a:pPr algn="ctr"/>
                      <a:r>
                        <a:rPr lang="ru-RU" sz="5400" dirty="0" smtClean="0">
                          <a:solidFill>
                            <a:schemeClr val="tx1"/>
                          </a:solidFill>
                          <a:hlinkClick r:id="rId3" action="ppaction://hlinksldjump"/>
                        </a:rPr>
                        <a:t>100</a:t>
                      </a:r>
                      <a:endParaRPr lang="en-US" sz="5400" dirty="0">
                        <a:solidFill>
                          <a:schemeClr val="tx1"/>
                        </a:solidFill>
                      </a:endParaRPr>
                    </a:p>
                  </a:txBody>
                  <a:tcPr/>
                </a:tc>
                <a:tc>
                  <a:txBody>
                    <a:bodyPr/>
                    <a:lstStyle/>
                    <a:p>
                      <a:pPr algn="ctr"/>
                      <a:r>
                        <a:rPr lang="ru-RU" sz="5400" dirty="0" smtClean="0">
                          <a:solidFill>
                            <a:schemeClr val="tx1"/>
                          </a:solidFill>
                          <a:hlinkClick r:id="rId4" action="ppaction://hlinksldjump"/>
                        </a:rPr>
                        <a:t>200</a:t>
                      </a:r>
                      <a:endParaRPr lang="en-US" sz="5400" dirty="0">
                        <a:solidFill>
                          <a:schemeClr val="tx1"/>
                        </a:solidFill>
                      </a:endParaRPr>
                    </a:p>
                  </a:txBody>
                  <a:tcPr/>
                </a:tc>
                <a:tc>
                  <a:txBody>
                    <a:bodyPr/>
                    <a:lstStyle/>
                    <a:p>
                      <a:pPr algn="ctr"/>
                      <a:r>
                        <a:rPr lang="ru-RU" sz="5400" dirty="0" smtClean="0">
                          <a:solidFill>
                            <a:schemeClr val="tx1"/>
                          </a:solidFill>
                          <a:hlinkClick r:id="rId5" action="ppaction://hlinksldjump"/>
                        </a:rPr>
                        <a:t>300</a:t>
                      </a:r>
                      <a:endParaRPr lang="en-US" sz="5400" dirty="0">
                        <a:solidFill>
                          <a:schemeClr val="tx1"/>
                        </a:solidFill>
                      </a:endParaRPr>
                    </a:p>
                  </a:txBody>
                  <a:tcPr/>
                </a:tc>
                <a:extLst>
                  <a:ext uri="{0D108BD9-81ED-4DB2-BD59-A6C34878D82A}">
                    <a16:rowId xmlns:a16="http://schemas.microsoft.com/office/drawing/2014/main" val="3745601471"/>
                  </a:ext>
                </a:extLst>
              </a:tr>
              <a:tr h="1371600">
                <a:tc>
                  <a:txBody>
                    <a:bodyPr/>
                    <a:lstStyle/>
                    <a:p>
                      <a:r>
                        <a:rPr lang="ru-RU" sz="2000" b="1" dirty="0" smtClean="0">
                          <a:solidFill>
                            <a:schemeClr val="tx1"/>
                          </a:solidFill>
                        </a:rPr>
                        <a:t>Уголовно-процессуальное право</a:t>
                      </a:r>
                      <a:endParaRPr lang="en-US" sz="2000" b="1" dirty="0">
                        <a:solidFill>
                          <a:schemeClr val="tx1"/>
                        </a:solidFill>
                      </a:endParaRPr>
                    </a:p>
                  </a:txBody>
                  <a:tcPr/>
                </a:tc>
                <a:tc>
                  <a:txBody>
                    <a:bodyPr/>
                    <a:lstStyle/>
                    <a:p>
                      <a:pPr algn="ctr"/>
                      <a:r>
                        <a:rPr lang="ru-RU" sz="5400" dirty="0" smtClean="0">
                          <a:solidFill>
                            <a:schemeClr val="tx1"/>
                          </a:solidFill>
                          <a:hlinkClick r:id="rId6" action="ppaction://hlinksldjump"/>
                        </a:rPr>
                        <a:t>50</a:t>
                      </a:r>
                      <a:endParaRPr lang="en-US" sz="5400" dirty="0">
                        <a:solidFill>
                          <a:schemeClr val="tx1"/>
                        </a:solidFill>
                      </a:endParaRPr>
                    </a:p>
                  </a:txBody>
                  <a:tcPr/>
                </a:tc>
                <a:tc>
                  <a:txBody>
                    <a:bodyPr/>
                    <a:lstStyle/>
                    <a:p>
                      <a:pPr algn="ctr"/>
                      <a:r>
                        <a:rPr lang="ru-RU" sz="5400" dirty="0" smtClean="0">
                          <a:solidFill>
                            <a:schemeClr val="tx1"/>
                          </a:solidFill>
                          <a:hlinkClick r:id="rId7" action="ppaction://hlinksldjump"/>
                        </a:rPr>
                        <a:t>100</a:t>
                      </a:r>
                      <a:endParaRPr lang="en-US" sz="5400" dirty="0">
                        <a:solidFill>
                          <a:schemeClr val="tx1"/>
                        </a:solidFill>
                      </a:endParaRPr>
                    </a:p>
                  </a:txBody>
                  <a:tcPr/>
                </a:tc>
                <a:tc>
                  <a:txBody>
                    <a:bodyPr/>
                    <a:lstStyle/>
                    <a:p>
                      <a:pPr algn="ctr"/>
                      <a:r>
                        <a:rPr lang="ru-RU" sz="5400" dirty="0" smtClean="0">
                          <a:solidFill>
                            <a:schemeClr val="tx1"/>
                          </a:solidFill>
                          <a:hlinkClick r:id="rId8" action="ppaction://hlinksldjump"/>
                        </a:rPr>
                        <a:t>200</a:t>
                      </a:r>
                      <a:endParaRPr lang="en-US" sz="5400" dirty="0">
                        <a:solidFill>
                          <a:schemeClr val="tx1"/>
                        </a:solidFill>
                      </a:endParaRPr>
                    </a:p>
                  </a:txBody>
                  <a:tcPr/>
                </a:tc>
                <a:tc>
                  <a:txBody>
                    <a:bodyPr/>
                    <a:lstStyle/>
                    <a:p>
                      <a:pPr algn="ctr"/>
                      <a:r>
                        <a:rPr lang="ru-RU" sz="5400" dirty="0" smtClean="0">
                          <a:solidFill>
                            <a:schemeClr val="tx1"/>
                          </a:solidFill>
                          <a:hlinkClick r:id="rId9" action="ppaction://hlinksldjump"/>
                        </a:rPr>
                        <a:t>300</a:t>
                      </a:r>
                      <a:endParaRPr lang="en-US" sz="5400" dirty="0">
                        <a:solidFill>
                          <a:schemeClr val="tx1"/>
                        </a:solidFill>
                      </a:endParaRPr>
                    </a:p>
                  </a:txBody>
                  <a:tcPr/>
                </a:tc>
                <a:extLst>
                  <a:ext uri="{0D108BD9-81ED-4DB2-BD59-A6C34878D82A}">
                    <a16:rowId xmlns:a16="http://schemas.microsoft.com/office/drawing/2014/main" val="3106580602"/>
                  </a:ext>
                </a:extLst>
              </a:tr>
              <a:tr h="1371600">
                <a:tc>
                  <a:txBody>
                    <a:bodyPr/>
                    <a:lstStyle/>
                    <a:p>
                      <a:r>
                        <a:rPr lang="ru-RU" sz="2000" b="1" dirty="0" smtClean="0">
                          <a:solidFill>
                            <a:schemeClr val="tx1"/>
                          </a:solidFill>
                        </a:rPr>
                        <a:t>Уголовно-исполнительное</a:t>
                      </a:r>
                      <a:r>
                        <a:rPr lang="ru-RU" sz="2000" b="1" baseline="0" dirty="0" smtClean="0">
                          <a:solidFill>
                            <a:schemeClr val="tx1"/>
                          </a:solidFill>
                        </a:rPr>
                        <a:t> право</a:t>
                      </a:r>
                      <a:endParaRPr lang="en-US" sz="2000" b="1" dirty="0">
                        <a:solidFill>
                          <a:schemeClr val="tx1"/>
                        </a:solidFill>
                      </a:endParaRPr>
                    </a:p>
                  </a:txBody>
                  <a:tcPr>
                    <a:solidFill>
                      <a:srgbClr val="6699FF"/>
                    </a:solidFill>
                  </a:tcPr>
                </a:tc>
                <a:tc>
                  <a:txBody>
                    <a:bodyPr/>
                    <a:lstStyle/>
                    <a:p>
                      <a:pPr algn="ctr"/>
                      <a:r>
                        <a:rPr lang="ru-RU" sz="5400" dirty="0" smtClean="0">
                          <a:solidFill>
                            <a:schemeClr val="tx1"/>
                          </a:solidFill>
                          <a:hlinkClick r:id="rId10" action="ppaction://hlinksldjump"/>
                        </a:rPr>
                        <a:t>50</a:t>
                      </a: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11" action="ppaction://hlinksldjump"/>
                        </a:rPr>
                        <a:t>100</a:t>
                      </a: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12" action="ppaction://hlinksldjump"/>
                        </a:rPr>
                        <a:t>200</a:t>
                      </a: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13" action="ppaction://hlinksldjump"/>
                        </a:rPr>
                        <a:t>300</a:t>
                      </a:r>
                      <a:endParaRPr lang="en-US" sz="5400" dirty="0">
                        <a:solidFill>
                          <a:schemeClr val="tx1"/>
                        </a:solidFill>
                      </a:endParaRPr>
                    </a:p>
                  </a:txBody>
                  <a:tcPr>
                    <a:solidFill>
                      <a:srgbClr val="6699FF"/>
                    </a:solidFill>
                  </a:tcPr>
                </a:tc>
                <a:extLst>
                  <a:ext uri="{0D108BD9-81ED-4DB2-BD59-A6C34878D82A}">
                    <a16:rowId xmlns:a16="http://schemas.microsoft.com/office/drawing/2014/main" val="1719704143"/>
                  </a:ext>
                </a:extLst>
              </a:tr>
              <a:tr h="1371600">
                <a:tc>
                  <a:txBody>
                    <a:bodyPr/>
                    <a:lstStyle/>
                    <a:p>
                      <a:r>
                        <a:rPr lang="ru-RU" sz="2000" b="1" dirty="0" smtClean="0">
                          <a:solidFill>
                            <a:schemeClr val="tx1"/>
                          </a:solidFill>
                        </a:rPr>
                        <a:t>Трудовое право</a:t>
                      </a:r>
                      <a:endParaRPr lang="en-US" sz="2000" b="1" dirty="0">
                        <a:solidFill>
                          <a:schemeClr val="tx1"/>
                        </a:solidFill>
                      </a:endParaRPr>
                    </a:p>
                  </a:txBody>
                  <a:tcPr/>
                </a:tc>
                <a:tc>
                  <a:txBody>
                    <a:bodyPr/>
                    <a:lstStyle/>
                    <a:p>
                      <a:pPr algn="ctr"/>
                      <a:r>
                        <a:rPr lang="ru-RU" sz="5400" dirty="0" smtClean="0">
                          <a:solidFill>
                            <a:schemeClr val="tx1"/>
                          </a:solidFill>
                          <a:hlinkClick r:id="rId14" action="ppaction://hlinksldjump"/>
                        </a:rPr>
                        <a:t>50</a:t>
                      </a:r>
                      <a:endParaRPr lang="en-US" sz="5400" dirty="0">
                        <a:solidFill>
                          <a:schemeClr val="tx1"/>
                        </a:solidFill>
                      </a:endParaRPr>
                    </a:p>
                  </a:txBody>
                  <a:tcPr/>
                </a:tc>
                <a:tc>
                  <a:txBody>
                    <a:bodyPr/>
                    <a:lstStyle/>
                    <a:p>
                      <a:pPr algn="ctr"/>
                      <a:r>
                        <a:rPr lang="ru-RU" sz="5400" dirty="0" smtClean="0">
                          <a:solidFill>
                            <a:schemeClr val="tx1"/>
                          </a:solidFill>
                          <a:hlinkClick r:id="rId15" action="ppaction://hlinksldjump"/>
                        </a:rPr>
                        <a:t>100</a:t>
                      </a:r>
                      <a:endParaRPr lang="en-US" sz="5400" dirty="0">
                        <a:solidFill>
                          <a:schemeClr val="tx1"/>
                        </a:solidFill>
                      </a:endParaRPr>
                    </a:p>
                  </a:txBody>
                  <a:tcPr/>
                </a:tc>
                <a:tc>
                  <a:txBody>
                    <a:bodyPr/>
                    <a:lstStyle/>
                    <a:p>
                      <a:pPr algn="ctr"/>
                      <a:r>
                        <a:rPr lang="ru-RU" sz="5400" dirty="0" smtClean="0">
                          <a:solidFill>
                            <a:schemeClr val="tx1"/>
                          </a:solidFill>
                          <a:hlinkClick r:id="rId16" action="ppaction://hlinksldjump"/>
                        </a:rPr>
                        <a:t>200</a:t>
                      </a:r>
                      <a:endParaRPr lang="en-US" sz="5400" dirty="0">
                        <a:solidFill>
                          <a:schemeClr val="tx1"/>
                        </a:solidFill>
                      </a:endParaRPr>
                    </a:p>
                  </a:txBody>
                  <a:tcPr/>
                </a:tc>
                <a:tc>
                  <a:txBody>
                    <a:bodyPr/>
                    <a:lstStyle/>
                    <a:p>
                      <a:pPr algn="ctr"/>
                      <a:r>
                        <a:rPr lang="ru-RU" sz="5400" dirty="0" smtClean="0">
                          <a:solidFill>
                            <a:schemeClr val="tx1"/>
                          </a:solidFill>
                          <a:hlinkClick r:id="rId17" action="ppaction://hlinksldjump"/>
                        </a:rPr>
                        <a:t>300</a:t>
                      </a:r>
                      <a:endParaRPr lang="en-US" sz="5400" dirty="0">
                        <a:solidFill>
                          <a:schemeClr val="tx1"/>
                        </a:solidFill>
                      </a:endParaRPr>
                    </a:p>
                  </a:txBody>
                  <a:tcPr/>
                </a:tc>
                <a:extLst>
                  <a:ext uri="{0D108BD9-81ED-4DB2-BD59-A6C34878D82A}">
                    <a16:rowId xmlns:a16="http://schemas.microsoft.com/office/drawing/2014/main" val="3542932575"/>
                  </a:ext>
                </a:extLst>
              </a:tr>
              <a:tr h="1371600">
                <a:tc>
                  <a:txBody>
                    <a:bodyPr/>
                    <a:lstStyle/>
                    <a:p>
                      <a:r>
                        <a:rPr lang="ru-RU" sz="2000" b="1" dirty="0" smtClean="0">
                          <a:solidFill>
                            <a:schemeClr val="tx1"/>
                          </a:solidFill>
                        </a:rPr>
                        <a:t>Гражданское</a:t>
                      </a:r>
                      <a:r>
                        <a:rPr lang="ru-RU" sz="2000" b="1" baseline="0" dirty="0" smtClean="0">
                          <a:solidFill>
                            <a:schemeClr val="tx1"/>
                          </a:solidFill>
                        </a:rPr>
                        <a:t> право</a:t>
                      </a:r>
                      <a:endParaRPr lang="en-US" sz="2000" b="1" dirty="0">
                        <a:solidFill>
                          <a:schemeClr val="tx1"/>
                        </a:solidFill>
                      </a:endParaRPr>
                    </a:p>
                  </a:txBody>
                  <a:tcPr>
                    <a:solidFill>
                      <a:srgbClr val="6699FF"/>
                    </a:solidFill>
                  </a:tcPr>
                </a:tc>
                <a:tc>
                  <a:txBody>
                    <a:bodyPr/>
                    <a:lstStyle/>
                    <a:p>
                      <a:pPr algn="ctr"/>
                      <a:r>
                        <a:rPr lang="ru-RU" sz="5400" dirty="0" smtClean="0">
                          <a:solidFill>
                            <a:schemeClr val="tx1"/>
                          </a:solidFill>
                          <a:hlinkClick r:id="rId18" action="ppaction://hlinksldjump"/>
                        </a:rPr>
                        <a:t>50</a:t>
                      </a: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19" action="ppaction://hlinksldjump"/>
                        </a:rPr>
                        <a:t>100</a:t>
                      </a: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20" action="ppaction://hlinksldjump"/>
                        </a:rPr>
                        <a:t>200</a:t>
                      </a:r>
                      <a:endParaRPr lang="ru-RU" sz="5400" dirty="0" smtClean="0">
                        <a:solidFill>
                          <a:schemeClr val="tx1"/>
                        </a:solidFill>
                      </a:endParaRPr>
                    </a:p>
                    <a:p>
                      <a:pPr algn="ctr"/>
                      <a:endParaRPr lang="en-US" sz="5400" dirty="0">
                        <a:solidFill>
                          <a:schemeClr val="tx1"/>
                        </a:solidFill>
                      </a:endParaRPr>
                    </a:p>
                  </a:txBody>
                  <a:tcPr>
                    <a:solidFill>
                      <a:srgbClr val="6699FF"/>
                    </a:solidFill>
                  </a:tcPr>
                </a:tc>
                <a:tc>
                  <a:txBody>
                    <a:bodyPr/>
                    <a:lstStyle/>
                    <a:p>
                      <a:pPr algn="ctr"/>
                      <a:r>
                        <a:rPr lang="ru-RU" sz="5400" dirty="0" smtClean="0">
                          <a:solidFill>
                            <a:schemeClr val="tx1"/>
                          </a:solidFill>
                          <a:hlinkClick r:id="rId21" action="ppaction://hlinksldjump"/>
                        </a:rPr>
                        <a:t>300</a:t>
                      </a:r>
                      <a:endParaRPr lang="en-US" sz="5400" dirty="0">
                        <a:solidFill>
                          <a:schemeClr val="tx1"/>
                        </a:solidFill>
                      </a:endParaRPr>
                    </a:p>
                  </a:txBody>
                  <a:tcPr>
                    <a:solidFill>
                      <a:srgbClr val="6699FF"/>
                    </a:solidFill>
                  </a:tcPr>
                </a:tc>
                <a:extLst>
                  <a:ext uri="{0D108BD9-81ED-4DB2-BD59-A6C34878D82A}">
                    <a16:rowId xmlns:a16="http://schemas.microsoft.com/office/drawing/2014/main" val="447930998"/>
                  </a:ext>
                </a:extLst>
              </a:tr>
            </a:tbl>
          </a:graphicData>
        </a:graphic>
      </p:graphicFrame>
      <p:sp>
        <p:nvSpPr>
          <p:cNvPr id="4" name="Управляющая кнопка: настраиваемая 3">
            <a:hlinkClick r:id="rId22" action="ppaction://hlinksldjump" highlightClick="1"/>
          </p:cNvPr>
          <p:cNvSpPr/>
          <p:nvPr/>
        </p:nvSpPr>
        <p:spPr>
          <a:xfrm>
            <a:off x="10795000" y="6515100"/>
            <a:ext cx="10668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
        <p:nvSpPr>
          <p:cNvPr id="2" name="Управляющая кнопка: настраиваемая 1">
            <a:hlinkClick r:id="rId23" action="ppaction://hlinksldjump" highlightClick="1"/>
          </p:cNvPr>
          <p:cNvSpPr/>
          <p:nvPr/>
        </p:nvSpPr>
        <p:spPr>
          <a:xfrm>
            <a:off x="8267700" y="6515100"/>
            <a:ext cx="9398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раунд</a:t>
            </a:r>
            <a:endParaRPr lang="en-US" dirty="0"/>
          </a:p>
        </p:txBody>
      </p:sp>
      <p:sp>
        <p:nvSpPr>
          <p:cNvPr id="5" name="Управляющая кнопка: назад 4">
            <a:hlinkClick r:id="rId24" action="ppaction://hlinksldjump" highlightClick="1"/>
          </p:cNvPr>
          <p:cNvSpPr/>
          <p:nvPr/>
        </p:nvSpPr>
        <p:spPr>
          <a:xfrm>
            <a:off x="5867400" y="6515100"/>
            <a:ext cx="9779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636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856" y="711481"/>
            <a:ext cx="11016343" cy="4281878"/>
          </a:xfrm>
          <a:prstGeom prst="rect">
            <a:avLst/>
          </a:prstGeom>
        </p:spPr>
        <p:txBody>
          <a:bodyPr wrap="square">
            <a:spAutoFit/>
          </a:bodyPr>
          <a:lstStyle/>
          <a:p>
            <a:pPr algn="just">
              <a:lnSpc>
                <a:spcPct val="107000"/>
              </a:lnSpc>
              <a:spcAft>
                <a:spcPts val="0"/>
              </a:spcAft>
            </a:pPr>
            <a:r>
              <a:rPr lang="ru-RU"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3200" b="1" u="sng"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Гражданин </a:t>
            </a:r>
            <a:r>
              <a:rPr lang="ru-RU" sz="3200" b="1" u="sng"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Вьетнама Хо </a:t>
            </a:r>
            <a:r>
              <a:rPr lang="ru-RU" sz="3200" b="1" u="sng" dirty="0" err="1">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Чтан</a:t>
            </a:r>
            <a:r>
              <a:rPr lang="ru-RU" sz="3200" b="1" u="sng"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Сю, являясь студентом одного из казахстанских вузов, занимался вымогательством денег.</a:t>
            </a:r>
            <a:endParaRPr lang="en-US" sz="3200" b="1" u="sng" dirty="0">
              <a:latin typeface="Calibri" panose="020F0502020204030204" pitchFamily="34" charset="0"/>
              <a:ea typeface="Calibri" panose="020F0502020204030204" pitchFamily="34" charset="0"/>
              <a:cs typeface="Times New Roman" panose="02020603050405020304" pitchFamily="18" charset="0"/>
              <a:hlinkClick r:id="rId2" action="ppaction://hlinksldjump"/>
            </a:endParaRPr>
          </a:p>
          <a:p>
            <a:pPr algn="just">
              <a:lnSpc>
                <a:spcPct val="107000"/>
              </a:lnSpc>
              <a:spcAft>
                <a:spcPts val="0"/>
              </a:spcAft>
            </a:pPr>
            <a:r>
              <a:rPr lang="ru-RU" sz="3200" b="1" u="sng"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Как </a:t>
            </a:r>
            <a:r>
              <a:rPr lang="ru-RU" sz="3200" b="1" u="sng"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решается вопрос об уголовной ответственности иностранных граждан и лиц без гражданства в случае совершения ими преступления на территории РК? Что понимается под территорией РК? Решите вопрос об уголовной ответственности Хо </a:t>
            </a:r>
            <a:r>
              <a:rPr lang="ru-RU" sz="3200" b="1" u="sng" dirty="0" err="1">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Чтан</a:t>
            </a:r>
            <a:r>
              <a:rPr lang="ru-RU" sz="3200" b="1" u="sng"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Сю?</a:t>
            </a:r>
            <a:endParaRPr lang="en-US" sz="32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4264592" y="5137344"/>
            <a:ext cx="3212870" cy="1383912"/>
          </a:xfrm>
          <a:prstGeom prst="rect">
            <a:avLst/>
          </a:prstGeom>
        </p:spPr>
      </p:pic>
    </p:spTree>
    <p:extLst>
      <p:ext uri="{BB962C8B-B14F-4D97-AF65-F5344CB8AC3E}">
        <p14:creationId xmlns:p14="http://schemas.microsoft.com/office/powerpoint/2010/main" val="118261945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743" y="598438"/>
            <a:ext cx="11640457" cy="5016758"/>
          </a:xfrm>
          <a:prstGeom prst="rect">
            <a:avLst/>
          </a:prstGeom>
          <a:ln>
            <a:solidFill>
              <a:srgbClr val="002060"/>
            </a:solidFill>
          </a:ln>
        </p:spPr>
        <p:txBody>
          <a:bodyPr wrap="square">
            <a:spAutoFit/>
          </a:bodyPr>
          <a:lstStyle/>
          <a:p>
            <a:pPr algn="just" fontAlgn="base"/>
            <a:r>
              <a:rPr lang="ru-RU" sz="4000" dirty="0" smtClean="0">
                <a:solidFill>
                  <a:srgbClr val="1E1E1E"/>
                </a:solidFill>
                <a:latin typeface="Times New Roman" panose="02020603050405020304" pitchFamily="18" charset="0"/>
                <a:cs typeface="Times New Roman" panose="02020603050405020304" pitchFamily="18" charset="0"/>
              </a:rPr>
              <a:t>    </a:t>
            </a:r>
            <a:r>
              <a:rPr lang="ru-RU" sz="4000" b="1" dirty="0" smtClean="0">
                <a:latin typeface="Times New Roman" panose="02020603050405020304" pitchFamily="18" charset="0"/>
                <a:cs typeface="Times New Roman" panose="02020603050405020304" pitchFamily="18" charset="0"/>
                <a:hlinkClick r:id="rId2" action="ppaction://hlinksldjump"/>
              </a:rPr>
              <a:t>Статья 7 УК РК </a:t>
            </a:r>
            <a:r>
              <a:rPr lang="ru-RU" sz="4000" b="1" dirty="0">
                <a:latin typeface="Times New Roman" panose="02020603050405020304" pitchFamily="18" charset="0"/>
                <a:cs typeface="Times New Roman" panose="02020603050405020304" pitchFamily="18" charset="0"/>
                <a:hlinkClick r:id="rId2" action="ppaction://hlinksldjump"/>
              </a:rPr>
              <a:t>Действие уголовного закона в отношении лиц, совершивших уголовное правонарушение на территории Республики Казахстан</a:t>
            </a:r>
          </a:p>
          <a:p>
            <a:pPr algn="just" fontAlgn="base"/>
            <a:r>
              <a:rPr lang="ru-RU" sz="4000" b="1" dirty="0">
                <a:latin typeface="Times New Roman" panose="02020603050405020304" pitchFamily="18" charset="0"/>
                <a:cs typeface="Times New Roman" panose="02020603050405020304" pitchFamily="18" charset="0"/>
                <a:hlinkClick r:id="rId2" action="ppaction://hlinksldjump"/>
              </a:rPr>
              <a:t> </a:t>
            </a:r>
            <a:r>
              <a:rPr lang="ru-RU" sz="4000" b="1" dirty="0" smtClean="0">
                <a:latin typeface="Times New Roman" panose="02020603050405020304" pitchFamily="18" charset="0"/>
                <a:cs typeface="Times New Roman" panose="02020603050405020304" pitchFamily="18" charset="0"/>
                <a:hlinkClick r:id="rId2" action="ppaction://hlinksldjump"/>
              </a:rPr>
              <a:t>1</a:t>
            </a:r>
            <a:r>
              <a:rPr lang="ru-RU" sz="4000" b="1" dirty="0">
                <a:latin typeface="Times New Roman" panose="02020603050405020304" pitchFamily="18" charset="0"/>
                <a:cs typeface="Times New Roman" panose="02020603050405020304" pitchFamily="18" charset="0"/>
                <a:hlinkClick r:id="rId2" action="ppaction://hlinksldjump"/>
              </a:rPr>
              <a:t>. Лицо, совершившее уголовное правонарушение на территории Республики Казахстан, подлежит ответственности по настоящему Кодексу.</a:t>
            </a:r>
            <a:endParaRPr lang="ru-RU" sz="4000" b="1" i="0" u="none" strike="noStrike" dirty="0">
              <a:effectLst/>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877128" y="5471886"/>
            <a:ext cx="5156200" cy="800100"/>
          </a:xfrm>
          <a:prstGeom prst="rect">
            <a:avLst/>
          </a:prstGeom>
        </p:spPr>
      </p:pic>
    </p:spTree>
    <p:extLst>
      <p:ext uri="{BB962C8B-B14F-4D97-AF65-F5344CB8AC3E}">
        <p14:creationId xmlns:p14="http://schemas.microsoft.com/office/powerpoint/2010/main" val="396517337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0572" y="345040"/>
            <a:ext cx="10952843" cy="4439292"/>
          </a:xfrm>
          <a:prstGeom prst="rect">
            <a:avLst/>
          </a:prstGeom>
        </p:spPr>
        <p:txBody>
          <a:bodyPr wrap="square">
            <a:spAutoFit/>
          </a:bodyPr>
          <a:lstStyle/>
          <a:p>
            <a:pPr algn="just">
              <a:lnSpc>
                <a:spcPct val="107000"/>
              </a:lnSpc>
              <a:spcAft>
                <a:spcPts val="0"/>
              </a:spcAft>
            </a:pPr>
            <a:r>
              <a:rPr lang="ru-RU" sz="44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4400" dirty="0" err="1"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Медин</a:t>
            </a:r>
            <a:r>
              <a:rPr lang="ru-RU" sz="44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44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в день своего </a:t>
            </a:r>
            <a:r>
              <a:rPr lang="ru-RU" sz="4400" dirty="0" err="1">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восемнадцатилетия</a:t>
            </a:r>
            <a:r>
              <a:rPr lang="ru-RU" sz="44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совершил разбойное нападение. Суд квалифицировал его действия по ч. 3 ст. </a:t>
            </a:r>
            <a:r>
              <a:rPr lang="ru-RU" sz="44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192 </a:t>
            </a:r>
            <a:r>
              <a:rPr lang="ru-RU" sz="44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УК и назначил ему наказание в виде 9 лет лишения свободы.</a:t>
            </a:r>
            <a:endParaRPr lang="en-US" sz="44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endParaRPr>
          </a:p>
          <a:p>
            <a:pPr algn="just">
              <a:lnSpc>
                <a:spcPct val="107000"/>
              </a:lnSpc>
              <a:spcAft>
                <a:spcPts val="0"/>
              </a:spcAft>
            </a:pPr>
            <a:r>
              <a:rPr lang="ru-RU" sz="44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Соответствует </a:t>
            </a:r>
            <a:r>
              <a:rPr lang="ru-RU" sz="44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ли закону приговор суда?</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290900" y="5229023"/>
            <a:ext cx="3212870" cy="1383912"/>
          </a:xfrm>
          <a:prstGeom prst="rect">
            <a:avLst/>
          </a:prstGeom>
        </p:spPr>
      </p:pic>
    </p:spTree>
    <p:extLst>
      <p:ext uri="{BB962C8B-B14F-4D97-AF65-F5344CB8AC3E}">
        <p14:creationId xmlns:p14="http://schemas.microsoft.com/office/powerpoint/2010/main" val="17429016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1257" y="444278"/>
            <a:ext cx="11625943" cy="5170646"/>
          </a:xfrm>
          <a:prstGeom prst="rect">
            <a:avLst/>
          </a:prstGeom>
          <a:ln>
            <a:solidFill>
              <a:srgbClr val="002060"/>
            </a:solidFill>
          </a:ln>
        </p:spPr>
        <p:txBody>
          <a:bodyPr wrap="square">
            <a:spAutoFit/>
          </a:bodyPr>
          <a:lstStyle/>
          <a:p>
            <a:pPr algn="just"/>
            <a:r>
              <a:rPr lang="ru-RU" sz="3000" dirty="0" smtClean="0">
                <a:solidFill>
                  <a:srgbClr val="1E1E1E"/>
                </a:solidFill>
                <a:latin typeface="Times New Roman" panose="02020603050405020304" pitchFamily="18" charset="0"/>
                <a:cs typeface="Times New Roman" panose="02020603050405020304" pitchFamily="18" charset="0"/>
                <a:hlinkClick r:id="rId2" action="ppaction://hlinksldjump"/>
              </a:rPr>
              <a:t>  </a:t>
            </a:r>
            <a:r>
              <a:rPr lang="ru-RU" sz="3000" b="1" dirty="0" smtClean="0">
                <a:latin typeface="Times New Roman" panose="02020603050405020304" pitchFamily="18" charset="0"/>
                <a:cs typeface="Times New Roman" panose="02020603050405020304" pitchFamily="18" charset="0"/>
                <a:hlinkClick r:id="rId2" action="ppaction://hlinksldjump"/>
              </a:rPr>
              <a:t>Статья 81 УК РК. </a:t>
            </a:r>
            <a:r>
              <a:rPr lang="ru-RU" sz="3000" b="1" dirty="0">
                <a:latin typeface="Times New Roman" panose="02020603050405020304" pitchFamily="18" charset="0"/>
                <a:cs typeface="Times New Roman" panose="02020603050405020304" pitchFamily="18" charset="0"/>
                <a:hlinkClick r:id="rId2" action="ppaction://hlinksldjump"/>
              </a:rPr>
              <a:t>Виды наказаний, назначаемых </a:t>
            </a:r>
            <a:r>
              <a:rPr lang="ru-RU" sz="3000" b="1" dirty="0" smtClean="0">
                <a:latin typeface="Times New Roman" panose="02020603050405020304" pitchFamily="18" charset="0"/>
                <a:cs typeface="Times New Roman" panose="02020603050405020304" pitchFamily="18" charset="0"/>
                <a:hlinkClick r:id="rId2" action="ppaction://hlinksldjump"/>
              </a:rPr>
              <a:t>несовершеннолетним</a:t>
            </a:r>
          </a:p>
          <a:p>
            <a:pPr algn="just"/>
            <a:r>
              <a:rPr lang="ru-RU" sz="3000" b="1" dirty="0" smtClean="0">
                <a:latin typeface="Times New Roman" panose="02020603050405020304" pitchFamily="18" charset="0"/>
                <a:cs typeface="Times New Roman" panose="02020603050405020304" pitchFamily="18" charset="0"/>
                <a:hlinkClick r:id="rId2" action="ppaction://hlinksldjump"/>
              </a:rPr>
              <a:t>    ч.7</a:t>
            </a:r>
            <a:r>
              <a:rPr lang="ru-RU" sz="3000" b="1" dirty="0">
                <a:latin typeface="Times New Roman" panose="02020603050405020304" pitchFamily="18" charset="0"/>
                <a:cs typeface="Times New Roman" panose="02020603050405020304" pitchFamily="18" charset="0"/>
                <a:hlinkClick r:id="rId2" action="ppaction://hlinksldjump"/>
              </a:rPr>
              <a:t>. Лишение свободы несовершеннолетним может быть назначено на срок не свыше десяти лет, а за убийство при отягчающих обстоятельствах или акт терроризма либо по совокупности уголовных правонарушений, одним из которых является убийство при отягчающих обстоятельствах или акт терроризма, – двенадцати лет. Несовершеннолетним, совершившим преступление небольшой тяжести или преступление средней тяжести, не связанное с причинением смерти, лишение свободы не назначается.</a:t>
            </a:r>
            <a:endParaRPr lang="en-US" sz="3000" b="1" dirty="0">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394528" y="5776686"/>
            <a:ext cx="5156200" cy="800100"/>
          </a:xfrm>
          <a:prstGeom prst="rect">
            <a:avLst/>
          </a:prstGeom>
        </p:spPr>
      </p:pic>
    </p:spTree>
    <p:extLst>
      <p:ext uri="{BB962C8B-B14F-4D97-AF65-F5344CB8AC3E}">
        <p14:creationId xmlns:p14="http://schemas.microsoft.com/office/powerpoint/2010/main" val="318749149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3581400" y="787400"/>
            <a:ext cx="8521700" cy="3508653"/>
          </a:xfrm>
          <a:prstGeom prst="rect">
            <a:avLst/>
          </a:prstGeom>
          <a:noFill/>
          <a:ln w="38100">
            <a:solidFill>
              <a:srgbClr val="0D16C3"/>
            </a:solidFill>
          </a:ln>
        </p:spPr>
        <p:txBody>
          <a:bodyPr wrap="square" rtlCol="0">
            <a:spAutoFit/>
          </a:bodyPr>
          <a:lstStyle/>
          <a:p>
            <a:pPr algn="ctr"/>
            <a:r>
              <a:rPr lang="ru-RU" sz="6200" dirty="0">
                <a:solidFill>
                  <a:srgbClr val="000000"/>
                </a:solidFill>
                <a:hlinkClick r:id="rId3" action="ppaction://hlinksldjump"/>
              </a:rPr>
              <a:t>Н</a:t>
            </a:r>
            <a:r>
              <a:rPr lang="ru-RU" sz="6200" dirty="0" smtClean="0">
                <a:solidFill>
                  <a:srgbClr val="000000"/>
                </a:solidFill>
                <a:hlinkClick r:id="rId3" action="ppaction://hlinksldjump"/>
              </a:rPr>
              <a:t>ебольшой </a:t>
            </a:r>
            <a:r>
              <a:rPr lang="ru-RU" sz="6200" dirty="0">
                <a:solidFill>
                  <a:srgbClr val="000000"/>
                </a:solidFill>
                <a:hlinkClick r:id="rId3" action="ppaction://hlinksldjump"/>
              </a:rPr>
              <a:t>тяжести, средней тяжести, тяжкие и особо </a:t>
            </a:r>
            <a:r>
              <a:rPr lang="ru-RU" sz="6200" dirty="0" smtClean="0">
                <a:solidFill>
                  <a:srgbClr val="000000"/>
                </a:solidFill>
                <a:hlinkClick r:id="rId3" action="ppaction://hlinksldjump"/>
              </a:rPr>
              <a:t>тяжкие</a:t>
            </a:r>
            <a:r>
              <a:rPr lang="ru-RU" sz="6200" dirty="0">
                <a:hlinkClick r:id="rId3" action="ppaction://hlinksldjump"/>
              </a:rPr>
              <a:t/>
            </a:r>
            <a:br>
              <a:rPr lang="ru-RU" sz="6200" dirty="0">
                <a:hlinkClick r:id="rId3" action="ppaction://hlinksldjump"/>
              </a:rPr>
            </a:br>
            <a:r>
              <a:rPr lang="ru-RU" dirty="0"/>
              <a:t/>
            </a:r>
            <a:br>
              <a:rPr lang="ru-RU" dirty="0"/>
            </a:br>
            <a:endParaRPr lang="en-US" dirty="0"/>
          </a:p>
        </p:txBody>
      </p:sp>
      <p:sp>
        <p:nvSpPr>
          <p:cNvPr id="6" name="TextBox 5"/>
          <p:cNvSpPr txBox="1"/>
          <p:nvPr/>
        </p:nvSpPr>
        <p:spPr>
          <a:xfrm>
            <a:off x="5321300" y="5054600"/>
            <a:ext cx="5067300" cy="523220"/>
          </a:xfrm>
          <a:prstGeom prst="rect">
            <a:avLst/>
          </a:prstGeom>
          <a:noFill/>
          <a:ln w="57150">
            <a:solidFill>
              <a:srgbClr val="0D16C3"/>
            </a:solidFill>
          </a:ln>
        </p:spPr>
        <p:txBody>
          <a:bodyPr wrap="square" rtlCol="0">
            <a:spAutoFit/>
          </a:bodyPr>
          <a:lstStyle/>
          <a:p>
            <a:r>
              <a:rPr lang="ru-RU" sz="2800" dirty="0" smtClean="0">
                <a:hlinkClick r:id="rId3" action="ppaction://hlinksldjump"/>
              </a:rPr>
              <a:t>Вернуться к выбору вопроса </a:t>
            </a:r>
            <a:endParaRPr lang="en-US" sz="2800" dirty="0"/>
          </a:p>
        </p:txBody>
      </p:sp>
    </p:spTree>
    <p:extLst>
      <p:ext uri="{BB962C8B-B14F-4D97-AF65-F5344CB8AC3E}">
        <p14:creationId xmlns:p14="http://schemas.microsoft.com/office/powerpoint/2010/main" val="70158180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6743" y="660681"/>
            <a:ext cx="11727543" cy="4794646"/>
          </a:xfrm>
          <a:prstGeom prst="rect">
            <a:avLst/>
          </a:prstGeom>
        </p:spPr>
        <p:txBody>
          <a:bodyPr wrap="square">
            <a:spAutoFit/>
          </a:bodyPr>
          <a:lstStyle/>
          <a:p>
            <a:pPr algn="just">
              <a:lnSpc>
                <a:spcPct val="107000"/>
              </a:lnSpc>
              <a:spcAft>
                <a:spcPts val="0"/>
              </a:spcAft>
            </a:pPr>
            <a:r>
              <a:rPr lang="ru-RU"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Головин</a:t>
            </a:r>
            <a:r>
              <a:rPr lang="ru-RU"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находясь в состоянии алкогольного опьянения, на почве ревности учинил скандал с сожительницей Светловой. В ходе скандала Головин, взяв кухонный нож, подошел к Светловой и со словами «сейчас зарежу» приставил нож к телу последней. Светловой удалось вырваться и убежать из дома. </a:t>
            </a:r>
            <a:endParaRPr lang="en-US" sz="36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endParaRPr>
          </a:p>
          <a:p>
            <a:pPr algn="just">
              <a:lnSpc>
                <a:spcPct val="107000"/>
              </a:lnSpc>
              <a:spcAft>
                <a:spcPts val="0"/>
              </a:spcAft>
            </a:pPr>
            <a:r>
              <a:rPr lang="ru-RU" sz="36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Признаки </a:t>
            </a:r>
            <a:r>
              <a:rPr lang="ru-RU"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какого состава преступления содержатся в действиях виновного? </a:t>
            </a:r>
            <a:endParaRPr lang="en-US" sz="3600" dirty="0">
              <a:latin typeface="Times New Roman" panose="02020603050405020304" pitchFamily="18"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5012079" y="5455327"/>
            <a:ext cx="3212870" cy="1358900"/>
          </a:xfrm>
          <a:prstGeom prst="rect">
            <a:avLst/>
          </a:prstGeom>
        </p:spPr>
      </p:pic>
    </p:spTree>
    <p:extLst>
      <p:ext uri="{BB962C8B-B14F-4D97-AF65-F5344CB8AC3E}">
        <p14:creationId xmlns:p14="http://schemas.microsoft.com/office/powerpoint/2010/main" val="285408446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0629" y="570637"/>
            <a:ext cx="11945257" cy="4401205"/>
          </a:xfrm>
          <a:prstGeom prst="rect">
            <a:avLst/>
          </a:prstGeom>
          <a:ln w="28575">
            <a:solidFill>
              <a:srgbClr val="002060"/>
            </a:solidFill>
          </a:ln>
        </p:spPr>
        <p:txBody>
          <a:bodyPr wrap="square">
            <a:spAutoFit/>
          </a:bodyPr>
          <a:lstStyle/>
          <a:p>
            <a:pPr algn="just" fontAlgn="base"/>
            <a:r>
              <a:rPr lang="ru-RU" sz="2800" dirty="0">
                <a:latin typeface="Times New Roman" panose="02020603050405020304" pitchFamily="18" charset="0"/>
                <a:cs typeface="Times New Roman" panose="02020603050405020304" pitchFamily="18" charset="0"/>
                <a:hlinkClick r:id="rId2" action="ppaction://hlinksldjump"/>
              </a:rPr>
              <a:t>Статья </a:t>
            </a:r>
            <a:r>
              <a:rPr lang="ru-RU" sz="2800" dirty="0" smtClean="0">
                <a:latin typeface="Times New Roman" panose="02020603050405020304" pitchFamily="18" charset="0"/>
                <a:cs typeface="Times New Roman" panose="02020603050405020304" pitchFamily="18" charset="0"/>
                <a:hlinkClick r:id="rId2" action="ppaction://hlinksldjump"/>
              </a:rPr>
              <a:t>24 УК РК. </a:t>
            </a:r>
            <a:r>
              <a:rPr lang="ru-RU" sz="2800" dirty="0">
                <a:latin typeface="Times New Roman" panose="02020603050405020304" pitchFamily="18" charset="0"/>
                <a:cs typeface="Times New Roman" panose="02020603050405020304" pitchFamily="18" charset="0"/>
                <a:hlinkClick r:id="rId2" action="ppaction://hlinksldjump"/>
              </a:rPr>
              <a:t>Приготовление к преступлению и покушение на </a:t>
            </a:r>
            <a:r>
              <a:rPr lang="ru-RU" sz="2800" dirty="0" smtClean="0">
                <a:latin typeface="Times New Roman" panose="02020603050405020304" pitchFamily="18" charset="0"/>
                <a:cs typeface="Times New Roman" panose="02020603050405020304" pitchFamily="18" charset="0"/>
                <a:hlinkClick r:id="rId2" action="ppaction://hlinksldjump"/>
              </a:rPr>
              <a:t>преступление</a:t>
            </a:r>
          </a:p>
          <a:p>
            <a:pPr algn="just" fontAlgn="base"/>
            <a:r>
              <a:rPr lang="ru-RU" sz="2800" dirty="0" smtClean="0">
                <a:latin typeface="Times New Roman" panose="02020603050405020304" pitchFamily="18" charset="0"/>
                <a:cs typeface="Times New Roman" panose="02020603050405020304" pitchFamily="18" charset="0"/>
                <a:hlinkClick r:id="rId2" action="ppaction://hlinksldjump"/>
              </a:rPr>
              <a:t>        ч.3</a:t>
            </a:r>
            <a:r>
              <a:rPr lang="ru-RU" sz="2800" dirty="0">
                <a:latin typeface="Times New Roman" panose="02020603050405020304" pitchFamily="18" charset="0"/>
                <a:cs typeface="Times New Roman" panose="02020603050405020304" pitchFamily="18" charset="0"/>
                <a:hlinkClick r:id="rId2" action="ppaction://hlinksldjump"/>
              </a:rPr>
              <a:t>. Покушением на преступление признаются действия (бездействие), совершенные с прямым умыслом, непосредственно направленные на совершение преступления, если при этом преступление не было доведено до конца по не зависящим от лица обстоятельствам.</a:t>
            </a:r>
            <a:endParaRPr lang="ru-RU" sz="2800" dirty="0">
              <a:solidFill>
                <a:srgbClr val="1E1E1E"/>
              </a:solidFill>
              <a:latin typeface="Times New Roman" panose="02020603050405020304" pitchFamily="18" charset="0"/>
              <a:cs typeface="Times New Roman" panose="02020603050405020304" pitchFamily="18" charset="0"/>
              <a:hlinkClick r:id="rId2" action="ppaction://hlinksldjump"/>
            </a:endParaRPr>
          </a:p>
          <a:p>
            <a:pPr algn="just" fontAlgn="base"/>
            <a:r>
              <a:rPr lang="ru-RU" sz="2800" dirty="0" smtClean="0">
                <a:solidFill>
                  <a:srgbClr val="1E1E1E"/>
                </a:solidFill>
                <a:latin typeface="Times New Roman" panose="02020603050405020304" pitchFamily="18" charset="0"/>
                <a:cs typeface="Times New Roman" panose="02020603050405020304" pitchFamily="18" charset="0"/>
                <a:hlinkClick r:id="rId2" action="ppaction://hlinksldjump"/>
              </a:rPr>
              <a:t>Статья 99 УК РК. </a:t>
            </a:r>
            <a:r>
              <a:rPr lang="ru-RU" sz="2800" dirty="0">
                <a:solidFill>
                  <a:srgbClr val="1E1E1E"/>
                </a:solidFill>
                <a:latin typeface="Times New Roman" panose="02020603050405020304" pitchFamily="18" charset="0"/>
                <a:cs typeface="Times New Roman" panose="02020603050405020304" pitchFamily="18" charset="0"/>
                <a:hlinkClick r:id="rId2" action="ppaction://hlinksldjump"/>
              </a:rPr>
              <a:t>Убийство</a:t>
            </a:r>
          </a:p>
          <a:p>
            <a:pPr algn="just" fontAlgn="base"/>
            <a:r>
              <a:rPr lang="ru-RU" sz="2800" dirty="0">
                <a:solidFill>
                  <a:srgbClr val="000000"/>
                </a:solidFill>
                <a:latin typeface="Times New Roman" panose="02020603050405020304" pitchFamily="18" charset="0"/>
                <a:cs typeface="Times New Roman" panose="02020603050405020304" pitchFamily="18" charset="0"/>
                <a:hlinkClick r:id="rId2" action="ppaction://hlinksldjump"/>
              </a:rPr>
              <a:t>     </a:t>
            </a:r>
            <a:r>
              <a:rPr lang="ru-RU" sz="2800" dirty="0" smtClean="0">
                <a:solidFill>
                  <a:srgbClr val="000000"/>
                </a:solidFill>
                <a:latin typeface="Times New Roman" panose="02020603050405020304" pitchFamily="18" charset="0"/>
                <a:cs typeface="Times New Roman" panose="02020603050405020304" pitchFamily="18" charset="0"/>
                <a:hlinkClick r:id="rId2" action="ppaction://hlinksldjump"/>
              </a:rPr>
              <a:t>ч.1</a:t>
            </a:r>
            <a:r>
              <a:rPr lang="ru-RU" sz="2800" dirty="0">
                <a:solidFill>
                  <a:srgbClr val="000000"/>
                </a:solidFill>
                <a:latin typeface="Times New Roman" panose="02020603050405020304" pitchFamily="18" charset="0"/>
                <a:cs typeface="Times New Roman" panose="02020603050405020304" pitchFamily="18" charset="0"/>
                <a:hlinkClick r:id="rId2" action="ppaction://hlinksldjump"/>
              </a:rPr>
              <a:t>. Убийство, то есть противоправное умышленное причинение смерти другому человеку, – </a:t>
            </a:r>
          </a:p>
          <a:p>
            <a:pPr algn="just" fontAlgn="base"/>
            <a:r>
              <a:rPr lang="ru-RU" sz="2800" dirty="0">
                <a:solidFill>
                  <a:srgbClr val="000000"/>
                </a:solidFill>
                <a:latin typeface="Times New Roman" panose="02020603050405020304" pitchFamily="18" charset="0"/>
                <a:cs typeface="Times New Roman" panose="02020603050405020304" pitchFamily="18" charset="0"/>
                <a:hlinkClick r:id="rId2" action="ppaction://hlinksldjump"/>
              </a:rPr>
              <a:t>      наказывается лишением свободы на срок от восьми до пятнадцати лет.</a:t>
            </a:r>
            <a:endParaRPr lang="ru-RU" sz="28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731986" y="5776686"/>
            <a:ext cx="5156200" cy="800100"/>
          </a:xfrm>
          <a:prstGeom prst="rect">
            <a:avLst/>
          </a:prstGeom>
        </p:spPr>
      </p:pic>
    </p:spTree>
    <p:extLst>
      <p:ext uri="{BB962C8B-B14F-4D97-AF65-F5344CB8AC3E}">
        <p14:creationId xmlns:p14="http://schemas.microsoft.com/office/powerpoint/2010/main" val="99676394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5771" y="229471"/>
            <a:ext cx="11589657" cy="4281878"/>
          </a:xfrm>
          <a:prstGeom prst="rect">
            <a:avLst/>
          </a:prstGeom>
        </p:spPr>
        <p:txBody>
          <a:bodyPr wrap="square">
            <a:spAutoFit/>
          </a:bodyPr>
          <a:lstStyle/>
          <a:p>
            <a:pPr algn="just">
              <a:lnSpc>
                <a:spcPct val="107000"/>
              </a:lnSpc>
              <a:spcAft>
                <a:spcPts val="0"/>
              </a:spcAft>
            </a:pP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Максимов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сорвал с шеи потерпевшей Самарской золотую цепочку стоимостью </a:t>
            </a:r>
            <a:r>
              <a:rPr lang="ru-RU"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90 тысяч и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побежал. Самарская обратилась к одному из прохожих за помощью, тот догнал Максимова, повалил на землю, отобрал цепочку и вернул потерпевшей. Суд квалифицировал действия Максимова по п. </a:t>
            </a:r>
            <a:r>
              <a:rPr lang="ru-RU"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«1»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ч.2 </a:t>
            </a:r>
            <a:r>
              <a:rPr lang="ru-RU"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ст.191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УК </a:t>
            </a:r>
            <a:r>
              <a:rPr lang="ru-RU"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РК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как грабеж, совершенный с применением насилия, не опасного для жизни и здоровья потерпевшего. </a:t>
            </a:r>
            <a:endParaRPr lang="en-US" sz="3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endParaRPr>
          </a:p>
          <a:p>
            <a:pPr algn="just">
              <a:lnSpc>
                <a:spcPct val="107000"/>
              </a:lnSpc>
              <a:spcAft>
                <a:spcPts val="0"/>
              </a:spcAft>
            </a:pPr>
            <a:r>
              <a:rPr lang="ru-RU"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Согласны ли вы с квалификацией?</a:t>
            </a:r>
            <a:endParaRPr lang="en-US" sz="3200" dirty="0"/>
          </a:p>
        </p:txBody>
      </p:sp>
      <p:pic>
        <p:nvPicPr>
          <p:cNvPr id="4" name="Рисунок 3">
            <a:hlinkClick r:id="rId3" action="ppaction://hlinksldjump"/>
          </p:cNvPr>
          <p:cNvPicPr>
            <a:picLocks noChangeAspect="1"/>
          </p:cNvPicPr>
          <p:nvPr/>
        </p:nvPicPr>
        <p:blipFill>
          <a:blip r:embed="rId4"/>
          <a:stretch>
            <a:fillRect/>
          </a:stretch>
        </p:blipFill>
        <p:spPr>
          <a:xfrm>
            <a:off x="4464164" y="4885871"/>
            <a:ext cx="3212870" cy="1358900"/>
          </a:xfrm>
          <a:prstGeom prst="rect">
            <a:avLst/>
          </a:prstGeom>
        </p:spPr>
      </p:pic>
    </p:spTree>
    <p:extLst>
      <p:ext uri="{BB962C8B-B14F-4D97-AF65-F5344CB8AC3E}">
        <p14:creationId xmlns:p14="http://schemas.microsoft.com/office/powerpoint/2010/main" val="25103401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1199" y="311784"/>
            <a:ext cx="10813143" cy="5447645"/>
          </a:xfrm>
          <a:prstGeom prst="rect">
            <a:avLst/>
          </a:prstGeom>
          <a:ln>
            <a:solidFill>
              <a:schemeClr val="tx1"/>
            </a:solidFill>
          </a:ln>
        </p:spPr>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hlinkClick r:id="rId2" action="ppaction://hlinksldjump"/>
              </a:rPr>
              <a:t>    </a:t>
            </a:r>
            <a:r>
              <a:rPr lang="ru-RU" sz="2600" dirty="0" smtClean="0">
                <a:latin typeface="Times New Roman" panose="02020603050405020304" pitchFamily="18" charset="0"/>
                <a:cs typeface="Times New Roman" panose="02020603050405020304" pitchFamily="18" charset="0"/>
                <a:hlinkClick r:id="rId2" action="ppaction://hlinksldjump"/>
              </a:rPr>
              <a:t>Статья </a:t>
            </a:r>
            <a:r>
              <a:rPr lang="ru-RU" sz="2600" dirty="0">
                <a:latin typeface="Times New Roman" panose="02020603050405020304" pitchFamily="18" charset="0"/>
                <a:cs typeface="Times New Roman" panose="02020603050405020304" pitchFamily="18" charset="0"/>
                <a:hlinkClick r:id="rId2" action="ppaction://hlinksldjump"/>
              </a:rPr>
              <a:t>24 УК РК. Приготовление к преступлению и покушение на </a:t>
            </a:r>
            <a:r>
              <a:rPr lang="ru-RU" sz="2600" dirty="0" smtClean="0">
                <a:latin typeface="Times New Roman" panose="02020603050405020304" pitchFamily="18" charset="0"/>
                <a:cs typeface="Times New Roman" panose="02020603050405020304" pitchFamily="18" charset="0"/>
                <a:hlinkClick r:id="rId2" action="ppaction://hlinksldjump"/>
              </a:rPr>
              <a:t>преступление.  </a:t>
            </a:r>
            <a:r>
              <a:rPr lang="ru-RU" sz="2600" dirty="0">
                <a:latin typeface="Times New Roman" panose="02020603050405020304" pitchFamily="18" charset="0"/>
                <a:cs typeface="Times New Roman" panose="02020603050405020304" pitchFamily="18" charset="0"/>
                <a:hlinkClick r:id="rId2" action="ppaction://hlinksldjump"/>
              </a:rPr>
              <a:t>ч.3. Покушением на преступление признаются действия (бездействие), совершенные с прямым умыслом, непосредственно направленные на совершение преступления, если при этом преступление не было доведено до конца по не зависящим от лица обстоятельствам</a:t>
            </a:r>
            <a:r>
              <a:rPr lang="ru-RU" sz="2600" dirty="0" smtClean="0">
                <a:latin typeface="Times New Roman" panose="02020603050405020304" pitchFamily="18" charset="0"/>
                <a:cs typeface="Times New Roman" panose="02020603050405020304" pitchFamily="18" charset="0"/>
                <a:hlinkClick r:id="rId2" action="ppaction://hlinksldjump"/>
              </a:rPr>
              <a:t>.</a:t>
            </a:r>
          </a:p>
          <a:p>
            <a:pPr algn="just" fontAlgn="base"/>
            <a:r>
              <a:rPr lang="ru-RU" sz="2600" dirty="0">
                <a:latin typeface="Times New Roman" panose="02020603050405020304" pitchFamily="18" charset="0"/>
                <a:cs typeface="Times New Roman" panose="02020603050405020304" pitchFamily="18" charset="0"/>
                <a:hlinkClick r:id="rId2" action="ppaction://hlinksldjump"/>
              </a:rPr>
              <a:t>Статья 191. Грабеж</a:t>
            </a:r>
          </a:p>
          <a:p>
            <a:pPr algn="just" fontAlgn="base"/>
            <a:r>
              <a:rPr lang="ru-RU" sz="2600" dirty="0">
                <a:latin typeface="Times New Roman" panose="02020603050405020304" pitchFamily="18" charset="0"/>
                <a:cs typeface="Times New Roman" panose="02020603050405020304" pitchFamily="18" charset="0"/>
                <a:hlinkClick r:id="rId2" action="ppaction://hlinksldjump"/>
              </a:rPr>
              <a:t>      1. Грабеж, то есть открытое хищение чужого имущества, </a:t>
            </a:r>
            <a:endParaRPr lang="ru-RU" sz="2600" dirty="0" smtClean="0">
              <a:latin typeface="Times New Roman" panose="02020603050405020304" pitchFamily="18" charset="0"/>
              <a:cs typeface="Times New Roman" panose="02020603050405020304" pitchFamily="18" charset="0"/>
              <a:hlinkClick r:id="rId2" action="ppaction://hlinksldjump"/>
            </a:endParaRPr>
          </a:p>
          <a:p>
            <a:pPr algn="just" fontAlgn="base"/>
            <a:r>
              <a:rPr lang="ru-RU" sz="2600" dirty="0">
                <a:latin typeface="Times New Roman" panose="02020603050405020304" pitchFamily="18" charset="0"/>
                <a:cs typeface="Times New Roman" panose="02020603050405020304" pitchFamily="18" charset="0"/>
                <a:hlinkClick r:id="rId2" action="ppaction://hlinksldjump"/>
              </a:rPr>
              <a:t>      наказывается штрафом в размере до двух тысяч месячных расчетных показателей либо исправительными работами в том же размере, либо привлечением к общественным работам на срок до одной тысячи часов, либо ограничением свободы на срок до четырех лет, либо лишением свободы на тот же срок, с конфискацией имущества или без таковой.</a:t>
            </a:r>
            <a:endParaRPr lang="ru-RU" sz="2600" dirty="0">
              <a:latin typeface="Times New Roman" panose="02020603050405020304" pitchFamily="18" charset="0"/>
              <a:cs typeface="Times New Roman" panose="02020603050405020304" pitchFamily="18" charset="0"/>
            </a:endParaRPr>
          </a:p>
          <a:p>
            <a:pPr algn="just" fontAlgn="base"/>
            <a:endParaRPr lang="ru-RU" dirty="0" smtClean="0">
              <a:latin typeface="Times New Roman" panose="02020603050405020304" pitchFamily="18" charset="0"/>
              <a:cs typeface="Times New Roman" panose="02020603050405020304" pitchFamily="18" charset="0"/>
              <a:hlinkClick r:id="rId3" action="ppaction://hlinksldjump"/>
            </a:endParaRPr>
          </a:p>
          <a:p>
            <a:pPr algn="just" fontAlgn="base"/>
            <a:endParaRPr lang="ru-RU" dirty="0">
              <a:solidFill>
                <a:srgbClr val="1E1E1E"/>
              </a:solidFill>
              <a:latin typeface="Times New Roman" panose="02020603050405020304" pitchFamily="18" charset="0"/>
              <a:cs typeface="Times New Roman" panose="02020603050405020304" pitchFamily="18" charset="0"/>
              <a:hlinkClick r:id="rId3" action="ppaction://hlinksldjump"/>
            </a:endParaRPr>
          </a:p>
        </p:txBody>
      </p:sp>
      <p:pic>
        <p:nvPicPr>
          <p:cNvPr id="4" name="Рисунок 3">
            <a:hlinkClick r:id="rId4" action="ppaction://hlinksldjump"/>
          </p:cNvPr>
          <p:cNvPicPr>
            <a:picLocks noChangeAspect="1"/>
          </p:cNvPicPr>
          <p:nvPr/>
        </p:nvPicPr>
        <p:blipFill>
          <a:blip r:embed="rId5"/>
          <a:stretch>
            <a:fillRect/>
          </a:stretch>
        </p:blipFill>
        <p:spPr>
          <a:xfrm>
            <a:off x="3746501" y="5875543"/>
            <a:ext cx="5156200" cy="800100"/>
          </a:xfrm>
          <a:prstGeom prst="rect">
            <a:avLst/>
          </a:prstGeom>
        </p:spPr>
      </p:pic>
    </p:spTree>
    <p:extLst>
      <p:ext uri="{BB962C8B-B14F-4D97-AF65-F5344CB8AC3E}">
        <p14:creationId xmlns:p14="http://schemas.microsoft.com/office/powerpoint/2010/main" val="23111766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229" y="566678"/>
            <a:ext cx="11743871" cy="3970318"/>
          </a:xfrm>
          <a:prstGeom prst="rect">
            <a:avLst/>
          </a:prstGeom>
        </p:spPr>
        <p:txBody>
          <a:bodyPr wrap="square">
            <a:spAutoFit/>
          </a:bodyPr>
          <a:lstStyle/>
          <a:p>
            <a:pPr algn="just"/>
            <a:r>
              <a:rPr lang="ru-RU" sz="2400" dirty="0" smtClean="0">
                <a:hlinkClick r:id="rId2" action="ppaction://hlinksldjump"/>
              </a:rPr>
              <a:t>    </a:t>
            </a:r>
            <a:r>
              <a:rPr lang="ru-RU" sz="2800" b="1" dirty="0" smtClean="0">
                <a:hlinkClick r:id="rId2" action="ppaction://hlinksldjump"/>
              </a:rPr>
              <a:t>При </a:t>
            </a:r>
            <a:r>
              <a:rPr lang="ru-RU" sz="2800" b="1" dirty="0">
                <a:hlinkClick r:id="rId2" action="ppaction://hlinksldjump"/>
              </a:rPr>
              <a:t>производстве предварительного расследования следователь Маркин отказал обвиняемому Ларину и его защитнику в ознакомлении с протоколами следственных действий, проведенных с участием Ларина, а также с протоколами следственных действий, при производстве которых Ларин не мог присутствовать по уважительным </a:t>
            </a:r>
            <a:r>
              <a:rPr lang="ru-RU" sz="2800" b="1" dirty="0" smtClean="0">
                <a:hlinkClick r:id="rId2" action="ppaction://hlinksldjump"/>
              </a:rPr>
              <a:t>причинам</a:t>
            </a:r>
            <a:r>
              <a:rPr lang="ru-RU" sz="2800" b="1" dirty="0">
                <a:hlinkClick r:id="rId2" action="ppaction://hlinksldjump"/>
              </a:rPr>
              <a:t>. Следователь Маркин разъяснил, что знакомиться с материалами уголовного дела обвиняемый и его защитник имеют право только после окончания предварительного расследования. Прав ли следователь Маркин? Какие принципы уголовного процесса нарушены?</a:t>
            </a:r>
            <a:endParaRPr lang="ru-RU" sz="2800" b="1" dirty="0"/>
          </a:p>
        </p:txBody>
      </p:sp>
      <p:pic>
        <p:nvPicPr>
          <p:cNvPr id="4" name="Рисунок 3">
            <a:hlinkClick r:id="rId3" action="ppaction://hlinksldjump"/>
          </p:cNvPr>
          <p:cNvPicPr>
            <a:picLocks noChangeAspect="1"/>
          </p:cNvPicPr>
          <p:nvPr/>
        </p:nvPicPr>
        <p:blipFill>
          <a:blip r:embed="rId4"/>
          <a:stretch>
            <a:fillRect/>
          </a:stretch>
        </p:blipFill>
        <p:spPr>
          <a:xfrm>
            <a:off x="4322651" y="5069114"/>
            <a:ext cx="3212870" cy="1358900"/>
          </a:xfrm>
          <a:prstGeom prst="rect">
            <a:avLst/>
          </a:prstGeom>
        </p:spPr>
      </p:pic>
    </p:spTree>
    <p:extLst>
      <p:ext uri="{BB962C8B-B14F-4D97-AF65-F5344CB8AC3E}">
        <p14:creationId xmlns:p14="http://schemas.microsoft.com/office/powerpoint/2010/main" val="165715513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286" y="635000"/>
            <a:ext cx="11611428" cy="4524315"/>
          </a:xfrm>
          <a:prstGeom prst="rect">
            <a:avLst/>
          </a:prstGeom>
          <a:ln>
            <a:solidFill>
              <a:srgbClr val="002060"/>
            </a:solidFill>
          </a:ln>
        </p:spPr>
        <p:txBody>
          <a:bodyPr wrap="square">
            <a:spAutoFit/>
          </a:bodyPr>
          <a:lstStyle/>
          <a:p>
            <a:pPr algn="just" fontAlgn="base"/>
            <a:r>
              <a:rPr lang="ru-RU" sz="3600" b="1" dirty="0">
                <a:solidFill>
                  <a:srgbClr val="000000"/>
                </a:solidFill>
                <a:latin typeface="Courier New" panose="02070309020205020404" pitchFamily="49" charset="0"/>
                <a:hlinkClick r:id="rId2" action="ppaction://hlinksldjump"/>
              </a:rPr>
              <a:t>Статья </a:t>
            </a:r>
            <a:r>
              <a:rPr lang="ru-RU" sz="3600" b="1" dirty="0" smtClean="0">
                <a:solidFill>
                  <a:srgbClr val="000000"/>
                </a:solidFill>
                <a:latin typeface="Courier New" panose="02070309020205020404" pitchFamily="49" charset="0"/>
                <a:hlinkClick r:id="rId2" action="ppaction://hlinksldjump"/>
              </a:rPr>
              <a:t>10 УПП РК. </a:t>
            </a:r>
            <a:r>
              <a:rPr lang="ru-RU" sz="3600" b="1" dirty="0">
                <a:solidFill>
                  <a:srgbClr val="000000"/>
                </a:solidFill>
                <a:latin typeface="Courier New" panose="02070309020205020404" pitchFamily="49" charset="0"/>
                <a:hlinkClick r:id="rId2" action="ppaction://hlinksldjump"/>
              </a:rPr>
              <a:t>Законность</a:t>
            </a:r>
            <a:endParaRPr lang="ru-RU" sz="3600" dirty="0">
              <a:solidFill>
                <a:srgbClr val="000000"/>
              </a:solidFill>
              <a:latin typeface="Courier New" panose="02070309020205020404" pitchFamily="49" charset="0"/>
              <a:hlinkClick r:id="rId2" action="ppaction://hlinksldjump"/>
            </a:endParaRPr>
          </a:p>
          <a:p>
            <a:pPr algn="just" fontAlgn="base"/>
            <a:r>
              <a:rPr lang="ru-RU" sz="3600" dirty="0">
                <a:solidFill>
                  <a:srgbClr val="000000"/>
                </a:solidFill>
                <a:latin typeface="Courier New" panose="02070309020205020404" pitchFamily="49" charset="0"/>
                <a:hlinkClick r:id="rId2" action="ppaction://hlinksldjump"/>
              </a:rPr>
              <a:t>   </a:t>
            </a:r>
            <a:r>
              <a:rPr lang="ru-RU" sz="3600" dirty="0" smtClean="0">
                <a:solidFill>
                  <a:srgbClr val="000000"/>
                </a:solidFill>
                <a:latin typeface="Courier New" panose="02070309020205020404" pitchFamily="49" charset="0"/>
                <a:hlinkClick r:id="rId2" action="ppaction://hlinksldjump"/>
              </a:rPr>
              <a:t>ч.1</a:t>
            </a:r>
            <a:r>
              <a:rPr lang="ru-RU" sz="3600" dirty="0">
                <a:solidFill>
                  <a:srgbClr val="000000"/>
                </a:solidFill>
                <a:latin typeface="Courier New" panose="02070309020205020404" pitchFamily="49" charset="0"/>
                <a:hlinkClick r:id="rId2" action="ppaction://hlinksldjump"/>
              </a:rPr>
              <a:t>. Суд, прокурор, следователь, орган дознания и дознаватель при производстве по уголовным делам обязаны точно соблюдать требования </a:t>
            </a:r>
            <a:r>
              <a:rPr lang="ru-RU" sz="3600" dirty="0">
                <a:solidFill>
                  <a:srgbClr val="073A5E"/>
                </a:solidFill>
                <a:latin typeface="Courier New" panose="02070309020205020404" pitchFamily="49" charset="0"/>
                <a:hlinkClick r:id="rId2" action="ppaction://hlinksldjump"/>
              </a:rPr>
              <a:t>Конституции</a:t>
            </a:r>
            <a:r>
              <a:rPr lang="ru-RU" sz="3600" dirty="0">
                <a:solidFill>
                  <a:srgbClr val="000000"/>
                </a:solidFill>
                <a:latin typeface="Courier New" panose="02070309020205020404" pitchFamily="49" charset="0"/>
                <a:hlinkClick r:id="rId2" action="ppaction://hlinksldjump"/>
              </a:rPr>
              <a:t> Республики Казахстан, настоящего Кодекса, иных нормативных правовых актов, указанных в </a:t>
            </a:r>
            <a:r>
              <a:rPr lang="ru-RU" sz="3600" dirty="0">
                <a:solidFill>
                  <a:srgbClr val="073A5E"/>
                </a:solidFill>
                <a:latin typeface="Courier New" panose="02070309020205020404" pitchFamily="49" charset="0"/>
                <a:hlinkClick r:id="rId2" action="ppaction://hlinksldjump"/>
              </a:rPr>
              <a:t>статье 1</a:t>
            </a:r>
            <a:r>
              <a:rPr lang="ru-RU" sz="3600" dirty="0">
                <a:solidFill>
                  <a:srgbClr val="000000"/>
                </a:solidFill>
                <a:latin typeface="Courier New" panose="02070309020205020404" pitchFamily="49" charset="0"/>
                <a:hlinkClick r:id="rId2" action="ppaction://hlinksldjump"/>
              </a:rPr>
              <a:t> настоящего Кодекса.</a:t>
            </a:r>
            <a:endParaRPr lang="ru-RU" sz="3600" b="0" i="0" u="none" strike="noStrike" dirty="0">
              <a:solidFill>
                <a:srgbClr val="000000"/>
              </a:solidFill>
              <a:effectLst/>
              <a:latin typeface="Courier New" panose="02070309020205020404" pitchFamily="49"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517900" y="5602514"/>
            <a:ext cx="5156200" cy="800100"/>
          </a:xfrm>
          <a:prstGeom prst="rect">
            <a:avLst/>
          </a:prstGeom>
        </p:spPr>
      </p:pic>
    </p:spTree>
    <p:extLst>
      <p:ext uri="{BB962C8B-B14F-4D97-AF65-F5344CB8AC3E}">
        <p14:creationId xmlns:p14="http://schemas.microsoft.com/office/powerpoint/2010/main" val="16318176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3829" y="275772"/>
            <a:ext cx="11669485" cy="5078313"/>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hlinkClick r:id="rId2" action="ppaction://hlinksldjump"/>
              </a:rPr>
              <a:t>      </a:t>
            </a:r>
            <a:r>
              <a:rPr lang="ru-RU" sz="3600" dirty="0" smtClean="0">
                <a:latin typeface="Times New Roman" panose="02020603050405020304" pitchFamily="18" charset="0"/>
                <a:cs typeface="Times New Roman" panose="02020603050405020304" pitchFamily="18" charset="0"/>
                <a:hlinkClick r:id="rId2" action="ppaction://hlinksldjump"/>
              </a:rPr>
              <a:t>В </a:t>
            </a:r>
            <a:r>
              <a:rPr lang="ru-RU" sz="3600" dirty="0">
                <a:latin typeface="Times New Roman" panose="02020603050405020304" pitchFamily="18" charset="0"/>
                <a:cs typeface="Times New Roman" panose="02020603050405020304" pitchFamily="18" charset="0"/>
                <a:hlinkClick r:id="rId2" action="ppaction://hlinksldjump"/>
              </a:rPr>
              <a:t>судебном заседании защитник Цезий нарушал порядок, не подчинялся распоряжениям председательствующего, за что был удален из зала судебного заседания. Одновременно суд вынес решение о наложении на адвоката Цезия денежного взыскания в размере </a:t>
            </a:r>
            <a:r>
              <a:rPr lang="ru-RU" sz="3600" dirty="0" smtClean="0">
                <a:latin typeface="Times New Roman" panose="02020603050405020304" pitchFamily="18" charset="0"/>
                <a:cs typeface="Times New Roman" panose="02020603050405020304" pitchFamily="18" charset="0"/>
                <a:hlinkClick r:id="rId2" action="ppaction://hlinksldjump"/>
              </a:rPr>
              <a:t>5 тысяч тенге. </a:t>
            </a:r>
            <a:r>
              <a:rPr lang="ru-RU" sz="3600" dirty="0">
                <a:latin typeface="Times New Roman" panose="02020603050405020304" pitchFamily="18" charset="0"/>
                <a:cs typeface="Times New Roman" panose="02020603050405020304" pitchFamily="18" charset="0"/>
                <a:hlinkClick r:id="rId2" action="ppaction://hlinksldjump"/>
              </a:rPr>
              <a:t>Законны ли действия и решение суда? Какие меры воздействия за нарушение порядка могут быть применены к различным участникам судебного заседания?</a:t>
            </a:r>
            <a:endParaRPr lang="ru-RU" sz="3600" dirty="0">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772594" y="5354085"/>
            <a:ext cx="3212870" cy="1358900"/>
          </a:xfrm>
          <a:prstGeom prst="rect">
            <a:avLst/>
          </a:prstGeom>
        </p:spPr>
      </p:pic>
    </p:spTree>
    <p:extLst>
      <p:ext uri="{BB962C8B-B14F-4D97-AF65-F5344CB8AC3E}">
        <p14:creationId xmlns:p14="http://schemas.microsoft.com/office/powerpoint/2010/main" val="12868621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5143" y="444499"/>
            <a:ext cx="11829143" cy="5262979"/>
          </a:xfrm>
          <a:prstGeom prst="rect">
            <a:avLst/>
          </a:prstGeom>
          <a:ln>
            <a:solidFill>
              <a:srgbClr val="002060"/>
            </a:solidFill>
          </a:ln>
        </p:spPr>
        <p:txBody>
          <a:bodyPr wrap="square">
            <a:spAutoFit/>
          </a:bodyPr>
          <a:lstStyle/>
          <a:p>
            <a:pPr algn="just" fontAlgn="base"/>
            <a:r>
              <a:rPr lang="ru-RU" sz="2400" b="1" dirty="0">
                <a:solidFill>
                  <a:srgbClr val="000000"/>
                </a:solidFill>
                <a:latin typeface="Courier New" panose="02070309020205020404" pitchFamily="49" charset="0"/>
                <a:hlinkClick r:id="rId2" action="ppaction://hlinksldjump"/>
              </a:rPr>
              <a:t>Статья </a:t>
            </a:r>
            <a:r>
              <a:rPr lang="ru-RU" sz="2400" b="1" dirty="0" smtClean="0">
                <a:solidFill>
                  <a:srgbClr val="000000"/>
                </a:solidFill>
                <a:latin typeface="Courier New" panose="02070309020205020404" pitchFamily="49" charset="0"/>
                <a:hlinkClick r:id="rId2" action="ppaction://hlinksldjump"/>
              </a:rPr>
              <a:t>159 УПК РК. </a:t>
            </a:r>
            <a:r>
              <a:rPr lang="ru-RU" sz="2400" b="1" dirty="0">
                <a:solidFill>
                  <a:srgbClr val="000000"/>
                </a:solidFill>
                <a:latin typeface="Courier New" panose="02070309020205020404" pitchFamily="49" charset="0"/>
                <a:hlinkClick r:id="rId2" action="ppaction://hlinksldjump"/>
              </a:rPr>
              <a:t>Денежное взыскание</a:t>
            </a:r>
            <a:endParaRPr lang="ru-RU" sz="2400" dirty="0">
              <a:solidFill>
                <a:srgbClr val="000000"/>
              </a:solidFill>
              <a:latin typeface="Courier New" panose="02070309020205020404" pitchFamily="49" charset="0"/>
              <a:hlinkClick r:id="rId2" action="ppaction://hlinksldjump"/>
            </a:endParaRPr>
          </a:p>
          <a:p>
            <a:pPr algn="just" fontAlgn="base"/>
            <a:r>
              <a:rPr lang="ru-RU" sz="2400" dirty="0">
                <a:solidFill>
                  <a:srgbClr val="000000"/>
                </a:solidFill>
                <a:latin typeface="Courier New" panose="02070309020205020404" pitchFamily="49" charset="0"/>
                <a:hlinkClick r:id="rId2" action="ppaction://hlinksldjump"/>
              </a:rPr>
              <a:t>  </a:t>
            </a:r>
            <a:r>
              <a:rPr lang="ru-RU" sz="2400" dirty="0" smtClean="0">
                <a:solidFill>
                  <a:srgbClr val="000000"/>
                </a:solidFill>
                <a:latin typeface="Courier New" panose="02070309020205020404" pitchFamily="49" charset="0"/>
                <a:hlinkClick r:id="rId2" action="ppaction://hlinksldjump"/>
              </a:rPr>
              <a:t>За нарушение </a:t>
            </a:r>
            <a:r>
              <a:rPr lang="ru-RU" sz="2400" dirty="0">
                <a:solidFill>
                  <a:srgbClr val="000000"/>
                </a:solidFill>
                <a:latin typeface="Courier New" panose="02070309020205020404" pitchFamily="49" charset="0"/>
                <a:hlinkClick r:id="rId2" action="ppaction://hlinksldjump"/>
              </a:rPr>
              <a:t>порядка в судебном заседании на потерпевшего, свидетеля, специалиста, переводчика и иных лиц, за исключением адвоката, прокурора и подсудимого, может быть наложено денежное </a:t>
            </a:r>
            <a:r>
              <a:rPr lang="ru-RU" sz="2400" dirty="0" smtClean="0">
                <a:solidFill>
                  <a:srgbClr val="000000"/>
                </a:solidFill>
                <a:latin typeface="Courier New" panose="02070309020205020404" pitchFamily="49" charset="0"/>
                <a:hlinkClick r:id="rId2" action="ppaction://hlinksldjump"/>
              </a:rPr>
              <a:t>взыскание.</a:t>
            </a:r>
            <a:endParaRPr lang="ru-RU" sz="2400" dirty="0">
              <a:solidFill>
                <a:srgbClr val="000000"/>
              </a:solidFill>
              <a:latin typeface="Courier New" panose="02070309020205020404" pitchFamily="49" charset="0"/>
              <a:hlinkClick r:id="rId2" action="ppaction://hlinksldjump"/>
            </a:endParaRPr>
          </a:p>
          <a:p>
            <a:pPr algn="just" fontAlgn="base"/>
            <a:r>
              <a:rPr lang="ru-RU" sz="2400" b="1" dirty="0">
                <a:solidFill>
                  <a:srgbClr val="000000"/>
                </a:solidFill>
                <a:latin typeface="Courier New" panose="02070309020205020404" pitchFamily="49" charset="0"/>
                <a:hlinkClick r:id="rId2" action="ppaction://hlinksldjump"/>
              </a:rPr>
              <a:t>Статья </a:t>
            </a:r>
            <a:r>
              <a:rPr lang="ru-RU" sz="2400" b="1" dirty="0" smtClean="0">
                <a:solidFill>
                  <a:srgbClr val="000000"/>
                </a:solidFill>
                <a:latin typeface="Courier New" panose="02070309020205020404" pitchFamily="49" charset="0"/>
                <a:hlinkClick r:id="rId2" action="ppaction://hlinksldjump"/>
              </a:rPr>
              <a:t>160 УПК РК. </a:t>
            </a:r>
            <a:r>
              <a:rPr lang="ru-RU" sz="2400" b="1" dirty="0">
                <a:solidFill>
                  <a:srgbClr val="000000"/>
                </a:solidFill>
                <a:latin typeface="Courier New" panose="02070309020205020404" pitchFamily="49" charset="0"/>
                <a:hlinkClick r:id="rId2" action="ppaction://hlinksldjump"/>
              </a:rPr>
              <a:t>Порядок наложения денежного взыскания</a:t>
            </a:r>
            <a:endParaRPr lang="ru-RU" sz="2400" dirty="0">
              <a:solidFill>
                <a:srgbClr val="000000"/>
              </a:solidFill>
              <a:latin typeface="Courier New" panose="02070309020205020404" pitchFamily="49" charset="0"/>
              <a:hlinkClick r:id="rId2" action="ppaction://hlinksldjump"/>
            </a:endParaRPr>
          </a:p>
          <a:p>
            <a:pPr algn="just" fontAlgn="base"/>
            <a:r>
              <a:rPr lang="ru-RU" sz="2400" dirty="0">
                <a:solidFill>
                  <a:srgbClr val="000000"/>
                </a:solidFill>
                <a:latin typeface="Courier New" panose="02070309020205020404" pitchFamily="49" charset="0"/>
                <a:hlinkClick r:id="rId2" action="ppaction://hlinksldjump"/>
              </a:rPr>
              <a:t>    </a:t>
            </a:r>
            <a:r>
              <a:rPr lang="ru-RU" sz="2400" dirty="0" smtClean="0">
                <a:solidFill>
                  <a:srgbClr val="000000"/>
                </a:solidFill>
                <a:latin typeface="Courier New" panose="02070309020205020404" pitchFamily="49" charset="0"/>
                <a:hlinkClick r:id="rId2" action="ppaction://hlinksldjump"/>
              </a:rPr>
              <a:t>4</a:t>
            </a:r>
            <a:r>
              <a:rPr lang="ru-RU" sz="2400" dirty="0">
                <a:solidFill>
                  <a:srgbClr val="000000"/>
                </a:solidFill>
                <a:latin typeface="Courier New" panose="02070309020205020404" pitchFamily="49" charset="0"/>
                <a:hlinkClick r:id="rId2" action="ppaction://hlinksldjump"/>
              </a:rPr>
              <a:t>. По результатам рассмотрения протокола судья выносит постановление о наложении денежного взыскания в размере до пятидесяти месячных расчетных показателей или отказе в его наложении. Копия постановления направляется лицу, составившему протокол, и лицу, на которое наложено денежное взыскание. </a:t>
            </a:r>
          </a:p>
          <a:p>
            <a:pPr algn="just" fontAlgn="base"/>
            <a:r>
              <a:rPr lang="ru-RU" sz="2400" dirty="0">
                <a:solidFill>
                  <a:srgbClr val="000000"/>
                </a:solidFill>
                <a:latin typeface="Courier New" panose="02070309020205020404" pitchFamily="49" charset="0"/>
                <a:hlinkClick r:id="rId2" action="ppaction://hlinksldjump"/>
              </a:rPr>
              <a:t>     </a:t>
            </a:r>
            <a:r>
              <a:rPr lang="ru-RU" sz="2400" dirty="0" smtClean="0">
                <a:solidFill>
                  <a:srgbClr val="000000"/>
                </a:solidFill>
                <a:latin typeface="Courier New" panose="02070309020205020404" pitchFamily="49" charset="0"/>
                <a:hlinkClick r:id="rId2" action="ppaction://hlinksldjump"/>
              </a:rPr>
              <a:t>5</a:t>
            </a:r>
            <a:r>
              <a:rPr lang="ru-RU" sz="2400" dirty="0">
                <a:solidFill>
                  <a:srgbClr val="000000"/>
                </a:solidFill>
                <a:latin typeface="Courier New" panose="02070309020205020404" pitchFamily="49" charset="0"/>
                <a:hlinkClick r:id="rId2" action="ppaction://hlinksldjump"/>
              </a:rPr>
              <a:t>. При наложении денежного взыскания суд вправе отсрочить или рассрочить исполнение постановления на срок до трех месяцев.</a:t>
            </a:r>
            <a:endParaRPr lang="ru-RU" sz="2400" b="0" i="0" u="none" strike="noStrike" dirty="0">
              <a:solidFill>
                <a:srgbClr val="000000"/>
              </a:solidFill>
              <a:effectLst/>
              <a:latin typeface="Courier New" panose="02070309020205020404" pitchFamily="49"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761015" y="5863771"/>
            <a:ext cx="5156200" cy="800100"/>
          </a:xfrm>
          <a:prstGeom prst="rect">
            <a:avLst/>
          </a:prstGeom>
        </p:spPr>
      </p:pic>
    </p:spTree>
    <p:extLst>
      <p:ext uri="{BB962C8B-B14F-4D97-AF65-F5344CB8AC3E}">
        <p14:creationId xmlns:p14="http://schemas.microsoft.com/office/powerpoint/2010/main" val="328930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236" y="0"/>
            <a:ext cx="11869057" cy="5016758"/>
          </a:xfrm>
          <a:prstGeom prst="rect">
            <a:avLst/>
          </a:prstGeom>
        </p:spPr>
        <p:txBody>
          <a:bodyPr wrap="square">
            <a:spAutoFit/>
          </a:bodyPr>
          <a:lstStyle/>
          <a:p>
            <a:pPr algn="just"/>
            <a:r>
              <a:rPr lang="ru-RU" sz="2400" dirty="0" smtClean="0"/>
              <a:t>    </a:t>
            </a:r>
            <a:r>
              <a:rPr lang="ru-RU" sz="3200" dirty="0" smtClean="0">
                <a:hlinkClick r:id="rId2" action="ppaction://hlinksldjump"/>
              </a:rPr>
              <a:t>К </a:t>
            </a:r>
            <a:r>
              <a:rPr lang="ru-RU" sz="3200" dirty="0">
                <a:hlinkClick r:id="rId2" action="ppaction://hlinksldjump"/>
              </a:rPr>
              <a:t>следователю </a:t>
            </a:r>
            <a:r>
              <a:rPr lang="ru-RU" sz="3200" dirty="0" err="1">
                <a:hlinkClick r:id="rId2" action="ppaction://hlinksldjump"/>
              </a:rPr>
              <a:t>Завалову</a:t>
            </a:r>
            <a:r>
              <a:rPr lang="ru-RU" sz="3200" dirty="0">
                <a:hlinkClick r:id="rId2" action="ppaction://hlinksldjump"/>
              </a:rPr>
              <a:t>, расследующему дело об убийстве </a:t>
            </a:r>
            <a:r>
              <a:rPr lang="ru-RU" sz="3200" dirty="0" smtClean="0">
                <a:hlinkClick r:id="rId2" action="ppaction://hlinksldjump"/>
              </a:rPr>
              <a:t> гр-на </a:t>
            </a:r>
            <a:r>
              <a:rPr lang="ru-RU" sz="3200" dirty="0" err="1">
                <a:hlinkClick r:id="rId2" action="ppaction://hlinksldjump"/>
              </a:rPr>
              <a:t>Сердюкова</a:t>
            </a:r>
            <a:r>
              <a:rPr lang="ru-RU" sz="3200" dirty="0">
                <a:hlinkClick r:id="rId2" action="ppaction://hlinksldjump"/>
              </a:rPr>
              <a:t>, пришел 15-летний П. Морозов, который сказал, что в день убийства фотографировал ребят во дворе и на одном из снимков на заднем плане виден человек, вылезающий из окна квартиры, расположенной на первом этаже, в которой жил Сердюков. Данное окно было также отснято следователем на фотоаппарат в ходе производства осмотра места происшествия, в деле имеются фотографии, приложенные к протоколу осмотра. </a:t>
            </a:r>
            <a:r>
              <a:rPr lang="ru-RU" sz="3200" dirty="0" smtClean="0">
                <a:hlinkClick r:id="rId2" action="ppaction://hlinksldjump"/>
              </a:rPr>
              <a:t>Являются </a:t>
            </a:r>
            <a:r>
              <a:rPr lang="ru-RU" sz="3200" dirty="0">
                <a:hlinkClick r:id="rId2" action="ppaction://hlinksldjump"/>
              </a:rPr>
              <a:t>ли полученные фотографии доказательствами по делу? Если да, то к какому виду они относятся.</a:t>
            </a:r>
            <a:endParaRPr lang="ru-RU" sz="3200" dirty="0"/>
          </a:p>
        </p:txBody>
      </p:sp>
      <p:pic>
        <p:nvPicPr>
          <p:cNvPr id="4" name="Рисунок 3">
            <a:hlinkClick r:id="rId3" action="ppaction://hlinksldjump"/>
          </p:cNvPr>
          <p:cNvPicPr>
            <a:picLocks noChangeAspect="1"/>
          </p:cNvPicPr>
          <p:nvPr/>
        </p:nvPicPr>
        <p:blipFill>
          <a:blip r:embed="rId4"/>
          <a:stretch>
            <a:fillRect/>
          </a:stretch>
        </p:blipFill>
        <p:spPr>
          <a:xfrm>
            <a:off x="4656479" y="5199743"/>
            <a:ext cx="3212870" cy="1358900"/>
          </a:xfrm>
          <a:prstGeom prst="rect">
            <a:avLst/>
          </a:prstGeom>
        </p:spPr>
      </p:pic>
    </p:spTree>
    <p:extLst>
      <p:ext uri="{BB962C8B-B14F-4D97-AF65-F5344CB8AC3E}">
        <p14:creationId xmlns:p14="http://schemas.microsoft.com/office/powerpoint/2010/main" val="1720091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200" y="165100"/>
            <a:ext cx="11671300" cy="5693866"/>
          </a:xfrm>
          <a:prstGeom prst="rect">
            <a:avLst/>
          </a:prstGeom>
          <a:ln>
            <a:solidFill>
              <a:srgbClr val="002060"/>
            </a:solidFill>
          </a:ln>
        </p:spPr>
        <p:txBody>
          <a:bodyPr wrap="square">
            <a:spAutoFit/>
          </a:bodyPr>
          <a:lstStyle/>
          <a:p>
            <a:pPr algn="just" fontAlgn="base"/>
            <a:r>
              <a:rPr lang="ru-RU" sz="2800" b="1" dirty="0" smtClean="0">
                <a:solidFill>
                  <a:srgbClr val="000000"/>
                </a:solidFill>
                <a:latin typeface="Times New Roman" panose="02020603050405020304" pitchFamily="18" charset="0"/>
                <a:cs typeface="Times New Roman" panose="02020603050405020304" pitchFamily="18" charset="0"/>
                <a:hlinkClick r:id="rId2" action="ppaction://hlinksldjump"/>
              </a:rPr>
              <a:t>Статья </a:t>
            </a:r>
            <a:r>
              <a:rPr lang="ru-RU" sz="2800" b="1" dirty="0">
                <a:solidFill>
                  <a:srgbClr val="000000"/>
                </a:solidFill>
                <a:latin typeface="Times New Roman" panose="02020603050405020304" pitchFamily="18" charset="0"/>
                <a:cs typeface="Times New Roman" panose="02020603050405020304" pitchFamily="18" charset="0"/>
                <a:hlinkClick r:id="rId2" action="ppaction://hlinksldjump"/>
              </a:rPr>
              <a:t>112. Фактические данные, не допустимые в качестве доказательств</a:t>
            </a:r>
          </a:p>
          <a:p>
            <a:pPr algn="just" fontAlgn="base"/>
            <a:r>
              <a:rPr lang="ru-RU" sz="2800" b="1" dirty="0">
                <a:solidFill>
                  <a:srgbClr val="000000"/>
                </a:solidFill>
                <a:latin typeface="Times New Roman" panose="02020603050405020304" pitchFamily="18" charset="0"/>
                <a:cs typeface="Times New Roman" panose="02020603050405020304" pitchFamily="18" charset="0"/>
                <a:hlinkClick r:id="rId2" action="ppaction://hlinksldjump"/>
              </a:rPr>
              <a:t>      1. Фактические данные должны быть признаны не допустимыми в качестве доказательств, если они получены с нарушениями требований настоящего Кодекса, которые путем лишения или стеснения гарантированных законом прав участников процесса или нарушением иных правил уголовного процесса при досудебном расследовании или судебном разбирательстве дела повлияли или могли повлиять на достоверность полученных фактических данных, в том числе: </a:t>
            </a:r>
          </a:p>
          <a:p>
            <a:pPr algn="just" fontAlgn="base"/>
            <a:r>
              <a:rPr lang="ru-RU" sz="2800" b="1" dirty="0">
                <a:solidFill>
                  <a:srgbClr val="000000"/>
                </a:solidFill>
                <a:latin typeface="Times New Roman" panose="02020603050405020304" pitchFamily="18" charset="0"/>
                <a:cs typeface="Times New Roman" panose="02020603050405020304" pitchFamily="18" charset="0"/>
                <a:hlinkClick r:id="rId2" action="ppaction://hlinksldjump"/>
              </a:rPr>
              <a:t>     </a:t>
            </a:r>
            <a:r>
              <a:rPr lang="ru-RU" sz="2800" b="1" dirty="0" smtClean="0">
                <a:solidFill>
                  <a:srgbClr val="000000"/>
                </a:solidFill>
                <a:latin typeface="Times New Roman" panose="02020603050405020304" pitchFamily="18" charset="0"/>
                <a:cs typeface="Times New Roman" panose="02020603050405020304" pitchFamily="18" charset="0"/>
                <a:hlinkClick r:id="rId2" action="ppaction://hlinksldjump"/>
              </a:rPr>
              <a:t>3</a:t>
            </a:r>
            <a:r>
              <a:rPr lang="ru-RU" sz="2800" b="1" dirty="0">
                <a:solidFill>
                  <a:srgbClr val="000000"/>
                </a:solidFill>
                <a:latin typeface="Times New Roman" panose="02020603050405020304" pitchFamily="18" charset="0"/>
                <a:cs typeface="Times New Roman" panose="02020603050405020304" pitchFamily="18" charset="0"/>
                <a:hlinkClick r:id="rId2" action="ppaction://hlinksldjump"/>
              </a:rPr>
              <a:t>) в связи с проведением процессуального действия лицом, не имеющим права осуществлять производство по данному уголовному </a:t>
            </a:r>
            <a:r>
              <a:rPr lang="ru-RU" sz="2800" b="1" dirty="0" smtClean="0">
                <a:solidFill>
                  <a:srgbClr val="000000"/>
                </a:solidFill>
                <a:latin typeface="Times New Roman" panose="02020603050405020304" pitchFamily="18" charset="0"/>
                <a:cs typeface="Times New Roman" panose="02020603050405020304" pitchFamily="18" charset="0"/>
                <a:hlinkClick r:id="rId2" action="ppaction://hlinksldjump"/>
              </a:rPr>
              <a:t>делу.</a:t>
            </a:r>
            <a:endParaRPr lang="ru-RU" sz="2800" b="1"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165929" y="5858966"/>
            <a:ext cx="5156200" cy="800100"/>
          </a:xfrm>
          <a:prstGeom prst="rect">
            <a:avLst/>
          </a:prstGeom>
        </p:spPr>
      </p:pic>
    </p:spTree>
    <p:extLst>
      <p:ext uri="{BB962C8B-B14F-4D97-AF65-F5344CB8AC3E}">
        <p14:creationId xmlns:p14="http://schemas.microsoft.com/office/powerpoint/2010/main" val="309482646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479800" y="812800"/>
            <a:ext cx="8305800" cy="4370427"/>
          </a:xfrm>
          <a:prstGeom prst="rect">
            <a:avLst/>
          </a:prstGeom>
          <a:noFill/>
        </p:spPr>
        <p:txBody>
          <a:bodyPr wrap="square" rtlCol="0">
            <a:spAutoFit/>
          </a:bodyPr>
          <a:lstStyle/>
          <a:p>
            <a:pPr algn="ctr"/>
            <a:r>
              <a:rPr lang="ru-RU" sz="6600" dirty="0"/>
              <a:t>Рецидивом преступлений в УК </a:t>
            </a:r>
            <a:r>
              <a:rPr lang="ru-RU" sz="6600" dirty="0" smtClean="0"/>
              <a:t>РК признается:</a:t>
            </a:r>
            <a:r>
              <a:rPr lang="ru-RU" sz="6600" dirty="0"/>
              <a:t/>
            </a:r>
            <a:br>
              <a:rPr lang="ru-RU" sz="6600" dirty="0"/>
            </a:br>
            <a:r>
              <a:rPr lang="ru-RU" sz="4000" dirty="0"/>
              <a:t/>
            </a:r>
            <a:br>
              <a:rPr lang="ru-RU" sz="4000" dirty="0"/>
            </a:br>
            <a:endParaRPr lang="en-US" sz="4000" dirty="0"/>
          </a:p>
        </p:txBody>
      </p:sp>
      <p:sp>
        <p:nvSpPr>
          <p:cNvPr id="5" name="Управляющая кнопка: настраиваемая 4">
            <a:hlinkClick r:id="rId3" action="ppaction://hlinksldjump" highlightClick="1"/>
          </p:cNvPr>
          <p:cNvSpPr/>
          <p:nvPr/>
        </p:nvSpPr>
        <p:spPr>
          <a:xfrm>
            <a:off x="6019800" y="4533900"/>
            <a:ext cx="3200400" cy="1371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chemeClr val="tx1"/>
                </a:solidFill>
                <a:hlinkClick r:id="rId3" action="ppaction://hlinksldjump"/>
              </a:rPr>
              <a:t>Ответ</a:t>
            </a:r>
            <a:endParaRPr lang="en-US" sz="4400" dirty="0">
              <a:solidFill>
                <a:schemeClr val="tx1"/>
              </a:solidFill>
            </a:endParaRPr>
          </a:p>
        </p:txBody>
      </p:sp>
    </p:spTree>
    <p:extLst>
      <p:ext uri="{BB962C8B-B14F-4D97-AF65-F5344CB8AC3E}">
        <p14:creationId xmlns:p14="http://schemas.microsoft.com/office/powerpoint/2010/main" val="1556868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649" y="295079"/>
            <a:ext cx="11518900" cy="4832092"/>
          </a:xfrm>
          <a:prstGeom prst="rect">
            <a:avLst/>
          </a:prstGeom>
        </p:spPr>
        <p:txBody>
          <a:bodyPr wrap="square">
            <a:spAutoFit/>
          </a:bodyPr>
          <a:lstStyle/>
          <a:p>
            <a:pPr algn="just"/>
            <a:r>
              <a:rPr lang="ru-RU" dirty="0"/>
              <a:t> </a:t>
            </a:r>
            <a:r>
              <a:rPr lang="ru-RU" dirty="0" smtClean="0"/>
              <a:t>   </a:t>
            </a:r>
            <a:r>
              <a:rPr lang="ru-RU" sz="2800" dirty="0" smtClean="0">
                <a:latin typeface="Times New Roman" panose="02020603050405020304" pitchFamily="18" charset="0"/>
                <a:cs typeface="Times New Roman" panose="02020603050405020304" pitchFamily="18" charset="0"/>
                <a:hlinkClick r:id="rId2" action="ppaction://hlinksldjump"/>
              </a:rPr>
              <a:t>Потерпевший </a:t>
            </a:r>
            <a:r>
              <a:rPr lang="ru-RU" sz="2800" dirty="0">
                <a:latin typeface="Times New Roman" panose="02020603050405020304" pitchFamily="18" charset="0"/>
                <a:cs typeface="Times New Roman" panose="02020603050405020304" pitchFamily="18" charset="0"/>
                <a:hlinkClick r:id="rId2" action="ppaction://hlinksldjump"/>
              </a:rPr>
              <a:t>по делу о разбойном нападении Х. обратился к следователю с устной просьбой о возмещении ему имущественного вреда, причиненного преступлением, и затрат, понесенных в связи с лечением. Следователь сообщил потерпевшему, что данную просьбу следует заявить в письменной форме и только после установления и привлечения к ответственности лиц, совершивших преступление. В данный момент лица, подлежащие привлечению к ответственности, не установлены, и такая просьба не может быть удовлетворена. </a:t>
            </a:r>
            <a:endParaRPr lang="ru-RU" sz="2800" dirty="0" smtClean="0">
              <a:latin typeface="Times New Roman" panose="02020603050405020304" pitchFamily="18" charset="0"/>
              <a:cs typeface="Times New Roman" panose="02020603050405020304" pitchFamily="18" charset="0"/>
              <a:hlinkClick r:id="rId2" action="ppaction://hlinksldjump"/>
            </a:endParaRPr>
          </a:p>
          <a:p>
            <a:pPr algn="just"/>
            <a:r>
              <a:rPr lang="ru-RU" sz="2800" dirty="0" smtClean="0">
                <a:latin typeface="Times New Roman" panose="02020603050405020304" pitchFamily="18" charset="0"/>
                <a:cs typeface="Times New Roman" panose="02020603050405020304" pitchFamily="18" charset="0"/>
                <a:hlinkClick r:id="rId2" action="ppaction://hlinksldjump"/>
              </a:rPr>
              <a:t>Оцените </a:t>
            </a:r>
            <a:r>
              <a:rPr lang="ru-RU" sz="2800" dirty="0">
                <a:latin typeface="Times New Roman" panose="02020603050405020304" pitchFamily="18" charset="0"/>
                <a:cs typeface="Times New Roman" panose="02020603050405020304" pitchFamily="18" charset="0"/>
                <a:hlinkClick r:id="rId2" action="ppaction://hlinksldjump"/>
              </a:rPr>
              <a:t>действия следователя. </a:t>
            </a:r>
            <a:endParaRPr lang="ru-RU" sz="2800" dirty="0" smtClean="0">
              <a:latin typeface="Times New Roman" panose="02020603050405020304" pitchFamily="18" charset="0"/>
              <a:cs typeface="Times New Roman" panose="02020603050405020304" pitchFamily="18" charset="0"/>
              <a:hlinkClick r:id="rId2" action="ppaction://hlinksldjump"/>
            </a:endParaRPr>
          </a:p>
          <a:p>
            <a:pPr algn="just"/>
            <a:r>
              <a:rPr lang="ru-RU" sz="2800" dirty="0">
                <a:latin typeface="Times New Roman" panose="02020603050405020304" pitchFamily="18" charset="0"/>
                <a:cs typeface="Times New Roman" panose="02020603050405020304" pitchFamily="18" charset="0"/>
                <a:hlinkClick r:id="rId2" action="ppaction://hlinksldjump"/>
              </a:rPr>
              <a:t> </a:t>
            </a:r>
            <a:r>
              <a:rPr lang="ru-RU" sz="2800" dirty="0" smtClean="0">
                <a:latin typeface="Times New Roman" panose="02020603050405020304" pitchFamily="18" charset="0"/>
                <a:cs typeface="Times New Roman" panose="02020603050405020304" pitchFamily="18" charset="0"/>
                <a:hlinkClick r:id="rId2" action="ppaction://hlinksldjump"/>
              </a:rPr>
              <a:t>   Каков </a:t>
            </a:r>
            <a:r>
              <a:rPr lang="ru-RU" sz="2800" dirty="0">
                <a:latin typeface="Times New Roman" panose="02020603050405020304" pitchFamily="18" charset="0"/>
                <a:cs typeface="Times New Roman" panose="02020603050405020304" pitchFamily="18" charset="0"/>
                <a:hlinkClick r:id="rId2" action="ppaction://hlinksldjump"/>
              </a:rPr>
              <a:t>порядок и сроки предъявления гражданского иска в уголовном деле? Как надлежит поступить потерпевшему в сложившейся ситуации?</a:t>
            </a:r>
            <a:endParaRPr lang="ru-RU" sz="2800" dirty="0">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422831" y="5357585"/>
            <a:ext cx="3168535" cy="1308100"/>
          </a:xfrm>
          <a:prstGeom prst="rect">
            <a:avLst/>
          </a:prstGeom>
        </p:spPr>
      </p:pic>
    </p:spTree>
    <p:extLst>
      <p:ext uri="{BB962C8B-B14F-4D97-AF65-F5344CB8AC3E}">
        <p14:creationId xmlns:p14="http://schemas.microsoft.com/office/powerpoint/2010/main" val="15527565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2229" y="466447"/>
            <a:ext cx="11698514" cy="5324535"/>
          </a:xfrm>
          <a:prstGeom prst="rect">
            <a:avLst/>
          </a:prstGeom>
          <a:ln>
            <a:solidFill>
              <a:srgbClr val="002060"/>
            </a:solidFill>
          </a:ln>
        </p:spPr>
        <p:txBody>
          <a:bodyPr wrap="square">
            <a:spAutoFit/>
          </a:bodyPr>
          <a:lstStyle/>
          <a:p>
            <a:r>
              <a:rPr lang="ru-RU" sz="3400" b="1" dirty="0">
                <a:solidFill>
                  <a:srgbClr val="800000"/>
                </a:solidFill>
                <a:latin typeface="Times New Roman" panose="02020603050405020304" pitchFamily="18" charset="0"/>
                <a:cs typeface="Times New Roman" panose="02020603050405020304" pitchFamily="18" charset="0"/>
                <a:hlinkClick r:id="rId2" action="ppaction://hlinksldjump"/>
              </a:rPr>
              <a:t>Статья 163. Предъявление гражданского иска</a:t>
            </a:r>
          </a:p>
          <a:p>
            <a:pPr algn="just"/>
            <a:r>
              <a:rPr lang="ru-RU" sz="3400" dirty="0" smtClean="0">
                <a:solidFill>
                  <a:srgbClr val="000000"/>
                </a:solidFill>
                <a:latin typeface="Times New Roman" panose="02020603050405020304" pitchFamily="18" charset="0"/>
                <a:cs typeface="Times New Roman" panose="02020603050405020304" pitchFamily="18" charset="0"/>
                <a:hlinkClick r:id="rId2" action="ppaction://hlinksldjump"/>
              </a:rPr>
              <a:t>2</a:t>
            </a:r>
            <a:r>
              <a:rPr lang="ru-RU" sz="3400" dirty="0">
                <a:solidFill>
                  <a:srgbClr val="000000"/>
                </a:solidFill>
                <a:latin typeface="Times New Roman" panose="02020603050405020304" pitchFamily="18" charset="0"/>
                <a:cs typeface="Times New Roman" panose="02020603050405020304" pitchFamily="18" charset="0"/>
                <a:hlinkClick r:id="rId2" action="ppaction://hlinksldjump"/>
              </a:rPr>
              <a:t>. Гражданский иск предъявляется в письменной форме. В исковом заявлении указывается, по какому уголовному делу, кто, к кому, на каком основании и в каком размере предъявляет гражданский иск, а также излагается просьба о взыскании конкретной денежной суммы или имущества для возмещения ущерба. </a:t>
            </a:r>
          </a:p>
          <a:p>
            <a:pPr algn="just"/>
            <a:r>
              <a:rPr lang="ru-RU" sz="3400" u="sng" dirty="0" smtClean="0">
                <a:solidFill>
                  <a:srgbClr val="000000"/>
                </a:solidFill>
                <a:latin typeface="Times New Roman" panose="02020603050405020304" pitchFamily="18" charset="0"/>
                <a:cs typeface="Times New Roman" panose="02020603050405020304" pitchFamily="18" charset="0"/>
                <a:hlinkClick r:id="rId2" action="ppaction://hlinksldjump"/>
              </a:rPr>
              <a:t>4</a:t>
            </a:r>
            <a:r>
              <a:rPr lang="ru-RU" sz="3400" u="sng" dirty="0">
                <a:solidFill>
                  <a:srgbClr val="000000"/>
                </a:solidFill>
                <a:latin typeface="Times New Roman" panose="02020603050405020304" pitchFamily="18" charset="0"/>
                <a:cs typeface="Times New Roman" panose="02020603050405020304" pitchFamily="18" charset="0"/>
                <a:hlinkClick r:id="rId2" action="ppaction://hlinksldjump"/>
              </a:rPr>
              <a:t>. Не установление лица, подлежащего привлечению в качестве обвиняемого, не препятствует предъявлению гражданского иска в уголовном деле. </a:t>
            </a:r>
            <a:endParaRPr lang="ru-RU" sz="3400" b="0" i="0" u="sng"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3717471" y="5907314"/>
            <a:ext cx="5156200" cy="800100"/>
          </a:xfrm>
          <a:prstGeom prst="rect">
            <a:avLst/>
          </a:prstGeom>
        </p:spPr>
      </p:pic>
    </p:spTree>
    <p:extLst>
      <p:ext uri="{BB962C8B-B14F-4D97-AF65-F5344CB8AC3E}">
        <p14:creationId xmlns:p14="http://schemas.microsoft.com/office/powerpoint/2010/main" val="56112940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2857" y="267583"/>
            <a:ext cx="11669486" cy="4901317"/>
          </a:xfrm>
          <a:prstGeom prst="rect">
            <a:avLst/>
          </a:prstGeom>
        </p:spPr>
        <p:txBody>
          <a:bodyPr wrap="square">
            <a:spAutoFit/>
          </a:bodyPr>
          <a:lstStyle/>
          <a:p>
            <a:pPr algn="just" fontAlgn="base">
              <a:spcAft>
                <a:spcPts val="0"/>
              </a:spcAft>
            </a:pP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Осужденный </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к 120 часам </a:t>
            </a:r>
            <a:r>
              <a:rPr lang="ru-RU"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общественных работ </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У., во время отбывания наказания получил травму. Впоследствии он был признан инвалидом </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II</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 группы.</a:t>
            </a:r>
            <a:endParaRPr lang="en-US" sz="4000" dirty="0">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endParaRPr>
          </a:p>
          <a:p>
            <a:pPr algn="just" fontAlgn="base">
              <a:spcAft>
                <a:spcPts val="0"/>
              </a:spcAft>
            </a:pPr>
            <a:r>
              <a:rPr lang="ru-RU"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   Как </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должен решаться вопрос о дальнейшем отбывании наказания?</a:t>
            </a:r>
            <a:endParaRPr lang="en-US" sz="4000" dirty="0">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endParaRPr>
          </a:p>
          <a:p>
            <a:pPr algn="just" fontAlgn="base">
              <a:spcAft>
                <a:spcPts val="0"/>
              </a:spcAft>
            </a:pPr>
            <a:r>
              <a:rPr lang="ru-RU"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   Каков </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порядок исполнения наказания в виде обязательных работ?</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ts val="2280"/>
              </a:lnSpc>
              <a:spcBef>
                <a:spcPts val="1875"/>
              </a:spcBef>
              <a:spcAft>
                <a:spcPts val="2250"/>
              </a:spcAft>
            </a:pP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613332" y="5270500"/>
            <a:ext cx="3168535" cy="1308100"/>
          </a:xfrm>
          <a:prstGeom prst="rect">
            <a:avLst/>
          </a:prstGeom>
        </p:spPr>
      </p:pic>
    </p:spTree>
    <p:extLst>
      <p:ext uri="{BB962C8B-B14F-4D97-AF65-F5344CB8AC3E}">
        <p14:creationId xmlns:p14="http://schemas.microsoft.com/office/powerpoint/2010/main" val="82675467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657" y="571500"/>
            <a:ext cx="11872686" cy="4154984"/>
          </a:xfrm>
          <a:prstGeom prst="rect">
            <a:avLst/>
          </a:prstGeom>
        </p:spPr>
        <p:txBody>
          <a:bodyPr wrap="square">
            <a:spAutoFit/>
          </a:bodyPr>
          <a:lstStyle/>
          <a:p>
            <a:pPr algn="just"/>
            <a:r>
              <a:rPr lang="ru-RU" sz="4400" b="1" dirty="0">
                <a:solidFill>
                  <a:srgbClr val="000000"/>
                </a:solidFill>
                <a:latin typeface="Times New Roman" panose="02020603050405020304" pitchFamily="18" charset="0"/>
                <a:cs typeface="Times New Roman" panose="02020603050405020304" pitchFamily="18" charset="0"/>
                <a:hlinkClick r:id="rId2" action="ppaction://hlinksldjump"/>
              </a:rPr>
              <a:t>Статья 57. Порядок исполнения наказания в виде привлечения к общественным </a:t>
            </a:r>
            <a:r>
              <a:rPr lang="ru-RU" sz="4400" b="1" dirty="0" smtClean="0">
                <a:solidFill>
                  <a:srgbClr val="000000"/>
                </a:solidFill>
                <a:latin typeface="Times New Roman" panose="02020603050405020304" pitchFamily="18" charset="0"/>
                <a:cs typeface="Times New Roman" panose="02020603050405020304" pitchFamily="18" charset="0"/>
                <a:hlinkClick r:id="rId2" action="ppaction://hlinksldjump"/>
              </a:rPr>
              <a:t>работам</a:t>
            </a:r>
          </a:p>
          <a:p>
            <a:pPr algn="just"/>
            <a:r>
              <a:rPr lang="ru-RU" sz="4400" dirty="0">
                <a:latin typeface="Times New Roman" panose="02020603050405020304" pitchFamily="18" charset="0"/>
                <a:cs typeface="Times New Roman" panose="02020603050405020304" pitchFamily="18" charset="0"/>
                <a:hlinkClick r:id="rId2" action="ppaction://hlinksldjump"/>
              </a:rPr>
              <a:t>  5. При признании осужденного инвалидом первой или второй группы служба пробации вносит в суд представление об освобождении его от дальнейшего отбывания наказания.</a:t>
            </a:r>
            <a:endParaRPr lang="en-US" sz="4400" dirty="0">
              <a:latin typeface="Times New Roman" panose="02020603050405020304" pitchFamily="18"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3369128" y="5181600"/>
            <a:ext cx="5156200" cy="800100"/>
          </a:xfrm>
          <a:prstGeom prst="rect">
            <a:avLst/>
          </a:prstGeom>
        </p:spPr>
      </p:pic>
    </p:spTree>
    <p:extLst>
      <p:ext uri="{BB962C8B-B14F-4D97-AF65-F5344CB8AC3E}">
        <p14:creationId xmlns:p14="http://schemas.microsoft.com/office/powerpoint/2010/main" val="33420819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7372" y="293915"/>
            <a:ext cx="11520714" cy="4670317"/>
          </a:xfrm>
          <a:prstGeom prst="rect">
            <a:avLst/>
          </a:prstGeom>
        </p:spPr>
        <p:txBody>
          <a:bodyPr wrap="square">
            <a:spAutoFit/>
          </a:bodyPr>
          <a:lstStyle/>
          <a:p>
            <a:pPr algn="just">
              <a:lnSpc>
                <a:spcPct val="107000"/>
              </a:lnSpc>
              <a:spcAft>
                <a:spcPts val="0"/>
              </a:spcAft>
            </a:pPr>
            <a:r>
              <a:rPr lang="ru-RU" sz="28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40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Осужденный </a:t>
            </a:r>
            <a:r>
              <a:rPr lang="ru-RU" sz="40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Конев, имеющий 9</a:t>
            </a:r>
            <a:r>
              <a:rPr lang="ru-RU" sz="40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a:t>
            </a:r>
            <a:r>
              <a:rPr lang="ru-RU" sz="40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классов образования, изъявил желание продолжить свое обучение. Начальник колонии разъяснил ему, что администрация не располагает такой возможностью   и посоветовал заниматься самостоятельно. </a:t>
            </a:r>
            <a:endParaRPr lang="ru-RU" sz="40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endParaRPr>
          </a:p>
          <a:p>
            <a:pPr algn="just">
              <a:lnSpc>
                <a:spcPct val="107000"/>
              </a:lnSpc>
              <a:spcAft>
                <a:spcPts val="0"/>
              </a:spcAft>
            </a:pPr>
            <a:r>
              <a:rPr lang="ru-RU" sz="4000" dirty="0" smtClean="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   Имеется </a:t>
            </a:r>
            <a:r>
              <a:rPr lang="ru-RU" sz="4000" dirty="0">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ли в данном случае нарушение прав   осужденного?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439557" y="5110843"/>
            <a:ext cx="3168535" cy="1308100"/>
          </a:xfrm>
          <a:prstGeom prst="rect">
            <a:avLst/>
          </a:prstGeom>
        </p:spPr>
      </p:pic>
    </p:spTree>
    <p:extLst>
      <p:ext uri="{BB962C8B-B14F-4D97-AF65-F5344CB8AC3E}">
        <p14:creationId xmlns:p14="http://schemas.microsoft.com/office/powerpoint/2010/main" val="10693589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5771" y="557243"/>
            <a:ext cx="11713029" cy="4708981"/>
          </a:xfrm>
          <a:prstGeom prst="rect">
            <a:avLst/>
          </a:prstGeom>
          <a:ln>
            <a:solidFill>
              <a:schemeClr val="tx1"/>
            </a:solidFill>
          </a:ln>
        </p:spPr>
        <p:txBody>
          <a:bodyPr wrap="square">
            <a:spAutoFit/>
          </a:bodyPr>
          <a:lstStyle/>
          <a:p>
            <a:pPr algn="just" fontAlgn="base"/>
            <a:r>
              <a:rPr lang="ru-RU" sz="3000" b="1" dirty="0" smtClean="0">
                <a:solidFill>
                  <a:srgbClr val="000000"/>
                </a:solidFill>
                <a:latin typeface="Times New Roman" panose="02020603050405020304" pitchFamily="18" charset="0"/>
                <a:cs typeface="Times New Roman" panose="02020603050405020304" pitchFamily="18" charset="0"/>
                <a:hlinkClick r:id="rId2" action="ppaction://hlinksldjump"/>
              </a:rPr>
              <a:t>   Статья </a:t>
            </a:r>
            <a:r>
              <a:rPr lang="ru-RU" sz="3000" b="1" dirty="0">
                <a:solidFill>
                  <a:srgbClr val="000000"/>
                </a:solidFill>
                <a:latin typeface="Times New Roman" panose="02020603050405020304" pitchFamily="18" charset="0"/>
                <a:cs typeface="Times New Roman" panose="02020603050405020304" pitchFamily="18" charset="0"/>
                <a:hlinkClick r:id="rId2" action="ppaction://hlinksldjump"/>
              </a:rPr>
              <a:t>127. Организация получения начального, основного среднего, общего среднего образования</a:t>
            </a:r>
            <a:endParaRPr lang="ru-RU" sz="3000" dirty="0">
              <a:solidFill>
                <a:srgbClr val="000000"/>
              </a:solidFill>
              <a:latin typeface="Times New Roman" panose="02020603050405020304" pitchFamily="18" charset="0"/>
              <a:cs typeface="Times New Roman" panose="02020603050405020304" pitchFamily="18" charset="0"/>
              <a:hlinkClick r:id="rId2" action="ppaction://hlinksldjump"/>
            </a:endParaRPr>
          </a:p>
          <a:p>
            <a:pPr algn="just" fontAlgn="base"/>
            <a:r>
              <a:rPr lang="ru-RU" sz="3000" dirty="0">
                <a:solidFill>
                  <a:srgbClr val="000000"/>
                </a:solidFill>
                <a:latin typeface="Times New Roman" panose="02020603050405020304" pitchFamily="18" charset="0"/>
                <a:cs typeface="Times New Roman" panose="02020603050405020304" pitchFamily="18" charset="0"/>
                <a:hlinkClick r:id="rId2" action="ppaction://hlinksldjump"/>
              </a:rPr>
              <a:t>      1. В учреждениях организуется обязательное получение осужденными, не достигшими тридцати лет, начального, основного среднего, общего среднего образования.</a:t>
            </a:r>
          </a:p>
          <a:p>
            <a:pPr algn="just" fontAlgn="base"/>
            <a:r>
              <a:rPr lang="ru-RU" sz="3000" dirty="0">
                <a:solidFill>
                  <a:srgbClr val="000000"/>
                </a:solidFill>
                <a:latin typeface="Times New Roman" panose="02020603050405020304" pitchFamily="18" charset="0"/>
                <a:cs typeface="Times New Roman" panose="02020603050405020304" pitchFamily="18" charset="0"/>
                <a:hlinkClick r:id="rId2" action="ppaction://hlinksldjump"/>
              </a:rPr>
              <a:t>      2. Осужденные старше тридцати лет и инвалиды получают начальное, основное среднее, общее среднее образование по их желанию.</a:t>
            </a:r>
          </a:p>
          <a:p>
            <a:pPr algn="just" fontAlgn="base"/>
            <a:r>
              <a:rPr lang="ru-RU" sz="3000" dirty="0">
                <a:solidFill>
                  <a:srgbClr val="000000"/>
                </a:solidFill>
                <a:latin typeface="Times New Roman" panose="02020603050405020304" pitchFamily="18" charset="0"/>
                <a:cs typeface="Times New Roman" panose="02020603050405020304" pitchFamily="18" charset="0"/>
                <a:hlinkClick r:id="rId2" action="ppaction://hlinksldjump"/>
              </a:rPr>
              <a:t>      3. Для сдачи экзаменов учащиеся освобождаются от работы в соответствии с трудовым законодательством Республики Казахстан.</a:t>
            </a:r>
            <a:endParaRPr lang="ru-RU" sz="30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3920672" y="5718629"/>
            <a:ext cx="5156200" cy="800100"/>
          </a:xfrm>
          <a:prstGeom prst="rect">
            <a:avLst/>
          </a:prstGeom>
        </p:spPr>
      </p:pic>
    </p:spTree>
    <p:extLst>
      <p:ext uri="{BB962C8B-B14F-4D97-AF65-F5344CB8AC3E}">
        <p14:creationId xmlns:p14="http://schemas.microsoft.com/office/powerpoint/2010/main" val="34721273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714" y="739339"/>
            <a:ext cx="11809186" cy="4031873"/>
          </a:xfrm>
          <a:prstGeom prst="rect">
            <a:avLst/>
          </a:prstGeom>
        </p:spPr>
        <p:txBody>
          <a:bodyPr wrap="square">
            <a:spAutoFit/>
          </a:bodyPr>
          <a:lstStyle/>
          <a:p>
            <a:pPr algn="just"/>
            <a:r>
              <a:rPr lang="ru-RU" sz="2600" dirty="0" smtClean="0">
                <a:latin typeface="Times New Roman" panose="02020603050405020304" pitchFamily="18" charset="0"/>
                <a:ea typeface="Calibri" panose="020F0502020204030204" pitchFamily="34" charset="0"/>
              </a:rPr>
              <a:t>   </a:t>
            </a:r>
            <a:r>
              <a:rPr lang="ru-RU" sz="3200" dirty="0" smtClean="0">
                <a:latin typeface="Times New Roman" panose="02020603050405020304" pitchFamily="18" charset="0"/>
                <a:ea typeface="Calibri" panose="020F0502020204030204" pitchFamily="34" charset="0"/>
                <a:hlinkClick r:id="rId2" action="ppaction://hlinksldjump"/>
              </a:rPr>
              <a:t>Своим </a:t>
            </a:r>
            <a:r>
              <a:rPr lang="ru-RU" sz="3200" dirty="0">
                <a:latin typeface="Times New Roman" panose="02020603050405020304" pitchFamily="18" charset="0"/>
                <a:ea typeface="Calibri" panose="020F0502020204030204" pitchFamily="34" charset="0"/>
                <a:hlinkClick r:id="rId2" action="ppaction://hlinksldjump"/>
              </a:rPr>
              <a:t>постановлением начальник тюрьмы применил в отношении осужденного Захарова взыскание в виде водворения в штрафной изолятор сроком на 10 суток. Основанием для дисциплинарной ответственности послужил его отказ встретиться со священнослужителем, прибывшим в тюрьму для проведения религиозных обрядов и индивидуальных бесед.  </a:t>
            </a:r>
            <a:endParaRPr lang="ru-RU" sz="3200" dirty="0" smtClean="0">
              <a:latin typeface="Times New Roman" panose="02020603050405020304" pitchFamily="18" charset="0"/>
              <a:ea typeface="Calibri" panose="020F0502020204030204" pitchFamily="34" charset="0"/>
              <a:hlinkClick r:id="rId2" action="ppaction://hlinksldjump"/>
            </a:endParaRPr>
          </a:p>
          <a:p>
            <a:pPr algn="just"/>
            <a:r>
              <a:rPr lang="ru-RU" sz="3200" dirty="0">
                <a:latin typeface="Times New Roman" panose="02020603050405020304" pitchFamily="18" charset="0"/>
                <a:ea typeface="Calibri" panose="020F0502020204030204" pitchFamily="34" charset="0"/>
                <a:hlinkClick r:id="rId2" action="ppaction://hlinksldjump"/>
              </a:rPr>
              <a:t> </a:t>
            </a:r>
            <a:r>
              <a:rPr lang="ru-RU" sz="3200" dirty="0" smtClean="0">
                <a:latin typeface="Times New Roman" panose="02020603050405020304" pitchFamily="18" charset="0"/>
                <a:ea typeface="Calibri" panose="020F0502020204030204" pitchFamily="34" charset="0"/>
                <a:hlinkClick r:id="rId2" action="ppaction://hlinksldjump"/>
              </a:rPr>
              <a:t>   Назовите </a:t>
            </a:r>
            <a:r>
              <a:rPr lang="ru-RU" sz="3200" dirty="0">
                <a:latin typeface="Times New Roman" panose="02020603050405020304" pitchFamily="18" charset="0"/>
                <a:ea typeface="Calibri" panose="020F0502020204030204" pitchFamily="34" charset="0"/>
                <a:hlinkClick r:id="rId2" action="ppaction://hlinksldjump"/>
              </a:rPr>
              <a:t>основные средства исправления осужденных. Дайте правовую оценку действиям администрации тюрьмы. </a:t>
            </a:r>
            <a:endParaRPr lang="en-US" sz="3200" dirty="0"/>
          </a:p>
        </p:txBody>
      </p:sp>
      <p:pic>
        <p:nvPicPr>
          <p:cNvPr id="4" name="Рисунок 3">
            <a:hlinkClick r:id="rId3" action="ppaction://hlinksldjump"/>
          </p:cNvPr>
          <p:cNvPicPr>
            <a:picLocks noChangeAspect="1"/>
          </p:cNvPicPr>
          <p:nvPr/>
        </p:nvPicPr>
        <p:blipFill>
          <a:blip r:embed="rId4"/>
          <a:stretch>
            <a:fillRect/>
          </a:stretch>
        </p:blipFill>
        <p:spPr>
          <a:xfrm>
            <a:off x="4802413" y="5241472"/>
            <a:ext cx="3168535" cy="1308100"/>
          </a:xfrm>
          <a:prstGeom prst="rect">
            <a:avLst/>
          </a:prstGeom>
        </p:spPr>
      </p:pic>
    </p:spTree>
    <p:extLst>
      <p:ext uri="{BB962C8B-B14F-4D97-AF65-F5344CB8AC3E}">
        <p14:creationId xmlns:p14="http://schemas.microsoft.com/office/powerpoint/2010/main" val="5455730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9314" y="288955"/>
            <a:ext cx="11663136" cy="5016758"/>
          </a:xfrm>
          <a:prstGeom prst="rect">
            <a:avLst/>
          </a:prstGeom>
          <a:ln>
            <a:solidFill>
              <a:schemeClr val="tx1"/>
            </a:solidFill>
          </a:ln>
        </p:spPr>
        <p:txBody>
          <a:bodyPr wrap="square">
            <a:spAutoFit/>
          </a:bodyPr>
          <a:lstStyle/>
          <a:p>
            <a:pPr fontAlgn="base"/>
            <a:r>
              <a:rPr lang="ru-RU" sz="3200" b="1" dirty="0">
                <a:solidFill>
                  <a:srgbClr val="000000"/>
                </a:solidFill>
                <a:latin typeface="Times New Roman" panose="02020603050405020304" pitchFamily="18" charset="0"/>
                <a:cs typeface="Times New Roman" panose="02020603050405020304" pitchFamily="18" charset="0"/>
                <a:hlinkClick r:id="rId2" action="ppaction://hlinksldjump"/>
              </a:rPr>
              <a:t>Статья 7. Основные средства исправления осужденных</a:t>
            </a:r>
            <a:endParaRPr lang="ru-RU" sz="3200" dirty="0">
              <a:solidFill>
                <a:srgbClr val="000000"/>
              </a:solidFill>
              <a:latin typeface="Times New Roman" panose="02020603050405020304" pitchFamily="18" charset="0"/>
              <a:cs typeface="Times New Roman" panose="02020603050405020304" pitchFamily="18" charset="0"/>
              <a:hlinkClick r:id="rId2" action="ppaction://hlinksldjump"/>
            </a:endParaRP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1. Основными средствами исправления осужденных являются:</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1) режим отбывания наказания;</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2) воспитательное воздействие;</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3) поддержание позитивных социальных связей;</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4) общественно полезный труд;</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5) получение начального, основного среднего, общего среднего, технического и профессионального образования;</a:t>
            </a:r>
          </a:p>
          <a:p>
            <a:pPr fontAlgn="base"/>
            <a:r>
              <a:rPr lang="ru-RU" sz="3200" dirty="0">
                <a:solidFill>
                  <a:srgbClr val="000000"/>
                </a:solidFill>
                <a:latin typeface="Times New Roman" panose="02020603050405020304" pitchFamily="18" charset="0"/>
                <a:cs typeface="Times New Roman" panose="02020603050405020304" pitchFamily="18" charset="0"/>
                <a:hlinkClick r:id="rId2" action="ppaction://hlinksldjump"/>
              </a:rPr>
              <a:t>      6) общественное воздействие.</a:t>
            </a:r>
            <a:endParaRPr lang="ru-RU" sz="32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5" name="Рисунок 4">
            <a:hlinkClick r:id="rId3" action="ppaction://hlinksldjump"/>
          </p:cNvPr>
          <p:cNvPicPr>
            <a:picLocks noChangeAspect="1"/>
          </p:cNvPicPr>
          <p:nvPr/>
        </p:nvPicPr>
        <p:blipFill>
          <a:blip r:embed="rId4"/>
          <a:stretch>
            <a:fillRect/>
          </a:stretch>
        </p:blipFill>
        <p:spPr>
          <a:xfrm>
            <a:off x="3763736" y="5631214"/>
            <a:ext cx="5156200" cy="800100"/>
          </a:xfrm>
          <a:prstGeom prst="rect">
            <a:avLst/>
          </a:prstGeom>
        </p:spPr>
      </p:pic>
    </p:spTree>
    <p:extLst>
      <p:ext uri="{BB962C8B-B14F-4D97-AF65-F5344CB8AC3E}">
        <p14:creationId xmlns:p14="http://schemas.microsoft.com/office/powerpoint/2010/main" val="293015196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286" y="266957"/>
            <a:ext cx="11723914" cy="5262979"/>
          </a:xfrm>
          <a:prstGeom prst="rect">
            <a:avLst/>
          </a:prstGeom>
        </p:spPr>
        <p:txBody>
          <a:bodyPr wrap="square">
            <a:spAutoFit/>
          </a:bodyPr>
          <a:lstStyle/>
          <a:p>
            <a:pPr indent="269875" algn="just">
              <a:spcAft>
                <a:spcPts val="0"/>
              </a:spcAft>
            </a:pPr>
            <a:r>
              <a:rPr lang="ru-RU" sz="2800" dirty="0">
                <a:latin typeface="Times New Roman" panose="02020603050405020304" pitchFamily="18" charset="0"/>
                <a:ea typeface="Times New Roman" panose="02020603050405020304" pitchFamily="18" charset="0"/>
                <a:hlinkClick r:id="rId2" action="ppaction://hlinksldjump"/>
              </a:rPr>
              <a:t>В исправительной колонии группа осуждённых-граждан РК обратилась с просьбой к начальнику колонии о возможности принять участие в выборах Президента РК. Начальник исправительной колонии запретил им участвовать в выборах, заявив, что осуждённые не имеют такого права в соответствии с законами РК. После чего осуждённые заявили, что они против таких законов и желают провести в колонии общий митинг и собрание в отряде, после чего выпустить петицию о своем протесте против запрета на участие в выборах, так как они такие же граждане своей страны. </a:t>
            </a:r>
            <a:endParaRPr lang="en-US" sz="2800" dirty="0">
              <a:latin typeface="Times New Roman" panose="02020603050405020304" pitchFamily="18" charset="0"/>
              <a:ea typeface="Times New Roman" panose="02020603050405020304" pitchFamily="18" charset="0"/>
              <a:hlinkClick r:id="rId2" action="ppaction://hlinksldjump"/>
            </a:endParaRPr>
          </a:p>
          <a:p>
            <a:pPr indent="269875" algn="just">
              <a:spcAft>
                <a:spcPts val="0"/>
              </a:spcAft>
            </a:pPr>
            <a:r>
              <a:rPr lang="ru-RU" sz="2800" dirty="0">
                <a:latin typeface="Times New Roman" panose="02020603050405020304" pitchFamily="18" charset="0"/>
                <a:ea typeface="Times New Roman" panose="02020603050405020304" pitchFamily="18" charset="0"/>
                <a:hlinkClick r:id="rId2" action="ppaction://hlinksldjump"/>
              </a:rPr>
              <a:t>Каким образом в уголовно-исполнительном законодательстве урегулирован вопрос о политических праве осужденных на участие в выборах? Правомерно ли решение начальника исправительной колонии? Имеют ли осуждённые проводить митинги и собрания в колонии?</a:t>
            </a:r>
            <a:endParaRPr lang="en-US" sz="2800" dirty="0">
              <a:effectLst/>
              <a:latin typeface="Times New Roman" panose="02020603050405020304" pitchFamily="18" charset="0"/>
              <a:ea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4802413" y="5529936"/>
            <a:ext cx="3168535" cy="1308100"/>
          </a:xfrm>
          <a:prstGeom prst="rect">
            <a:avLst/>
          </a:prstGeom>
        </p:spPr>
      </p:pic>
    </p:spTree>
    <p:extLst>
      <p:ext uri="{BB962C8B-B14F-4D97-AF65-F5344CB8AC3E}">
        <p14:creationId xmlns:p14="http://schemas.microsoft.com/office/powerpoint/2010/main" val="29525936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658" y="443583"/>
            <a:ext cx="11872686" cy="4555093"/>
          </a:xfrm>
          <a:prstGeom prst="rect">
            <a:avLst/>
          </a:prstGeom>
          <a:ln>
            <a:solidFill>
              <a:schemeClr val="tx1"/>
            </a:solidFill>
          </a:ln>
        </p:spPr>
        <p:txBody>
          <a:bodyPr wrap="square">
            <a:spAutoFit/>
          </a:bodyPr>
          <a:lstStyle/>
          <a:p>
            <a:pPr algn="just"/>
            <a:r>
              <a:rPr lang="ru-RU" dirty="0">
                <a:solidFill>
                  <a:srgbClr val="000000"/>
                </a:solidFill>
                <a:latin typeface="Times New Roman" panose="02020603050405020304" pitchFamily="18" charset="0"/>
                <a:hlinkClick r:id="rId2" action="ppaction://hlinksldjump"/>
              </a:rPr>
              <a:t> </a:t>
            </a:r>
            <a:r>
              <a:rPr lang="ru-RU" sz="2600" dirty="0">
                <a:solidFill>
                  <a:srgbClr val="000000"/>
                </a:solidFill>
                <a:latin typeface="Times New Roman" panose="02020603050405020304" pitchFamily="18" charset="0"/>
                <a:cs typeface="Times New Roman" panose="02020603050405020304" pitchFamily="18" charset="0"/>
                <a:hlinkClick r:id="rId2" action="ppaction://hlinksldjump"/>
              </a:rPr>
              <a:t>Согласно ч. 2 и 3 ст. 33 Конституции граждане имеют право избирать и избираться в государственные органы и органы местного самоуправления, а также участвовать в республиканском референдуме. Этих прав лишаются граждане, которые признаны судом недееспособными или содержатся в местах лишения свободы по приговору суда</a:t>
            </a:r>
            <a:r>
              <a:rPr lang="ru-RU" sz="2600" dirty="0" smtClean="0">
                <a:solidFill>
                  <a:srgbClr val="000000"/>
                </a:solidFill>
                <a:latin typeface="Times New Roman" panose="02020603050405020304" pitchFamily="18" charset="0"/>
                <a:cs typeface="Times New Roman" panose="02020603050405020304" pitchFamily="18" charset="0"/>
                <a:hlinkClick r:id="rId2" action="ppaction://hlinksldjump"/>
              </a:rPr>
              <a:t>.</a:t>
            </a:r>
          </a:p>
          <a:p>
            <a:pPr algn="just"/>
            <a:r>
              <a:rPr lang="ru-RU" sz="2600" dirty="0" smtClean="0">
                <a:latin typeface="Times New Roman" panose="02020603050405020304" pitchFamily="18" charset="0"/>
                <a:cs typeface="Times New Roman" panose="02020603050405020304" pitchFamily="18" charset="0"/>
                <a:hlinkClick r:id="rId2" action="ppaction://hlinksldjump"/>
              </a:rPr>
              <a:t>    </a:t>
            </a:r>
            <a:r>
              <a:rPr lang="ru-RU" sz="2600" dirty="0">
                <a:solidFill>
                  <a:srgbClr val="000000"/>
                </a:solidFill>
                <a:latin typeface="Times New Roman" panose="02020603050405020304" pitchFamily="18" charset="0"/>
                <a:cs typeface="Times New Roman" panose="02020603050405020304" pitchFamily="18" charset="0"/>
                <a:hlinkClick r:id="rId2" action="ppaction://hlinksldjump"/>
              </a:rPr>
              <a:t>Как упоминалось нами выше, в Казахстане основным нормативно-правовым актом, регулирующим избирательное право, является Указ Президента Республики Казахстан, имеющий силу конституционного закона, "О выборах в Республике Казахстан" 1995 г. (с последующими изменениями</a:t>
            </a:r>
            <a:r>
              <a:rPr lang="ru-RU" sz="2600" dirty="0" smtClean="0">
                <a:solidFill>
                  <a:srgbClr val="000000"/>
                </a:solidFill>
                <a:latin typeface="Times New Roman" panose="02020603050405020304" pitchFamily="18" charset="0"/>
                <a:cs typeface="Times New Roman" panose="02020603050405020304" pitchFamily="18" charset="0"/>
                <a:hlinkClick r:id="rId2" action="ppaction://hlinksldjump"/>
              </a:rPr>
              <a:t>).</a:t>
            </a:r>
          </a:p>
          <a:p>
            <a:pPr algn="just"/>
            <a:r>
              <a:rPr lang="ru-RU" sz="2800" b="1" dirty="0">
                <a:latin typeface="Times New Roman" panose="02020603050405020304" pitchFamily="18" charset="0"/>
                <a:cs typeface="Times New Roman" panose="02020603050405020304" pitchFamily="18" charset="0"/>
                <a:hlinkClick r:id="rId2" action="ppaction://hlinksldjump"/>
              </a:rPr>
              <a:t>Статья 10. Основные права </a:t>
            </a:r>
            <a:r>
              <a:rPr lang="ru-RU" sz="2800" b="1" dirty="0" smtClean="0">
                <a:latin typeface="Times New Roman" panose="02020603050405020304" pitchFamily="18" charset="0"/>
                <a:cs typeface="Times New Roman" panose="02020603050405020304" pitchFamily="18" charset="0"/>
                <a:hlinkClick r:id="rId2" action="ppaction://hlinksldjump"/>
              </a:rPr>
              <a:t>осужденных. </a:t>
            </a:r>
          </a:p>
          <a:p>
            <a:pPr algn="just"/>
            <a:r>
              <a:rPr lang="ru-RU" sz="2800" dirty="0" smtClean="0">
                <a:latin typeface="Times New Roman" panose="02020603050405020304" pitchFamily="18" charset="0"/>
                <a:cs typeface="Times New Roman" panose="02020603050405020304" pitchFamily="18" charset="0"/>
                <a:hlinkClick r:id="rId2" action="ppaction://hlinksldjump"/>
              </a:rPr>
              <a:t>Запрещено проводить митинги суждёнными на территории колонии.</a:t>
            </a:r>
            <a:endParaRPr lang="en-US" sz="2800" dirty="0">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763736" y="5631214"/>
            <a:ext cx="5156200" cy="800100"/>
          </a:xfrm>
          <a:prstGeom prst="rect">
            <a:avLst/>
          </a:prstGeom>
        </p:spPr>
      </p:pic>
    </p:spTree>
    <p:extLst>
      <p:ext uri="{BB962C8B-B14F-4D97-AF65-F5344CB8AC3E}">
        <p14:creationId xmlns:p14="http://schemas.microsoft.com/office/powerpoint/2010/main" val="34328100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2921000" y="479614"/>
            <a:ext cx="9131300" cy="4031873"/>
          </a:xfrm>
          <a:prstGeom prst="rect">
            <a:avLst/>
          </a:prstGeom>
          <a:noFill/>
          <a:ln>
            <a:solidFill>
              <a:schemeClr val="tx1"/>
            </a:solidFill>
          </a:ln>
        </p:spPr>
        <p:txBody>
          <a:bodyPr wrap="square" rtlCol="0">
            <a:spAutoFit/>
          </a:bodyPr>
          <a:lstStyle/>
          <a:p>
            <a:pPr algn="ctr"/>
            <a:r>
              <a:rPr lang="ru-RU" sz="4400" b="1" dirty="0"/>
              <a:t>С</a:t>
            </a:r>
            <a:r>
              <a:rPr lang="ru-RU" sz="4400" b="1" dirty="0" smtClean="0"/>
              <a:t>овершение </a:t>
            </a:r>
            <a:r>
              <a:rPr lang="ru-RU" sz="4400" b="1" dirty="0"/>
              <a:t>умышленного преступления лицом, имеющим судимость за ранее совершенное умышленное преступление, которая не снята и не </a:t>
            </a:r>
            <a:r>
              <a:rPr lang="ru-RU" sz="4400" b="1" dirty="0" smtClean="0">
                <a:hlinkClick r:id="rId3" action="ppaction://hlinksldjump"/>
              </a:rPr>
              <a:t>погашена</a:t>
            </a:r>
            <a:r>
              <a:rPr lang="ru-RU" sz="4400" b="1" dirty="0" smtClean="0"/>
              <a:t>.</a:t>
            </a:r>
            <a:r>
              <a:rPr lang="ru-RU" sz="4400" b="1" dirty="0"/>
              <a:t/>
            </a:r>
            <a:br>
              <a:rPr lang="ru-RU" sz="4400" b="1" dirty="0"/>
            </a:br>
            <a:r>
              <a:rPr lang="ru-RU" b="1" dirty="0"/>
              <a:t/>
            </a:r>
            <a:br>
              <a:rPr lang="ru-RU" b="1" dirty="0"/>
            </a:br>
            <a:endParaRPr lang="en-US" b="1" dirty="0"/>
          </a:p>
        </p:txBody>
      </p:sp>
      <p:pic>
        <p:nvPicPr>
          <p:cNvPr id="4" name="Рисунок 3">
            <a:hlinkClick r:id="rId3" action="ppaction://hlinksldjump"/>
          </p:cNvPr>
          <p:cNvPicPr>
            <a:picLocks noChangeAspect="1"/>
          </p:cNvPicPr>
          <p:nvPr/>
        </p:nvPicPr>
        <p:blipFill>
          <a:blip r:embed="rId4"/>
          <a:stretch>
            <a:fillRect/>
          </a:stretch>
        </p:blipFill>
        <p:spPr>
          <a:xfrm>
            <a:off x="4914900" y="4991100"/>
            <a:ext cx="5143500" cy="800100"/>
          </a:xfrm>
          <a:prstGeom prst="rect">
            <a:avLst/>
          </a:prstGeom>
          <a:ln>
            <a:solidFill>
              <a:srgbClr val="0D16C3"/>
            </a:solidFill>
          </a:ln>
        </p:spPr>
      </p:pic>
    </p:spTree>
    <p:extLst>
      <p:ext uri="{BB962C8B-B14F-4D97-AF65-F5344CB8AC3E}">
        <p14:creationId xmlns:p14="http://schemas.microsoft.com/office/powerpoint/2010/main" val="428741225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343" y="456365"/>
            <a:ext cx="11451771" cy="3785652"/>
          </a:xfrm>
          <a:prstGeom prst="rect">
            <a:avLst/>
          </a:prstGeom>
        </p:spPr>
        <p:txBody>
          <a:bodyPr wrap="square">
            <a:spAutoFit/>
          </a:bodyPr>
          <a:lstStyle/>
          <a:p>
            <a:pPr algn="just"/>
            <a:r>
              <a:rPr lang="ru-RU" sz="4000" dirty="0" smtClean="0">
                <a:solidFill>
                  <a:srgbClr val="000000"/>
                </a:solidFill>
                <a:latin typeface="Times New Roman" panose="02020603050405020304" pitchFamily="18" charset="0"/>
              </a:rPr>
              <a:t>       </a:t>
            </a:r>
            <a:r>
              <a:rPr lang="ru-RU" sz="4800" dirty="0" smtClean="0">
                <a:solidFill>
                  <a:srgbClr val="000000"/>
                </a:solidFill>
                <a:latin typeface="Times New Roman" panose="02020603050405020304" pitchFamily="18" charset="0"/>
                <a:hlinkClick r:id="rId2" action="ppaction://hlinksldjump"/>
              </a:rPr>
              <a:t>При </a:t>
            </a:r>
            <a:r>
              <a:rPr lang="ru-RU" sz="4800" dirty="0">
                <a:solidFill>
                  <a:srgbClr val="000000"/>
                </a:solidFill>
                <a:latin typeface="Times New Roman" panose="02020603050405020304" pitchFamily="18" charset="0"/>
                <a:hlinkClick r:id="rId2" action="ppaction://hlinksldjump"/>
              </a:rPr>
              <a:t>приеме работника по индивидуальному трудовому договору и прекращении или расторжении договора работодателю следует издавать приказ или нет? </a:t>
            </a:r>
            <a:endParaRPr lang="en-US" sz="4800" dirty="0"/>
          </a:p>
        </p:txBody>
      </p:sp>
      <p:pic>
        <p:nvPicPr>
          <p:cNvPr id="5" name="Рисунок 4">
            <a:hlinkClick r:id="rId3" action="ppaction://hlinksldjump"/>
          </p:cNvPr>
          <p:cNvPicPr>
            <a:picLocks noChangeAspect="1"/>
          </p:cNvPicPr>
          <p:nvPr/>
        </p:nvPicPr>
        <p:blipFill>
          <a:blip r:embed="rId4"/>
          <a:stretch>
            <a:fillRect/>
          </a:stretch>
        </p:blipFill>
        <p:spPr>
          <a:xfrm>
            <a:off x="4221842" y="4789708"/>
            <a:ext cx="3168535" cy="1308100"/>
          </a:xfrm>
          <a:prstGeom prst="rect">
            <a:avLst/>
          </a:prstGeom>
        </p:spPr>
      </p:pic>
    </p:spTree>
    <p:extLst>
      <p:ext uri="{BB962C8B-B14F-4D97-AF65-F5344CB8AC3E}">
        <p14:creationId xmlns:p14="http://schemas.microsoft.com/office/powerpoint/2010/main" val="7692656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415783"/>
            <a:ext cx="11611428" cy="4524315"/>
          </a:xfrm>
          <a:prstGeom prst="rect">
            <a:avLst/>
          </a:prstGeom>
        </p:spPr>
        <p:txBody>
          <a:bodyPr wrap="square">
            <a:spAutoFit/>
          </a:bodyPr>
          <a:lstStyle/>
          <a:p>
            <a:pPr algn="just"/>
            <a:r>
              <a:rPr lang="ru-RU" sz="3200" dirty="0" smtClean="0">
                <a:solidFill>
                  <a:srgbClr val="000000"/>
                </a:solidFill>
                <a:latin typeface="Times New Roman" panose="02020603050405020304" pitchFamily="18" charset="0"/>
              </a:rPr>
              <a:t>     </a:t>
            </a:r>
            <a:r>
              <a:rPr lang="ru-RU" sz="3200" dirty="0" smtClean="0">
                <a:solidFill>
                  <a:srgbClr val="000000"/>
                </a:solidFill>
                <a:latin typeface="Times New Roman" panose="02020603050405020304" pitchFamily="18" charset="0"/>
                <a:hlinkClick r:id="rId2" action="ppaction://hlinksldjump"/>
              </a:rPr>
              <a:t>В </a:t>
            </a:r>
            <a:r>
              <a:rPr lang="ru-RU" sz="3200" dirty="0">
                <a:solidFill>
                  <a:srgbClr val="000000"/>
                </a:solidFill>
                <a:latin typeface="Times New Roman" panose="02020603050405020304" pitchFamily="18" charset="0"/>
                <a:hlinkClick r:id="rId2" action="ppaction://hlinksldjump"/>
              </a:rPr>
              <a:t>соответствии со </a:t>
            </a:r>
            <a:r>
              <a:rPr lang="ru-RU" sz="3200" dirty="0" err="1">
                <a:solidFill>
                  <a:srgbClr val="000000"/>
                </a:solidFill>
                <a:latin typeface="Times New Roman" panose="02020603050405020304" pitchFamily="18" charset="0"/>
                <a:hlinkClick r:id="rId2" action="ppaction://hlinksldjump"/>
              </a:rPr>
              <a:t>ст.ст</a:t>
            </a:r>
            <a:r>
              <a:rPr lang="ru-RU" sz="3200" dirty="0">
                <a:solidFill>
                  <a:srgbClr val="000000"/>
                </a:solidFill>
                <a:latin typeface="Times New Roman" panose="02020603050405020304" pitchFamily="18" charset="0"/>
                <a:hlinkClick r:id="rId2" action="ppaction://hlinksldjump"/>
              </a:rPr>
              <a:t>. </a:t>
            </a:r>
            <a:r>
              <a:rPr lang="ru-RU" sz="3200" u="sng" dirty="0">
                <a:solidFill>
                  <a:srgbClr val="333399"/>
                </a:solidFill>
                <a:latin typeface="&amp;quot"/>
                <a:hlinkClick r:id="rId2" action="ppaction://hlinksldjump"/>
              </a:rPr>
              <a:t>12</a:t>
            </a:r>
            <a:r>
              <a:rPr lang="ru-RU" sz="3200" dirty="0">
                <a:solidFill>
                  <a:srgbClr val="000000"/>
                </a:solidFill>
                <a:latin typeface="Times New Roman" panose="02020603050405020304" pitchFamily="18" charset="0"/>
                <a:hlinkClick r:id="rId2" action="ppaction://hlinksldjump"/>
              </a:rPr>
              <a:t> и </a:t>
            </a:r>
            <a:r>
              <a:rPr lang="ru-RU" sz="3200" u="sng" dirty="0">
                <a:solidFill>
                  <a:srgbClr val="333399"/>
                </a:solidFill>
                <a:latin typeface="&amp;quot"/>
                <a:hlinkClick r:id="rId2" action="ppaction://hlinksldjump"/>
              </a:rPr>
              <a:t>25</a:t>
            </a:r>
            <a:r>
              <a:rPr lang="ru-RU" sz="3200" dirty="0">
                <a:solidFill>
                  <a:srgbClr val="000000"/>
                </a:solidFill>
                <a:latin typeface="Times New Roman" panose="02020603050405020304" pitchFamily="18" charset="0"/>
                <a:hlinkClick r:id="rId2" action="ppaction://hlinksldjump"/>
              </a:rPr>
              <a:t> Комментарий к главе 2 "Индивидуальный трудовой договор" Закона Республики Казахстан "О труде в Республике Казахстан", после заключения договора работодатель обязан издать приказ о приеме работника на работу, который доводится ему под расписку. Работодателем по просьбе работника в договоре производятся соответствующие отметки с указанием номера и даты приказа. Все записи в договоре о приеме на работу, его продлении или расторжении вносятся работодателем после издания приказа.</a:t>
            </a:r>
            <a:endParaRPr lang="en-US" sz="3200" dirty="0"/>
          </a:p>
        </p:txBody>
      </p:sp>
      <p:pic>
        <p:nvPicPr>
          <p:cNvPr id="4" name="Рисунок 3">
            <a:hlinkClick r:id="rId3" action="ppaction://hlinksldjump"/>
          </p:cNvPr>
          <p:cNvPicPr>
            <a:picLocks noChangeAspect="1"/>
          </p:cNvPicPr>
          <p:nvPr/>
        </p:nvPicPr>
        <p:blipFill>
          <a:blip r:embed="rId4"/>
          <a:stretch>
            <a:fillRect/>
          </a:stretch>
        </p:blipFill>
        <p:spPr>
          <a:xfrm>
            <a:off x="3532414" y="5340928"/>
            <a:ext cx="5156200" cy="800100"/>
          </a:xfrm>
          <a:prstGeom prst="rect">
            <a:avLst/>
          </a:prstGeom>
        </p:spPr>
      </p:pic>
    </p:spTree>
    <p:extLst>
      <p:ext uri="{BB962C8B-B14F-4D97-AF65-F5344CB8AC3E}">
        <p14:creationId xmlns:p14="http://schemas.microsoft.com/office/powerpoint/2010/main" val="60646708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0287" y="288836"/>
            <a:ext cx="11785600" cy="4708981"/>
          </a:xfrm>
          <a:prstGeom prst="rect">
            <a:avLst/>
          </a:prstGeom>
        </p:spPr>
        <p:txBody>
          <a:bodyPr wrap="square">
            <a:spAutoFit/>
          </a:bodyPr>
          <a:lstStyle/>
          <a:p>
            <a:pPr algn="just"/>
            <a:r>
              <a:rPr lang="ru-RU" sz="5000" dirty="0" smtClean="0">
                <a:solidFill>
                  <a:srgbClr val="000000"/>
                </a:solidFill>
                <a:latin typeface="Times New Roman" panose="02020603050405020304" pitchFamily="18" charset="0"/>
              </a:rPr>
              <a:t>     </a:t>
            </a:r>
            <a:r>
              <a:rPr lang="ru-RU" sz="5000" dirty="0" smtClean="0">
                <a:solidFill>
                  <a:srgbClr val="000000"/>
                </a:solidFill>
                <a:latin typeface="Times New Roman" panose="02020603050405020304" pitchFamily="18" charset="0"/>
                <a:hlinkClick r:id="rId2" action="ppaction://hlinksldjump"/>
              </a:rPr>
              <a:t>Работнику установлен испытательный </a:t>
            </a:r>
            <a:r>
              <a:rPr lang="ru-RU" sz="5000" dirty="0">
                <a:solidFill>
                  <a:srgbClr val="000000"/>
                </a:solidFill>
                <a:latin typeface="Times New Roman" panose="02020603050405020304" pitchFamily="18" charset="0"/>
                <a:hlinkClick r:id="rId2" action="ppaction://hlinksldjump"/>
              </a:rPr>
              <a:t>срок 3 месяца, но, проработав 1,5 месяца, его назначают на вышестоящую должность. </a:t>
            </a:r>
            <a:endParaRPr lang="ru-RU" sz="5000" dirty="0" smtClean="0">
              <a:solidFill>
                <a:srgbClr val="000000"/>
              </a:solidFill>
              <a:latin typeface="Times New Roman" panose="02020603050405020304" pitchFamily="18" charset="0"/>
              <a:hlinkClick r:id="rId2" action="ppaction://hlinksldjump"/>
            </a:endParaRPr>
          </a:p>
          <a:p>
            <a:pPr algn="just"/>
            <a:r>
              <a:rPr lang="ru-RU" sz="5000" dirty="0">
                <a:solidFill>
                  <a:srgbClr val="000000"/>
                </a:solidFill>
                <a:latin typeface="Times New Roman" panose="02020603050405020304" pitchFamily="18" charset="0"/>
                <a:hlinkClick r:id="rId2" action="ppaction://hlinksldjump"/>
              </a:rPr>
              <a:t> </a:t>
            </a:r>
            <a:r>
              <a:rPr lang="ru-RU" sz="5000" dirty="0" smtClean="0">
                <a:solidFill>
                  <a:srgbClr val="000000"/>
                </a:solidFill>
                <a:latin typeface="Times New Roman" panose="02020603050405020304" pitchFamily="18" charset="0"/>
                <a:hlinkClick r:id="rId2" action="ppaction://hlinksldjump"/>
              </a:rPr>
              <a:t>    В </a:t>
            </a:r>
            <a:r>
              <a:rPr lang="ru-RU" sz="5000" dirty="0">
                <a:solidFill>
                  <a:srgbClr val="000000"/>
                </a:solidFill>
                <a:latin typeface="Times New Roman" panose="02020603050405020304" pitchFamily="18" charset="0"/>
                <a:hlinkClick r:id="rId2" action="ppaction://hlinksldjump"/>
              </a:rPr>
              <a:t>данном случае испытание продолжается или нет? </a:t>
            </a:r>
            <a:endParaRPr lang="en-US" sz="5000" dirty="0"/>
          </a:p>
        </p:txBody>
      </p:sp>
      <p:pic>
        <p:nvPicPr>
          <p:cNvPr id="5" name="Рисунок 4">
            <a:hlinkClick r:id="rId3" action="ppaction://hlinksldjump"/>
          </p:cNvPr>
          <p:cNvPicPr>
            <a:picLocks noChangeAspect="1"/>
          </p:cNvPicPr>
          <p:nvPr/>
        </p:nvPicPr>
        <p:blipFill>
          <a:blip r:embed="rId4"/>
          <a:stretch>
            <a:fillRect/>
          </a:stretch>
        </p:blipFill>
        <p:spPr>
          <a:xfrm>
            <a:off x="4352471" y="5181593"/>
            <a:ext cx="3168535" cy="1308100"/>
          </a:xfrm>
          <a:prstGeom prst="rect">
            <a:avLst/>
          </a:prstGeom>
        </p:spPr>
      </p:pic>
    </p:spTree>
    <p:extLst>
      <p:ext uri="{BB962C8B-B14F-4D97-AF65-F5344CB8AC3E}">
        <p14:creationId xmlns:p14="http://schemas.microsoft.com/office/powerpoint/2010/main" val="242831276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743" y="716393"/>
            <a:ext cx="11669486" cy="4154984"/>
          </a:xfrm>
          <a:prstGeom prst="rect">
            <a:avLst/>
          </a:prstGeom>
        </p:spPr>
        <p:txBody>
          <a:bodyPr wrap="square">
            <a:spAutoFit/>
          </a:bodyPr>
          <a:lstStyle/>
          <a:p>
            <a:pPr algn="just"/>
            <a:r>
              <a:rPr lang="ru-RU" sz="3600" dirty="0" smtClean="0">
                <a:solidFill>
                  <a:srgbClr val="000000"/>
                </a:solidFill>
                <a:latin typeface="Times New Roman" panose="02020603050405020304" pitchFamily="18" charset="0"/>
                <a:cs typeface="Times New Roman" panose="02020603050405020304" pitchFamily="18" charset="0"/>
              </a:rPr>
              <a:t>   </a:t>
            </a:r>
            <a:r>
              <a:rPr lang="ru-RU" sz="4400" dirty="0" smtClean="0">
                <a:solidFill>
                  <a:srgbClr val="000000"/>
                </a:solidFill>
                <a:latin typeface="Times New Roman" panose="02020603050405020304" pitchFamily="18" charset="0"/>
                <a:cs typeface="Times New Roman" panose="02020603050405020304" pitchFamily="18" charset="0"/>
                <a:hlinkClick r:id="rId2" action="ppaction://hlinksldjump"/>
              </a:rPr>
              <a:t>В </a:t>
            </a:r>
            <a:r>
              <a:rPr lang="ru-RU" sz="4400" dirty="0">
                <a:solidFill>
                  <a:srgbClr val="000000"/>
                </a:solidFill>
                <a:latin typeface="Times New Roman" panose="02020603050405020304" pitchFamily="18" charset="0"/>
                <a:cs typeface="Times New Roman" panose="02020603050405020304" pitchFamily="18" charset="0"/>
                <a:hlinkClick r:id="rId2" action="ppaction://hlinksldjump"/>
              </a:rPr>
              <a:t>соответствии со </a:t>
            </a:r>
            <a:r>
              <a:rPr lang="ru-RU" sz="4400" u="sng" dirty="0">
                <a:solidFill>
                  <a:srgbClr val="333399"/>
                </a:solidFill>
                <a:latin typeface="Times New Roman" panose="02020603050405020304" pitchFamily="18" charset="0"/>
                <a:cs typeface="Times New Roman" panose="02020603050405020304" pitchFamily="18" charset="0"/>
                <a:hlinkClick r:id="rId2" action="ppaction://hlinksldjump"/>
              </a:rPr>
              <a:t>ст. 16</a:t>
            </a:r>
            <a:r>
              <a:rPr lang="ru-RU" sz="4400" dirty="0">
                <a:solidFill>
                  <a:srgbClr val="000000"/>
                </a:solidFill>
                <a:latin typeface="Times New Roman" panose="02020603050405020304" pitchFamily="18" charset="0"/>
                <a:cs typeface="Times New Roman" panose="02020603050405020304" pitchFamily="18" charset="0"/>
                <a:hlinkClick r:id="rId2" action="ppaction://hlinksldjump"/>
              </a:rPr>
              <a:t> Закона РК "О труде в Республике Казахстан", в случае назначения работодателем работника до истечения срока испытания на вышестоящую должность работник считается прошедшим испытание при приеме на работу.</a:t>
            </a:r>
            <a:endParaRPr lang="en-US" sz="4400" dirty="0">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532414" y="5340928"/>
            <a:ext cx="5156200" cy="800100"/>
          </a:xfrm>
          <a:prstGeom prst="rect">
            <a:avLst/>
          </a:prstGeom>
        </p:spPr>
      </p:pic>
    </p:spTree>
    <p:extLst>
      <p:ext uri="{BB962C8B-B14F-4D97-AF65-F5344CB8AC3E}">
        <p14:creationId xmlns:p14="http://schemas.microsoft.com/office/powerpoint/2010/main" val="378870127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28" y="514422"/>
            <a:ext cx="11509829" cy="3662541"/>
          </a:xfrm>
          <a:prstGeom prst="rect">
            <a:avLst/>
          </a:prstGeom>
        </p:spPr>
        <p:txBody>
          <a:bodyPr wrap="square">
            <a:spAutoFit/>
          </a:bodyPr>
          <a:lstStyle/>
          <a:p>
            <a:pPr algn="just"/>
            <a:r>
              <a:rPr lang="ru-RU" sz="4400" dirty="0" smtClean="0">
                <a:solidFill>
                  <a:srgbClr val="000000"/>
                </a:solidFill>
                <a:latin typeface="Times New Roman" panose="02020603050405020304" pitchFamily="18" charset="0"/>
              </a:rPr>
              <a:t>  </a:t>
            </a:r>
            <a:r>
              <a:rPr lang="ru-RU" sz="5800" dirty="0" smtClean="0">
                <a:solidFill>
                  <a:srgbClr val="000000"/>
                </a:solidFill>
                <a:latin typeface="Times New Roman" panose="02020603050405020304" pitchFamily="18" charset="0"/>
                <a:hlinkClick r:id="rId2" action="ppaction://hlinksldjump"/>
              </a:rPr>
              <a:t>При </a:t>
            </a:r>
            <a:r>
              <a:rPr lang="ru-RU" sz="5800" dirty="0">
                <a:solidFill>
                  <a:srgbClr val="000000"/>
                </a:solidFill>
                <a:latin typeface="Times New Roman" panose="02020603050405020304" pitchFamily="18" charset="0"/>
                <a:hlinkClick r:id="rId2" action="ppaction://hlinksldjump"/>
              </a:rPr>
              <a:t>увольнении работнику выплачивается или нет компенсация </a:t>
            </a:r>
            <a:r>
              <a:rPr lang="ru-RU" sz="5800" dirty="0" smtClean="0">
                <a:solidFill>
                  <a:srgbClr val="000000"/>
                </a:solidFill>
                <a:latin typeface="Times New Roman" panose="02020603050405020304" pitchFamily="18" charset="0"/>
                <a:hlinkClick r:id="rId2" action="ppaction://hlinksldjump"/>
              </a:rPr>
              <a:t>за неиспользованный </a:t>
            </a:r>
            <a:r>
              <a:rPr lang="ru-RU" sz="5800" dirty="0">
                <a:solidFill>
                  <a:srgbClr val="000000"/>
                </a:solidFill>
                <a:latin typeface="Times New Roman" panose="02020603050405020304" pitchFamily="18" charset="0"/>
                <a:hlinkClick r:id="rId2" action="ppaction://hlinksldjump"/>
              </a:rPr>
              <a:t>дополнительный трудовой отпуск? </a:t>
            </a:r>
            <a:endParaRPr lang="en-US" sz="5800" dirty="0"/>
          </a:p>
        </p:txBody>
      </p:sp>
      <p:pic>
        <p:nvPicPr>
          <p:cNvPr id="3" name="Рисунок 2">
            <a:hlinkClick r:id="rId3" action="ppaction://hlinksldjump"/>
          </p:cNvPr>
          <p:cNvPicPr>
            <a:picLocks noChangeAspect="1"/>
          </p:cNvPicPr>
          <p:nvPr/>
        </p:nvPicPr>
        <p:blipFill>
          <a:blip r:embed="rId4"/>
          <a:stretch>
            <a:fillRect/>
          </a:stretch>
        </p:blipFill>
        <p:spPr>
          <a:xfrm>
            <a:off x="4352471" y="4876793"/>
            <a:ext cx="3168535" cy="1308100"/>
          </a:xfrm>
          <a:prstGeom prst="rect">
            <a:avLst/>
          </a:prstGeom>
        </p:spPr>
      </p:pic>
    </p:spTree>
    <p:extLst>
      <p:ext uri="{BB962C8B-B14F-4D97-AF65-F5344CB8AC3E}">
        <p14:creationId xmlns:p14="http://schemas.microsoft.com/office/powerpoint/2010/main" val="216836089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857" y="421198"/>
            <a:ext cx="11553371" cy="4832092"/>
          </a:xfrm>
          <a:prstGeom prst="rect">
            <a:avLst/>
          </a:prstGeom>
        </p:spPr>
        <p:txBody>
          <a:bodyPr wrap="square">
            <a:spAutoFit/>
          </a:bodyPr>
          <a:lstStyle/>
          <a:p>
            <a:pPr algn="just"/>
            <a:r>
              <a:rPr lang="ru-RU" sz="2800" dirty="0" smtClean="0">
                <a:solidFill>
                  <a:srgbClr val="000000"/>
                </a:solidFill>
                <a:latin typeface="Times New Roman" panose="02020603050405020304" pitchFamily="18" charset="0"/>
                <a:hlinkClick r:id="rId2" action="ppaction://hlinksldjump"/>
              </a:rPr>
              <a:t>    В </a:t>
            </a:r>
            <a:r>
              <a:rPr lang="ru-RU" sz="2800" dirty="0">
                <a:solidFill>
                  <a:srgbClr val="000000"/>
                </a:solidFill>
                <a:latin typeface="Times New Roman" panose="02020603050405020304" pitchFamily="18" charset="0"/>
                <a:hlinkClick r:id="rId2" action="ppaction://hlinksldjump"/>
              </a:rPr>
              <a:t>соответствии с </a:t>
            </a:r>
            <a:r>
              <a:rPr lang="ru-RU" sz="2800" u="sng" dirty="0">
                <a:solidFill>
                  <a:srgbClr val="333399"/>
                </a:solidFill>
                <a:latin typeface="&amp;quot"/>
                <a:hlinkClick r:id="rId2" action="ppaction://hlinksldjump"/>
              </a:rPr>
              <a:t>Инструкцией</a:t>
            </a:r>
            <a:r>
              <a:rPr lang="ru-RU" sz="2800" dirty="0">
                <a:solidFill>
                  <a:srgbClr val="000000"/>
                </a:solidFill>
                <a:latin typeface="Times New Roman" panose="02020603050405020304" pitchFamily="18" charset="0"/>
                <a:hlinkClick r:id="rId2" action="ppaction://hlinksldjump"/>
              </a:rPr>
              <a:t> по применению Списка (Перечня) производства цехов, профессий и должностей с вредными (особо вредными) и (или) тяжелыми (особо тяжелыми), опасными (особо опасными) условиями труда, работа в которых дает право на ежегодный оплачиваемый дополнительный трудовой отпуск и сокращенную продолжительность рабочего времени, утвержденной приказом Министра труда и социальной защиты населения Республики Казахстан от 19 июля 2000 </a:t>
            </a:r>
            <a:r>
              <a:rPr lang="ru-RU" sz="2800" dirty="0" smtClean="0">
                <a:solidFill>
                  <a:srgbClr val="000000"/>
                </a:solidFill>
                <a:latin typeface="Times New Roman" panose="02020603050405020304" pitchFamily="18" charset="0"/>
                <a:hlinkClick r:id="rId2" action="ppaction://hlinksldjump"/>
              </a:rPr>
              <a:t>года, </a:t>
            </a:r>
            <a:r>
              <a:rPr lang="ru-RU" sz="2800" dirty="0">
                <a:solidFill>
                  <a:srgbClr val="000000"/>
                </a:solidFill>
                <a:latin typeface="Times New Roman" panose="02020603050405020304" pitchFamily="18" charset="0"/>
                <a:hlinkClick r:id="rId2" action="ppaction://hlinksldjump"/>
              </a:rPr>
              <a:t>при расторжении индивидуального трудового договора, независимо от его основания, работнику, который не использовал или использовал не полностью свое право на дополнительный отпуск, выплачивается компенсация.</a:t>
            </a:r>
            <a:endParaRPr lang="en-US" sz="2800" dirty="0"/>
          </a:p>
        </p:txBody>
      </p:sp>
      <p:pic>
        <p:nvPicPr>
          <p:cNvPr id="3" name="Рисунок 2">
            <a:hlinkClick r:id="rId3" action="ppaction://hlinksldjump"/>
          </p:cNvPr>
          <p:cNvPicPr>
            <a:picLocks noChangeAspect="1"/>
          </p:cNvPicPr>
          <p:nvPr/>
        </p:nvPicPr>
        <p:blipFill>
          <a:blip r:embed="rId4"/>
          <a:stretch>
            <a:fillRect/>
          </a:stretch>
        </p:blipFill>
        <p:spPr>
          <a:xfrm>
            <a:off x="3532414" y="5340928"/>
            <a:ext cx="5156200" cy="800100"/>
          </a:xfrm>
          <a:prstGeom prst="rect">
            <a:avLst/>
          </a:prstGeom>
        </p:spPr>
      </p:pic>
    </p:spTree>
    <p:extLst>
      <p:ext uri="{BB962C8B-B14F-4D97-AF65-F5344CB8AC3E}">
        <p14:creationId xmlns:p14="http://schemas.microsoft.com/office/powerpoint/2010/main" val="1969427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857" y="358952"/>
            <a:ext cx="11393715" cy="5078313"/>
          </a:xfrm>
          <a:prstGeom prst="rect">
            <a:avLst/>
          </a:prstGeom>
        </p:spPr>
        <p:txBody>
          <a:bodyPr wrap="square">
            <a:spAutoFit/>
          </a:bodyPr>
          <a:lstStyle/>
          <a:p>
            <a:pPr algn="just"/>
            <a:r>
              <a:rPr lang="ru-RU"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Со </a:t>
            </a:r>
            <a:r>
              <a:rPr lang="ru-RU"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слесарем Сидоровым был заключён трудовой договор сроком на три года. По истечении двух лет Сидоров решил уволиться, о чём уведомил работодателя в письменной форме. Работодатель отказал слесарю в прекращении трудового договора, сославшись на то, что до истечения срока действия договора остался год, который Сидоров должен отработать на предприятии. Правомерен ли отказ работодателя? Свой ответ обоснуйте. </a:t>
            </a:r>
            <a:endParaRPr lang="en-US" sz="3600" dirty="0">
              <a:latin typeface="Times New Roman" panose="02020603050405020304" pitchFamily="18" charset="0"/>
              <a:cs typeface="Times New Roman" panose="02020603050405020304" pitchFamily="18" charset="0"/>
            </a:endParaRPr>
          </a:p>
        </p:txBody>
      </p:sp>
      <p:pic>
        <p:nvPicPr>
          <p:cNvPr id="3" name="Рисунок 2">
            <a:hlinkClick r:id="rId3" action="ppaction://hlinksldjump"/>
          </p:cNvPr>
          <p:cNvPicPr>
            <a:picLocks noChangeAspect="1"/>
          </p:cNvPicPr>
          <p:nvPr/>
        </p:nvPicPr>
        <p:blipFill>
          <a:blip r:embed="rId4"/>
          <a:stretch>
            <a:fillRect/>
          </a:stretch>
        </p:blipFill>
        <p:spPr>
          <a:xfrm>
            <a:off x="4337957" y="5437265"/>
            <a:ext cx="3168535" cy="1308100"/>
          </a:xfrm>
          <a:prstGeom prst="rect">
            <a:avLst/>
          </a:prstGeom>
        </p:spPr>
      </p:pic>
    </p:spTree>
    <p:extLst>
      <p:ext uri="{BB962C8B-B14F-4D97-AF65-F5344CB8AC3E}">
        <p14:creationId xmlns:p14="http://schemas.microsoft.com/office/powerpoint/2010/main" val="24060724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8343" y="58847"/>
            <a:ext cx="11596914" cy="6001643"/>
          </a:xfrm>
          <a:prstGeom prst="rect">
            <a:avLst/>
          </a:prstGeom>
          <a:ln>
            <a:solidFill>
              <a:schemeClr val="tx1"/>
            </a:solidFill>
          </a:ln>
        </p:spPr>
        <p:txBody>
          <a:bodyPr wrap="square">
            <a:spAutoFit/>
          </a:bodyPr>
          <a:lstStyle/>
          <a:p>
            <a:pPr algn="just"/>
            <a:r>
              <a:rPr lang="ru-RU" sz="2400" dirty="0" smtClean="0">
                <a:solidFill>
                  <a:srgbClr val="444444"/>
                </a:solidFill>
                <a:latin typeface="Times New Roman" panose="02020603050405020304" pitchFamily="18" charset="0"/>
                <a:cs typeface="Times New Roman" panose="02020603050405020304" pitchFamily="18" charset="0"/>
                <a:hlinkClick r:id="rId2" action="ppaction://hlinksldjump"/>
              </a:rPr>
              <a:t>   Право </a:t>
            </a:r>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работника, заключившего трудовой договор независимо от его срока, расторгнуть трудовые отношения с работодателем рассматривается как естественное проявление гарантированной Конституцией РК свободы на труд, исключающей принуждение к труду.</a:t>
            </a:r>
          </a:p>
          <a:p>
            <a:pPr algn="just"/>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 ТК РК устанавливает следующее правило – работник о предстоящем расторжении трудового договора по своей инициативе обязан предупредить работодателя письменно.</a:t>
            </a:r>
            <a:b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br>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      Согласно </a:t>
            </a:r>
            <a:r>
              <a:rPr lang="ru-RU" sz="2400" dirty="0" err="1">
                <a:solidFill>
                  <a:srgbClr val="444444"/>
                </a:solidFill>
                <a:latin typeface="Times New Roman" panose="02020603050405020304" pitchFamily="18" charset="0"/>
                <a:cs typeface="Times New Roman" panose="02020603050405020304" pitchFamily="18" charset="0"/>
                <a:hlinkClick r:id="rId2" action="ppaction://hlinksldjump"/>
              </a:rPr>
              <a:t>пп</a:t>
            </a:r>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 80) п. 1 ст. 1 ТК РК уведомление – это письменное заявление работника либо заявление, поданное иным способом (посредством курьерской почты, почтовой связи, факсимильной связи и электронной почты).</a:t>
            </a:r>
          </a:p>
          <a:p>
            <a:pPr algn="just"/>
            <a:r>
              <a:rPr lang="ru-RU" sz="2400" dirty="0" smtClean="0">
                <a:solidFill>
                  <a:srgbClr val="444444"/>
                </a:solidFill>
                <a:latin typeface="Times New Roman" panose="02020603050405020304" pitchFamily="18" charset="0"/>
                <a:cs typeface="Times New Roman" panose="02020603050405020304" pitchFamily="18" charset="0"/>
                <a:hlinkClick r:id="rId2" action="ppaction://hlinksldjump"/>
              </a:rPr>
              <a:t>     Письменно </a:t>
            </a:r>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предупредить работодателя работник обязан по общему правилу, установленному в п. 1 ст. 57 ТК РК, не менее чем за один месяц. Не менее чем за один месяц означает, что трудовым или коллективным договором может быть установлен более длительный срок предупреждения.</a:t>
            </a:r>
          </a:p>
          <a:p>
            <a:pPr algn="just"/>
            <a:r>
              <a:rPr lang="ru-RU" sz="2400" dirty="0" smtClean="0">
                <a:solidFill>
                  <a:srgbClr val="444444"/>
                </a:solidFill>
                <a:latin typeface="Times New Roman" panose="02020603050405020304" pitchFamily="18" charset="0"/>
                <a:cs typeface="Times New Roman" panose="02020603050405020304" pitchFamily="18" charset="0"/>
                <a:hlinkClick r:id="rId2" action="ppaction://hlinksldjump"/>
              </a:rPr>
              <a:t>   Названные </a:t>
            </a:r>
            <a:r>
              <a:rPr lang="ru-RU" sz="2400" dirty="0">
                <a:solidFill>
                  <a:srgbClr val="444444"/>
                </a:solidFill>
                <a:latin typeface="Times New Roman" panose="02020603050405020304" pitchFamily="18" charset="0"/>
                <a:cs typeface="Times New Roman" panose="02020603050405020304" pitchFamily="18" charset="0"/>
                <a:hlinkClick r:id="rId2" action="ppaction://hlinksldjump"/>
              </a:rPr>
              <a:t>сроки предупреждения могут быть сокращены по соглашению между работником и работодателем.</a:t>
            </a:r>
            <a:endParaRPr lang="ru-RU" sz="2400" b="0" i="0" u="none" strike="noStrike" dirty="0">
              <a:solidFill>
                <a:srgbClr val="444444"/>
              </a:solidFill>
              <a:effectLst/>
              <a:latin typeface="Times New Roman" panose="02020603050405020304" pitchFamily="18" charset="0"/>
              <a:cs typeface="Times New Roman" panose="02020603050405020304" pitchFamily="18" charset="0"/>
            </a:endParaRPr>
          </a:p>
        </p:txBody>
      </p:sp>
      <p:pic>
        <p:nvPicPr>
          <p:cNvPr id="4" name="Рисунок 3">
            <a:hlinkClick r:id="rId3" action="ppaction://hlinksldjump"/>
          </p:cNvPr>
          <p:cNvPicPr>
            <a:picLocks noChangeAspect="1"/>
          </p:cNvPicPr>
          <p:nvPr/>
        </p:nvPicPr>
        <p:blipFill>
          <a:blip r:embed="rId4"/>
          <a:stretch>
            <a:fillRect/>
          </a:stretch>
        </p:blipFill>
        <p:spPr>
          <a:xfrm>
            <a:off x="3009900" y="6060490"/>
            <a:ext cx="5156200" cy="800100"/>
          </a:xfrm>
          <a:prstGeom prst="rect">
            <a:avLst/>
          </a:prstGeom>
        </p:spPr>
      </p:pic>
    </p:spTree>
    <p:extLst>
      <p:ext uri="{BB962C8B-B14F-4D97-AF65-F5344CB8AC3E}">
        <p14:creationId xmlns:p14="http://schemas.microsoft.com/office/powerpoint/2010/main" val="20552891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58847"/>
            <a:ext cx="12192001" cy="4893647"/>
          </a:xfrm>
          <a:prstGeom prst="rect">
            <a:avLst/>
          </a:prstGeom>
        </p:spPr>
        <p:txBody>
          <a:bodyPr wrap="square">
            <a:spAutoFit/>
          </a:bodyPr>
          <a:lstStyle/>
          <a:p>
            <a:pPr algn="just"/>
            <a:r>
              <a:rPr lang="ru-RU" sz="2400" dirty="0" smtClean="0">
                <a:solidFill>
                  <a:srgbClr val="494949"/>
                </a:solidFill>
                <a:latin typeface="Times New Roman" panose="02020603050405020304" pitchFamily="18" charset="0"/>
                <a:cs typeface="Times New Roman" panose="02020603050405020304" pitchFamily="18" charset="0"/>
              </a:rPr>
              <a:t>    12-летний </a:t>
            </a:r>
            <a:r>
              <a:rPr lang="ru-RU" sz="2400" dirty="0">
                <a:solidFill>
                  <a:srgbClr val="494949"/>
                </a:solidFill>
                <a:latin typeface="Times New Roman" panose="02020603050405020304" pitchFamily="18" charset="0"/>
                <a:cs typeface="Times New Roman" panose="02020603050405020304" pitchFamily="18" charset="0"/>
              </a:rPr>
              <a:t>Костя Н. получил в подарок от деда велосипед. Поскольку Косте срочно понадобились коньки, он продал велосипед знакомому подростку 16 лет, а на вырученные деньги купил коньки. Отец Кости, узнав об этом, расценил поступок сына как неуважение к деду, </a:t>
            </a:r>
            <a:r>
              <a:rPr lang="ru-RU" sz="2400" dirty="0" smtClean="0">
                <a:solidFill>
                  <a:srgbClr val="494949"/>
                </a:solidFill>
                <a:latin typeface="Times New Roman" panose="02020603050405020304" pitchFamily="18" charset="0"/>
                <a:cs typeface="Times New Roman" panose="02020603050405020304" pitchFamily="18" charset="0"/>
              </a:rPr>
              <a:t>пошел к </a:t>
            </a:r>
            <a:r>
              <a:rPr lang="ru-RU" sz="2400" dirty="0">
                <a:solidFill>
                  <a:srgbClr val="494949"/>
                </a:solidFill>
                <a:latin typeface="Times New Roman" panose="02020603050405020304" pitchFamily="18" charset="0"/>
                <a:cs typeface="Times New Roman" panose="02020603050405020304" pitchFamily="18" charset="0"/>
              </a:rPr>
              <a:t>подростку-покупателю с намерением вернуть деньги и забрать велосипед. Однако купивший велосипед подросток взять деньги и вернуть велосипед отказался, завив, что цену он дал за покупку нормальную, а Костя продал велосипед, принадлежащий не отцу, а самому Косте, что каждый может сам распоряжаться принадлежащим ему имуществом, и оснований для расторжения договора нет.</a:t>
            </a:r>
          </a:p>
          <a:p>
            <a:pPr algn="just"/>
            <a:r>
              <a:rPr lang="ru-RU" sz="2400" b="1" dirty="0">
                <a:solidFill>
                  <a:srgbClr val="494949"/>
                </a:solidFill>
                <a:latin typeface="Times New Roman" panose="02020603050405020304" pitchFamily="18" charset="0"/>
                <a:cs typeface="Times New Roman" panose="02020603050405020304" pitchFamily="18" charset="0"/>
              </a:rPr>
              <a:t>Вопросы к задаче:</a:t>
            </a:r>
            <a:endParaRPr lang="ru-RU" sz="2400" dirty="0">
              <a:solidFill>
                <a:srgbClr val="494949"/>
              </a:solidFill>
              <a:latin typeface="Times New Roman" panose="02020603050405020304" pitchFamily="18" charset="0"/>
              <a:cs typeface="Times New Roman" panose="02020603050405020304" pitchFamily="18" charset="0"/>
            </a:endParaRPr>
          </a:p>
          <a:p>
            <a:pPr algn="just"/>
            <a:r>
              <a:rPr lang="ru-RU" sz="2400" b="1" dirty="0" smtClean="0">
                <a:solidFill>
                  <a:srgbClr val="494949"/>
                </a:solidFill>
                <a:latin typeface="Times New Roman" panose="02020603050405020304" pitchFamily="18" charset="0"/>
                <a:cs typeface="Times New Roman" panose="02020603050405020304" pitchFamily="18" charset="0"/>
              </a:rPr>
              <a:t>1. Имеет </a:t>
            </a:r>
            <a:r>
              <a:rPr lang="ru-RU" sz="2400" b="1" dirty="0">
                <a:solidFill>
                  <a:srgbClr val="494949"/>
                </a:solidFill>
                <a:latin typeface="Times New Roman" panose="02020603050405020304" pitchFamily="18" charset="0"/>
                <a:cs typeface="Times New Roman" panose="02020603050405020304" pitchFamily="18" charset="0"/>
              </a:rPr>
              <a:t>ли юридическую силу договор купли-продажи велосипеда между упомянутыми подростками</a:t>
            </a:r>
            <a:r>
              <a:rPr lang="ru-RU" sz="2400" b="1" dirty="0" smtClean="0">
                <a:solidFill>
                  <a:srgbClr val="494949"/>
                </a:solidFill>
                <a:latin typeface="Times New Roman" panose="02020603050405020304" pitchFamily="18" charset="0"/>
                <a:cs typeface="Times New Roman" panose="02020603050405020304" pitchFamily="18" charset="0"/>
              </a:rPr>
              <a:t>?</a:t>
            </a:r>
          </a:p>
          <a:p>
            <a:pPr algn="just"/>
            <a:r>
              <a:rPr lang="ru-RU" sz="2400" b="1" dirty="0" smtClean="0">
                <a:solidFill>
                  <a:srgbClr val="494949"/>
                </a:solidFill>
                <a:latin typeface="Times New Roman" panose="02020603050405020304" pitchFamily="18" charset="0"/>
                <a:cs typeface="Times New Roman" panose="02020603050405020304" pitchFamily="18" charset="0"/>
              </a:rPr>
              <a:t>2</a:t>
            </a:r>
            <a:r>
              <a:rPr lang="ru-RU" sz="2400" b="1" dirty="0">
                <a:solidFill>
                  <a:srgbClr val="494949"/>
                </a:solidFill>
                <a:latin typeface="Times New Roman" panose="02020603050405020304" pitchFamily="18" charset="0"/>
                <a:cs typeface="Times New Roman" panose="02020603050405020304" pitchFamily="18" charset="0"/>
              </a:rPr>
              <a:t>. Каковы права отца Кости в этой ситуации и как они могут быть реализованы?</a:t>
            </a:r>
            <a:br>
              <a:rPr lang="ru-RU" sz="2400" b="1" dirty="0">
                <a:solidFill>
                  <a:srgbClr val="494949"/>
                </a:solidFill>
                <a:latin typeface="Times New Roman" panose="02020603050405020304" pitchFamily="18" charset="0"/>
                <a:cs typeface="Times New Roman" panose="02020603050405020304" pitchFamily="18" charset="0"/>
              </a:rPr>
            </a:br>
            <a:r>
              <a:rPr lang="ru-RU" sz="2400" b="1" dirty="0">
                <a:solidFill>
                  <a:srgbClr val="494949"/>
                </a:solidFill>
                <a:latin typeface="Times New Roman" panose="02020603050405020304" pitchFamily="18" charset="0"/>
                <a:cs typeface="Times New Roman" panose="02020603050405020304" pitchFamily="18" charset="0"/>
              </a:rPr>
              <a:t>3. Изменилась бы ситуация, если бы Косте было 15 лет? 19 лет?</a:t>
            </a:r>
            <a:endParaRPr lang="ru-RU" sz="2400" b="0" i="0" u="none" strike="noStrike" dirty="0">
              <a:solidFill>
                <a:srgbClr val="494949"/>
              </a:solidFill>
              <a:effectLst/>
              <a:latin typeface="Times New Roman" panose="02020603050405020304" pitchFamily="18" charset="0"/>
              <a:cs typeface="Times New Roman" panose="02020603050405020304" pitchFamily="18" charset="0"/>
            </a:endParaRPr>
          </a:p>
        </p:txBody>
      </p:sp>
      <p:pic>
        <p:nvPicPr>
          <p:cNvPr id="4" name="Рисунок 3">
            <a:hlinkClick r:id="rId2" action="ppaction://hlinksldjump"/>
          </p:cNvPr>
          <p:cNvPicPr>
            <a:picLocks noChangeAspect="1"/>
          </p:cNvPicPr>
          <p:nvPr/>
        </p:nvPicPr>
        <p:blipFill>
          <a:blip r:embed="rId3"/>
          <a:stretch>
            <a:fillRect/>
          </a:stretch>
        </p:blipFill>
        <p:spPr>
          <a:xfrm>
            <a:off x="4366986" y="5205036"/>
            <a:ext cx="3168535" cy="1308100"/>
          </a:xfrm>
          <a:prstGeom prst="rect">
            <a:avLst/>
          </a:prstGeom>
        </p:spPr>
      </p:pic>
    </p:spTree>
    <p:extLst>
      <p:ext uri="{BB962C8B-B14F-4D97-AF65-F5344CB8AC3E}">
        <p14:creationId xmlns:p14="http://schemas.microsoft.com/office/powerpoint/2010/main" val="15651232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5324535"/>
          </a:xfrm>
          <a:prstGeom prst="rect">
            <a:avLst/>
          </a:prstGeom>
          <a:ln>
            <a:solidFill>
              <a:schemeClr val="tx1"/>
            </a:solidFill>
          </a:ln>
        </p:spPr>
        <p:txBody>
          <a:bodyPr wrap="square">
            <a:spAutoFit/>
          </a:bodyPr>
          <a:lstStyle/>
          <a:p>
            <a:pPr algn="just"/>
            <a:r>
              <a:rPr lang="ru-RU" sz="2000" dirty="0" smtClean="0">
                <a:solidFill>
                  <a:srgbClr val="494949"/>
                </a:solidFill>
                <a:latin typeface="Times New Roman" panose="02020603050405020304" pitchFamily="18" charset="0"/>
                <a:cs typeface="Times New Roman" panose="02020603050405020304" pitchFamily="18" charset="0"/>
              </a:rPr>
              <a:t>     Из </a:t>
            </a:r>
            <a:r>
              <a:rPr lang="ru-RU" sz="2000" dirty="0">
                <a:solidFill>
                  <a:srgbClr val="494949"/>
                </a:solidFill>
                <a:latin typeface="Times New Roman" panose="02020603050405020304" pitchFamily="18" charset="0"/>
                <a:cs typeface="Times New Roman" panose="02020603050405020304" pitchFamily="18" charset="0"/>
              </a:rPr>
              <a:t>ч.1 </a:t>
            </a:r>
            <a:r>
              <a:rPr lang="ru-RU" sz="2000" dirty="0" smtClean="0">
                <a:solidFill>
                  <a:srgbClr val="494949"/>
                </a:solidFill>
                <a:latin typeface="Times New Roman" panose="02020603050405020304" pitchFamily="18" charset="0"/>
                <a:cs typeface="Times New Roman" panose="02020603050405020304" pitchFamily="18" charset="0"/>
              </a:rPr>
              <a:t>ст.17 </a:t>
            </a:r>
            <a:r>
              <a:rPr lang="ru-RU" sz="2000" dirty="0">
                <a:solidFill>
                  <a:srgbClr val="494949"/>
                </a:solidFill>
                <a:latin typeface="Times New Roman" panose="02020603050405020304" pitchFamily="18" charset="0"/>
                <a:cs typeface="Times New Roman" panose="02020603050405020304" pitchFamily="18" charset="0"/>
              </a:rPr>
              <a:t>Гражданского кодекса </a:t>
            </a:r>
            <a:r>
              <a:rPr lang="ru-RU" sz="2000" dirty="0" smtClean="0">
                <a:solidFill>
                  <a:srgbClr val="494949"/>
                </a:solidFill>
                <a:latin typeface="Times New Roman" panose="02020603050405020304" pitchFamily="18" charset="0"/>
                <a:cs typeface="Times New Roman" panose="02020603050405020304" pitchFamily="18" charset="0"/>
              </a:rPr>
              <a:t>РК </a:t>
            </a:r>
            <a:r>
              <a:rPr lang="ru-RU" sz="2000" dirty="0">
                <a:solidFill>
                  <a:srgbClr val="494949"/>
                </a:solidFill>
                <a:latin typeface="Times New Roman" panose="02020603050405020304" pitchFamily="18" charset="0"/>
                <a:cs typeface="Times New Roman" panose="02020603050405020304" pitchFamily="18" charset="0"/>
              </a:rPr>
              <a:t>следует, что способность гражданина своими действиями приобретать и осуществлять гражданские права, создавать для себя гражданские обязанности и исполнять их (гражданская дееспособность) возникает в полном объеме с наступлением совершеннолетия, то есть по достижении восемнадцатилетнего возраста. В соответствии со </a:t>
            </a:r>
            <a:r>
              <a:rPr lang="ru-RU" sz="2000" dirty="0" smtClean="0">
                <a:solidFill>
                  <a:srgbClr val="494949"/>
                </a:solidFill>
                <a:latin typeface="Times New Roman" panose="02020603050405020304" pitchFamily="18" charset="0"/>
                <a:cs typeface="Times New Roman" panose="02020603050405020304" pitchFamily="18" charset="0"/>
              </a:rPr>
              <a:t>ст.22 </a:t>
            </a:r>
            <a:r>
              <a:rPr lang="ru-RU" sz="2000" dirty="0">
                <a:solidFill>
                  <a:srgbClr val="494949"/>
                </a:solidFill>
                <a:latin typeface="Times New Roman" panose="02020603050405020304" pitchFamily="18" charset="0"/>
                <a:cs typeface="Times New Roman" panose="02020603050405020304" pitchFamily="18" charset="0"/>
              </a:rPr>
              <a:t>ГК </a:t>
            </a:r>
            <a:r>
              <a:rPr lang="ru-RU" sz="2000" dirty="0" smtClean="0">
                <a:solidFill>
                  <a:srgbClr val="494949"/>
                </a:solidFill>
                <a:latin typeface="Times New Roman" panose="02020603050405020304" pitchFamily="18" charset="0"/>
                <a:cs typeface="Times New Roman" panose="02020603050405020304" pitchFamily="18" charset="0"/>
              </a:rPr>
              <a:t>РК, </a:t>
            </a:r>
            <a:r>
              <a:rPr lang="ru-RU" sz="2000" dirty="0">
                <a:solidFill>
                  <a:srgbClr val="494949"/>
                </a:solidFill>
                <a:latin typeface="Times New Roman" panose="02020603050405020304" pitchFamily="18" charset="0"/>
                <a:cs typeface="Times New Roman" panose="02020603050405020304" pitchFamily="18" charset="0"/>
              </a:rPr>
              <a:t>за несовершеннолетних, не достигших четырнадцати лет (малолетних), сделки, за исключением указанных в пункте 2 настоящей статьи, могут совершать от их имени только их родители, усыновители или опекуны. </a:t>
            </a:r>
            <a:endParaRPr lang="ru-RU" sz="2000" dirty="0" smtClean="0">
              <a:solidFill>
                <a:srgbClr val="494949"/>
              </a:solidFill>
              <a:latin typeface="Times New Roman" panose="02020603050405020304" pitchFamily="18" charset="0"/>
              <a:cs typeface="Times New Roman" panose="02020603050405020304" pitchFamily="18" charset="0"/>
            </a:endParaRPr>
          </a:p>
          <a:p>
            <a:pPr algn="just"/>
            <a:r>
              <a:rPr lang="ru-RU" sz="2000" dirty="0">
                <a:solidFill>
                  <a:srgbClr val="494949"/>
                </a:solidFill>
                <a:latin typeface="Times New Roman" panose="02020603050405020304" pitchFamily="18" charset="0"/>
                <a:cs typeface="Times New Roman" panose="02020603050405020304" pitchFamily="18" charset="0"/>
              </a:rPr>
              <a:t> </a:t>
            </a:r>
            <a:r>
              <a:rPr lang="ru-RU" sz="2000" dirty="0" smtClean="0">
                <a:solidFill>
                  <a:srgbClr val="494949"/>
                </a:solidFill>
                <a:latin typeface="Times New Roman" panose="02020603050405020304" pitchFamily="18" charset="0"/>
                <a:cs typeface="Times New Roman" panose="02020603050405020304" pitchFamily="18" charset="0"/>
              </a:rPr>
              <a:t>  Малолетние </a:t>
            </a:r>
            <a:r>
              <a:rPr lang="ru-RU" sz="2000" dirty="0">
                <a:solidFill>
                  <a:srgbClr val="494949"/>
                </a:solidFill>
                <a:latin typeface="Times New Roman" panose="02020603050405020304" pitchFamily="18" charset="0"/>
                <a:cs typeface="Times New Roman" panose="02020603050405020304" pitchFamily="18" charset="0"/>
              </a:rPr>
              <a:t>в возрасте от шести до четырнадцати лет вправе самостоятельно совершать:1) мелкие бытовые сделки;2) сделки, направленные на безвозмездное получение выгоды, не требующие нотариального удостоверения либо государственной регистрации;3) сделки по распоряжению средствами, предоставленными законным представителем или с согласия последнего третьим лицом для определенной цели или для свободного распоряжения. Имущественную ответственность по сделкам малолетнего, в том числе по сделкам, совершенным им самостоятельно, несут его родители, усыновители или опекуны, если не докажут, что обязательство было нарушено не по их вине. Эти лица в соответствии с законом также отвечают за вред, причиненный малолетними</a:t>
            </a:r>
            <a:r>
              <a:rPr lang="ru-RU" sz="2000" dirty="0" smtClean="0">
                <a:solidFill>
                  <a:srgbClr val="494949"/>
                </a:solidFill>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494949"/>
                </a:solidFill>
                <a:latin typeface="Times New Roman" panose="02020603050405020304" pitchFamily="18" charset="0"/>
                <a:cs typeface="Times New Roman" panose="02020603050405020304" pitchFamily="18" charset="0"/>
              </a:rPr>
              <a:t>Так как сделка по продаже велосипеда не является мелкой бытовой, то она должна быть признана недействительной.</a:t>
            </a:r>
            <a:endParaRPr lang="en-US" sz="20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111500" y="5712147"/>
            <a:ext cx="5156200" cy="800100"/>
          </a:xfrm>
          <a:prstGeom prst="rect">
            <a:avLst/>
          </a:prstGeom>
        </p:spPr>
      </p:pic>
    </p:spTree>
    <p:extLst>
      <p:ext uri="{BB962C8B-B14F-4D97-AF65-F5344CB8AC3E}">
        <p14:creationId xmlns:p14="http://schemas.microsoft.com/office/powerpoint/2010/main" val="292626339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Прямоугольник 2"/>
          <p:cNvSpPr/>
          <p:nvPr/>
        </p:nvSpPr>
        <p:spPr>
          <a:xfrm>
            <a:off x="3060700" y="164237"/>
            <a:ext cx="8534400" cy="4708981"/>
          </a:xfrm>
          <a:prstGeom prst="rect">
            <a:avLst/>
          </a:prstGeom>
        </p:spPr>
        <p:txBody>
          <a:bodyPr wrap="square">
            <a:spAutoFit/>
          </a:bodyPr>
          <a:lstStyle/>
          <a:p>
            <a:pPr algn="ctr"/>
            <a:r>
              <a:rPr lang="ru-RU" sz="6600" dirty="0">
                <a:solidFill>
                  <a:srgbClr val="404040"/>
                </a:solidFill>
                <a:latin typeface="Roboto"/>
                <a:hlinkClick r:id="rId3" action="ppaction://hlinksldjump"/>
              </a:rPr>
              <a:t>Что (какие действия) признаются эксцессом исполнителя?</a:t>
            </a:r>
            <a:r>
              <a:rPr lang="ru-RU" sz="6600" dirty="0">
                <a:hlinkClick r:id="rId3" action="ppaction://hlinksldjump"/>
              </a:rPr>
              <a:t/>
            </a:r>
            <a:br>
              <a:rPr lang="ru-RU" sz="6600" dirty="0">
                <a:hlinkClick r:id="rId3" action="ppaction://hlinksldjump"/>
              </a:rPr>
            </a:br>
            <a:r>
              <a:rPr lang="ru-RU" dirty="0">
                <a:hlinkClick r:id="rId3" action="ppaction://hlinksldjump"/>
              </a:rPr>
              <a:t/>
            </a:r>
            <a:br>
              <a:rPr lang="ru-RU" dirty="0">
                <a:hlinkClick r:id="rId3" action="ppaction://hlinksldjump"/>
              </a:rPr>
            </a:br>
            <a:endParaRPr lang="en-US" dirty="0"/>
          </a:p>
        </p:txBody>
      </p:sp>
      <p:pic>
        <p:nvPicPr>
          <p:cNvPr id="4" name="Рисунок 3">
            <a:hlinkClick r:id="rId3" action="ppaction://hlinksldjump"/>
          </p:cNvPr>
          <p:cNvPicPr>
            <a:picLocks noChangeAspect="1"/>
          </p:cNvPicPr>
          <p:nvPr/>
        </p:nvPicPr>
        <p:blipFill>
          <a:blip r:embed="rId4"/>
          <a:stretch>
            <a:fillRect/>
          </a:stretch>
        </p:blipFill>
        <p:spPr>
          <a:xfrm>
            <a:off x="5899265" y="4873218"/>
            <a:ext cx="3212870" cy="1383912"/>
          </a:xfrm>
          <a:prstGeom prst="rect">
            <a:avLst/>
          </a:prstGeom>
        </p:spPr>
      </p:pic>
    </p:spTree>
    <p:extLst>
      <p:ext uri="{BB962C8B-B14F-4D97-AF65-F5344CB8AC3E}">
        <p14:creationId xmlns:p14="http://schemas.microsoft.com/office/powerpoint/2010/main" val="105991042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171" y="446544"/>
            <a:ext cx="11858173" cy="4893647"/>
          </a:xfrm>
          <a:prstGeom prst="rect">
            <a:avLst/>
          </a:prstGeom>
        </p:spPr>
        <p:txBody>
          <a:bodyPr wrap="square">
            <a:spAutoFit/>
          </a:bodyPr>
          <a:lstStyle/>
          <a:p>
            <a:pPr algn="just"/>
            <a:r>
              <a:rPr lang="ru-RU" dirty="0" smtClean="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Скворцов </a:t>
            </a:r>
            <a:r>
              <a:rPr lang="ru-RU" sz="2400" dirty="0">
                <a:solidFill>
                  <a:srgbClr val="000000"/>
                </a:solidFill>
                <a:latin typeface="Times New Roman" panose="02020603050405020304" pitchFamily="18" charset="0"/>
              </a:rPr>
              <a:t>был осужден за разбойное нападение на квартиру Кузнецова к длительному сроку лишения свободы с конфискацией имущества. Гражданский иск, заявленный Кузнецовым в уголовном деле, был оставлен без рассмотрения. Кузнецов предъявил иск к Скворцову о возмещении стоимости похищенного, затрат по ремонту квартиры и компенсации морального вреда. </a:t>
            </a:r>
          </a:p>
          <a:p>
            <a:pPr algn="just"/>
            <a:r>
              <a:rPr lang="ru-RU" sz="2400" dirty="0" smtClean="0">
                <a:solidFill>
                  <a:srgbClr val="000000"/>
                </a:solidFill>
                <a:latin typeface="Times New Roman" panose="02020603050405020304" pitchFamily="18" charset="0"/>
              </a:rPr>
              <a:t>   В </a:t>
            </a:r>
            <a:r>
              <a:rPr lang="ru-RU" sz="2400" dirty="0">
                <a:solidFill>
                  <a:srgbClr val="000000"/>
                </a:solidFill>
                <a:latin typeface="Times New Roman" panose="02020603050405020304" pitchFamily="18" charset="0"/>
              </a:rPr>
              <a:t>ходе заседания Скворцов заявил, что затраты на ремонт квартиры должны возмещать сотрудники милиции, которые при его задержании взломали дверь и повредили мебель. В отношении стоимости похищенного следует иметь в виду, что </a:t>
            </a:r>
            <a:r>
              <a:rPr lang="ru-RU" sz="2400" dirty="0" smtClean="0">
                <a:solidFill>
                  <a:srgbClr val="000000"/>
                </a:solidFill>
                <a:latin typeface="Times New Roman" panose="02020603050405020304" pitchFamily="18" charset="0"/>
              </a:rPr>
              <a:t>большая </a:t>
            </a:r>
            <a:r>
              <a:rPr lang="ru-RU" sz="2400" dirty="0">
                <a:solidFill>
                  <a:srgbClr val="000000"/>
                </a:solidFill>
                <a:latin typeface="Times New Roman" panose="02020603050405020304" pitchFamily="18" charset="0"/>
              </a:rPr>
              <a:t>часть имущества была возвращена Кузнецову, хотя и потеряла свой товарный вид. В отношении компенсации морального вреда Скворцов считал, что это дополнительное наказание не предусмотрено Уголовным кодексом и к нему не может быть применено, поскольку за совершенное преступление наказание ему уже назначено.</a:t>
            </a:r>
          </a:p>
          <a:p>
            <a:pPr algn="just"/>
            <a:r>
              <a:rPr lang="ru-RU" sz="2400" i="1" dirty="0" smtClean="0">
                <a:solidFill>
                  <a:srgbClr val="000000"/>
                </a:solidFill>
                <a:latin typeface="Times New Roman" panose="02020603050405020304" pitchFamily="18" charset="0"/>
              </a:rPr>
              <a:t>   Есть </a:t>
            </a:r>
            <a:r>
              <a:rPr lang="ru-RU" sz="2400" i="1" dirty="0">
                <a:solidFill>
                  <a:srgbClr val="000000"/>
                </a:solidFill>
                <a:latin typeface="Times New Roman" panose="02020603050405020304" pitchFamily="18" charset="0"/>
              </a:rPr>
              <a:t>ли основания для предъявления гражданского иска к Кузнецову? </a:t>
            </a:r>
            <a:endParaRPr lang="ru-RU" sz="2400" b="0" i="0" u="none" strike="noStrike" dirty="0">
              <a:solidFill>
                <a:srgbClr val="000000"/>
              </a:solidFill>
              <a:effectLst/>
              <a:latin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4366986" y="5340191"/>
            <a:ext cx="3168535" cy="1308100"/>
          </a:xfrm>
          <a:prstGeom prst="rect">
            <a:avLst/>
          </a:prstGeom>
        </p:spPr>
      </p:pic>
    </p:spTree>
    <p:extLst>
      <p:ext uri="{BB962C8B-B14F-4D97-AF65-F5344CB8AC3E}">
        <p14:creationId xmlns:p14="http://schemas.microsoft.com/office/powerpoint/2010/main" val="15377586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486" y="607429"/>
            <a:ext cx="11190514" cy="4401205"/>
          </a:xfrm>
          <a:prstGeom prst="rect">
            <a:avLst/>
          </a:prstGeom>
        </p:spPr>
        <p:txBody>
          <a:bodyPr wrap="square">
            <a:spAutoFit/>
          </a:bodyPr>
          <a:lstStyle/>
          <a:p>
            <a:pPr algn="just"/>
            <a:r>
              <a:rPr lang="ru-RU" sz="2800" b="1" dirty="0" smtClean="0">
                <a:solidFill>
                  <a:srgbClr val="494949"/>
                </a:solidFill>
                <a:latin typeface="Times New Roman" panose="02020603050405020304" pitchFamily="18" charset="0"/>
                <a:cs typeface="Times New Roman" panose="02020603050405020304" pitchFamily="18" charset="0"/>
              </a:rPr>
              <a:t>  Основания </a:t>
            </a:r>
            <a:r>
              <a:rPr lang="ru-RU" sz="2800" b="1" dirty="0">
                <a:solidFill>
                  <a:srgbClr val="494949"/>
                </a:solidFill>
                <a:latin typeface="Times New Roman" panose="02020603050405020304" pitchFamily="18" charset="0"/>
                <a:cs typeface="Times New Roman" panose="02020603050405020304" pitchFamily="18" charset="0"/>
              </a:rPr>
              <a:t>для предъявления гражданского иска к Скворцову присутствуют,</a:t>
            </a:r>
            <a:r>
              <a:rPr lang="ru-RU" sz="2800" dirty="0">
                <a:solidFill>
                  <a:srgbClr val="494949"/>
                </a:solidFill>
                <a:latin typeface="Times New Roman" panose="02020603050405020304" pitchFamily="18" charset="0"/>
                <a:cs typeface="Times New Roman" panose="02020603050405020304" pitchFamily="18" charset="0"/>
              </a:rPr>
              <a:t> так как в соответствии со ст. 9</a:t>
            </a:r>
            <a:r>
              <a:rPr lang="ru-RU" sz="2800" dirty="0" smtClean="0">
                <a:solidFill>
                  <a:srgbClr val="494949"/>
                </a:solidFill>
                <a:latin typeface="Times New Roman" panose="02020603050405020304" pitchFamily="18" charset="0"/>
                <a:cs typeface="Times New Roman" panose="02020603050405020304" pitchFamily="18" charset="0"/>
              </a:rPr>
              <a:t> </a:t>
            </a:r>
            <a:r>
              <a:rPr lang="ru-RU" sz="2800" dirty="0">
                <a:solidFill>
                  <a:srgbClr val="494949"/>
                </a:solidFill>
                <a:latin typeface="Times New Roman" panose="02020603050405020304" pitchFamily="18" charset="0"/>
                <a:cs typeface="Times New Roman" panose="02020603050405020304" pitchFamily="18" charset="0"/>
              </a:rPr>
              <a:t>ГК </a:t>
            </a:r>
            <a:r>
              <a:rPr lang="ru-RU" sz="2800" dirty="0" smtClean="0">
                <a:solidFill>
                  <a:srgbClr val="494949"/>
                </a:solidFill>
                <a:latin typeface="Times New Roman" panose="02020603050405020304" pitchFamily="18" charset="0"/>
                <a:cs typeface="Times New Roman" panose="02020603050405020304" pitchFamily="18" charset="0"/>
              </a:rPr>
              <a:t>РК, </a:t>
            </a:r>
            <a:r>
              <a:rPr lang="ru-RU" sz="2800" dirty="0">
                <a:solidFill>
                  <a:srgbClr val="494949"/>
                </a:solidFill>
                <a:latin typeface="Times New Roman" panose="02020603050405020304" pitchFamily="18" charset="0"/>
                <a:cs typeface="Times New Roman" panose="02020603050405020304" pitchFamily="18" charset="0"/>
              </a:rPr>
              <a:t>защита гражданских прав осуществляется путем возмещения убытков, компенсации морального вреда. Указанные отношения регулируются нормами гражданского, а не уголовного права, в связи с чем ссылки Кузнецова на Уголовный кодекс неправомерны</a:t>
            </a:r>
            <a:r>
              <a:rPr lang="ru-RU" sz="2800" dirty="0" smtClean="0">
                <a:solidFill>
                  <a:srgbClr val="494949"/>
                </a:solidFill>
                <a:latin typeface="Times New Roman" panose="02020603050405020304" pitchFamily="18" charset="0"/>
                <a:cs typeface="Times New Roman" panose="02020603050405020304" pitchFamily="18" charset="0"/>
              </a:rPr>
              <a:t>.</a:t>
            </a:r>
          </a:p>
          <a:p>
            <a:pPr algn="just"/>
            <a:r>
              <a:rPr lang="ru-RU" sz="2800" dirty="0" smtClean="0">
                <a:solidFill>
                  <a:srgbClr val="494949"/>
                </a:solidFill>
                <a:latin typeface="Times New Roman" panose="02020603050405020304" pitchFamily="18" charset="0"/>
                <a:cs typeface="Times New Roman" panose="02020603050405020304" pitchFamily="18" charset="0"/>
              </a:rPr>
              <a:t>   Кроме </a:t>
            </a:r>
            <a:r>
              <a:rPr lang="ru-RU" sz="2800" dirty="0">
                <a:solidFill>
                  <a:srgbClr val="494949"/>
                </a:solidFill>
                <a:latin typeface="Times New Roman" panose="02020603050405020304" pitchFamily="18" charset="0"/>
                <a:cs typeface="Times New Roman" panose="02020603050405020304" pitchFamily="18" charset="0"/>
              </a:rPr>
              <a:t>того, </a:t>
            </a:r>
            <a:r>
              <a:rPr lang="ru-RU" sz="2800" dirty="0" smtClean="0">
                <a:solidFill>
                  <a:srgbClr val="494949"/>
                </a:solidFill>
                <a:latin typeface="Times New Roman" panose="02020603050405020304" pitchFamily="18" charset="0"/>
                <a:cs typeface="Times New Roman" panose="02020603050405020304" pitchFamily="18" charset="0"/>
              </a:rPr>
              <a:t>ст</a:t>
            </a:r>
            <a:r>
              <a:rPr lang="ru-RU" sz="2800" dirty="0">
                <a:solidFill>
                  <a:srgbClr val="494949"/>
                </a:solidFill>
                <a:latin typeface="Times New Roman" panose="02020603050405020304" pitchFamily="18" charset="0"/>
                <a:cs typeface="Times New Roman" panose="02020603050405020304" pitchFamily="18" charset="0"/>
              </a:rPr>
              <a:t>. </a:t>
            </a:r>
            <a:r>
              <a:rPr lang="ru-RU" sz="2800" dirty="0" smtClean="0">
                <a:solidFill>
                  <a:srgbClr val="494949"/>
                </a:solidFill>
                <a:latin typeface="Times New Roman" panose="02020603050405020304" pitchFamily="18" charset="0"/>
                <a:cs typeface="Times New Roman" panose="02020603050405020304" pitchFamily="18" charset="0"/>
              </a:rPr>
              <a:t>8 </a:t>
            </a:r>
            <a:r>
              <a:rPr lang="ru-RU" sz="2800" dirty="0">
                <a:solidFill>
                  <a:srgbClr val="494949"/>
                </a:solidFill>
                <a:latin typeface="Times New Roman" panose="02020603050405020304" pitchFamily="18" charset="0"/>
                <a:cs typeface="Times New Roman" panose="02020603050405020304" pitchFamily="18" charset="0"/>
              </a:rPr>
              <a:t>ГК </a:t>
            </a:r>
            <a:r>
              <a:rPr lang="ru-RU" sz="2800" dirty="0" smtClean="0">
                <a:solidFill>
                  <a:srgbClr val="494949"/>
                </a:solidFill>
                <a:latin typeface="Times New Roman" panose="02020603050405020304" pitchFamily="18" charset="0"/>
                <a:cs typeface="Times New Roman" panose="02020603050405020304" pitchFamily="18" charset="0"/>
              </a:rPr>
              <a:t>РК </a:t>
            </a:r>
            <a:r>
              <a:rPr lang="ru-RU" sz="2800" dirty="0">
                <a:solidFill>
                  <a:srgbClr val="494949"/>
                </a:solidFill>
                <a:latin typeface="Times New Roman" panose="02020603050405020304" pitchFamily="18" charset="0"/>
                <a:cs typeface="Times New Roman" panose="02020603050405020304" pitchFamily="18" charset="0"/>
              </a:rPr>
              <a:t>следует, что неотчуждаемые права и свободы человека и другие нематериальные блага защищаются гражданским законодательством, если иное не вытекает из существа этих нематериальных благ.</a:t>
            </a:r>
            <a:endParaRPr lang="en-US" sz="2800" dirty="0">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155043" y="5334776"/>
            <a:ext cx="5156200" cy="800100"/>
          </a:xfrm>
          <a:prstGeom prst="rect">
            <a:avLst/>
          </a:prstGeom>
        </p:spPr>
      </p:pic>
    </p:spTree>
    <p:extLst>
      <p:ext uri="{BB962C8B-B14F-4D97-AF65-F5344CB8AC3E}">
        <p14:creationId xmlns:p14="http://schemas.microsoft.com/office/powerpoint/2010/main" val="339035667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 y="361515"/>
            <a:ext cx="11901714" cy="4727576"/>
          </a:xfrm>
          <a:prstGeom prst="rect">
            <a:avLst/>
          </a:prstGeom>
        </p:spPr>
        <p:txBody>
          <a:bodyPr wrap="square">
            <a:spAutoFit/>
          </a:bodyPr>
          <a:lstStyle/>
          <a:p>
            <a:pPr algn="just">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Один </a:t>
            </a:r>
            <a:r>
              <a:rPr lang="ru-RU" sz="2400" dirty="0">
                <a:latin typeface="Times New Roman" panose="02020603050405020304" pitchFamily="18" charset="0"/>
                <a:ea typeface="Calibri" panose="020F0502020204030204" pitchFamily="34" charset="0"/>
                <a:cs typeface="Times New Roman" panose="02020603050405020304" pitchFamily="18" charset="0"/>
              </a:rPr>
              <a:t>из участников полного товарищества, г-н Минин, подал 1 февраля заявление о своем выходе из товарищества с просьбой произвести в его пользу соответствующие выплаты в срок до 1 мая текущего года. Товарищество, со ссылкой на положения учредительных документов, предусматривающих, что участник не имеет права на выход из товарищества, отказалось от этого. Однако позднее директор товарищества предложил г-ну Минину вернуть ему его взнос в уставный капитал товарищества, но не ранее 1 декабря текущего года. Г-н Минин обратился к практикующему юристу.</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Каков порядок выхода участника из полного товарищества?</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Какие выплаты подлежат участнику при его выходе из полного товарищества?</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Укажите на ошибки, допущенные директором товарищества и г-ном Мининым в толковании действующего законодательства?</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4366986" y="5340191"/>
            <a:ext cx="3168535" cy="1308100"/>
          </a:xfrm>
          <a:prstGeom prst="rect">
            <a:avLst/>
          </a:prstGeom>
        </p:spPr>
      </p:pic>
    </p:spTree>
    <p:extLst>
      <p:ext uri="{BB962C8B-B14F-4D97-AF65-F5344CB8AC3E}">
        <p14:creationId xmlns:p14="http://schemas.microsoft.com/office/powerpoint/2010/main" val="182254703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700" y="118745"/>
            <a:ext cx="11963400" cy="5201424"/>
          </a:xfrm>
          <a:prstGeom prst="rect">
            <a:avLst/>
          </a:prstGeom>
        </p:spPr>
        <p:txBody>
          <a:bodyPr wrap="square">
            <a:spAutoFit/>
          </a:bodyPr>
          <a:lstStyle/>
          <a:p>
            <a:pPr algn="ctr" fontAlgn="base"/>
            <a:r>
              <a:rPr lang="ru-RU" sz="2200" b="1" dirty="0">
                <a:latin typeface="Times New Roman" panose="02020603050405020304" pitchFamily="18" charset="0"/>
                <a:cs typeface="Times New Roman" panose="02020603050405020304" pitchFamily="18" charset="0"/>
              </a:rPr>
              <a:t>О хозяйственных товариществах</a:t>
            </a:r>
          </a:p>
          <a:p>
            <a:pPr algn="ctr" fontAlgn="base"/>
            <a:r>
              <a:rPr lang="ru-RU" sz="2200" b="1" dirty="0">
                <a:latin typeface="Times New Roman" panose="02020603050405020304" pitchFamily="18" charset="0"/>
                <a:cs typeface="Times New Roman" panose="02020603050405020304" pitchFamily="18" charset="0"/>
              </a:rPr>
              <a:t>Закон Республики Казахстан от 2 мая 1995 года N 2255.</a:t>
            </a:r>
          </a:p>
          <a:p>
            <a:pPr algn="just" fontAlgn="base"/>
            <a:r>
              <a:rPr lang="ru-RU" sz="2200" b="1" dirty="0" smtClean="0">
                <a:solidFill>
                  <a:srgbClr val="000000"/>
                </a:solidFill>
                <a:latin typeface="Times New Roman" panose="02020603050405020304" pitchFamily="18" charset="0"/>
                <a:cs typeface="Times New Roman" panose="02020603050405020304" pitchFamily="18" charset="0"/>
              </a:rPr>
              <a:t>Статья </a:t>
            </a:r>
            <a:r>
              <a:rPr lang="ru-RU" sz="2200" b="1" dirty="0">
                <a:solidFill>
                  <a:srgbClr val="000000"/>
                </a:solidFill>
                <a:latin typeface="Times New Roman" panose="02020603050405020304" pitchFamily="18" charset="0"/>
                <a:cs typeface="Times New Roman" panose="02020603050405020304" pitchFamily="18" charset="0"/>
              </a:rPr>
              <a:t>16. Выход участника из полного товарищества</a:t>
            </a:r>
            <a:endParaRPr lang="ru-RU" sz="2200" dirty="0">
              <a:solidFill>
                <a:srgbClr val="000000"/>
              </a:solidFill>
              <a:latin typeface="Times New Roman" panose="02020603050405020304" pitchFamily="18" charset="0"/>
              <a:cs typeface="Times New Roman" panose="02020603050405020304" pitchFamily="18" charset="0"/>
            </a:endParaRPr>
          </a:p>
          <a:p>
            <a:pPr algn="just" fontAlgn="base"/>
            <a:r>
              <a:rPr lang="ru-RU" sz="2200" dirty="0">
                <a:solidFill>
                  <a:srgbClr val="000000"/>
                </a:solidFill>
                <a:latin typeface="Times New Roman" panose="02020603050405020304" pitchFamily="18" charset="0"/>
                <a:cs typeface="Times New Roman" panose="02020603050405020304" pitchFamily="18" charset="0"/>
              </a:rPr>
              <a:t>          2. Отказ от участия в полном товариществе должен быть заявлен участником не менее чем за шесть месяцев до фактического выхода из товарищества. </a:t>
            </a:r>
          </a:p>
          <a:p>
            <a:pPr algn="just" fontAlgn="base"/>
            <a:r>
              <a:rPr lang="ru-RU" sz="2200" dirty="0">
                <a:solidFill>
                  <a:srgbClr val="000000"/>
                </a:solidFill>
                <a:latin typeface="Times New Roman" panose="02020603050405020304" pitchFamily="18" charset="0"/>
                <a:cs typeface="Times New Roman" panose="02020603050405020304" pitchFamily="18" charset="0"/>
              </a:rPr>
              <a:t>      Досрочный отказ от участия в полном товариществе, учрежденном на срок до пяти лет, допускается лишь по уважительным причинам. </a:t>
            </a:r>
          </a:p>
          <a:p>
            <a:pPr algn="just" fontAlgn="base"/>
            <a:r>
              <a:rPr lang="ru-RU" sz="2200" dirty="0">
                <a:solidFill>
                  <a:srgbClr val="000000"/>
                </a:solidFill>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Статья </a:t>
            </a:r>
            <a:r>
              <a:rPr lang="ru-RU" sz="2200" b="1" dirty="0">
                <a:latin typeface="Times New Roman" panose="02020603050405020304" pitchFamily="18" charset="0"/>
                <a:cs typeface="Times New Roman" panose="02020603050405020304" pitchFamily="18" charset="0"/>
              </a:rPr>
              <a:t>17. Последствия выхода участника из полного </a:t>
            </a:r>
            <a:r>
              <a:rPr lang="ru-RU" sz="2200" b="1" dirty="0" smtClean="0">
                <a:latin typeface="Times New Roman" panose="02020603050405020304" pitchFamily="18" charset="0"/>
                <a:cs typeface="Times New Roman" panose="02020603050405020304" pitchFamily="18" charset="0"/>
              </a:rPr>
              <a:t>товарищества</a:t>
            </a:r>
          </a:p>
          <a:p>
            <a:pPr algn="just" fontAlgn="base"/>
            <a:r>
              <a:rPr lang="ru-RU" sz="2200" dirty="0">
                <a:latin typeface="Times New Roman" panose="02020603050405020304" pitchFamily="18" charset="0"/>
                <a:cs typeface="Times New Roman" panose="02020603050405020304" pitchFamily="18" charset="0"/>
              </a:rPr>
              <a:t>1. Участнику, вышедшему из полного товарищества, выплачивается стоимость части имущества товарищества пропорционально размеру вклада этого участника в уставный фонд товарищества. </a:t>
            </a:r>
          </a:p>
          <a:p>
            <a:pPr algn="just" fontAlgn="base"/>
            <a:r>
              <a:rPr lang="ru-RU" sz="2200" dirty="0">
                <a:latin typeface="Times New Roman" panose="02020603050405020304" pitchFamily="18" charset="0"/>
                <a:cs typeface="Times New Roman" panose="02020603050405020304" pitchFamily="18" charset="0"/>
              </a:rPr>
              <a:t>      2. Причитающаяся выходящему участнику стоимость части имущества полного товарищества определяется в соответствии с балансом товарищества, составленном на момент выхода участника из товарищества, и выплачивается в течение 30 дней с даты фактического выхода участника из товарищества. </a:t>
            </a:r>
          </a:p>
          <a:p>
            <a:pPr algn="just" fontAlgn="base"/>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3167743" y="5525276"/>
            <a:ext cx="5156200" cy="800100"/>
          </a:xfrm>
          <a:prstGeom prst="rect">
            <a:avLst/>
          </a:prstGeom>
        </p:spPr>
      </p:pic>
    </p:spTree>
    <p:extLst>
      <p:ext uri="{BB962C8B-B14F-4D97-AF65-F5344CB8AC3E}">
        <p14:creationId xmlns:p14="http://schemas.microsoft.com/office/powerpoint/2010/main" val="280665511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114" y="197346"/>
            <a:ext cx="11974286" cy="4893647"/>
          </a:xfrm>
          <a:prstGeom prst="rect">
            <a:avLst/>
          </a:prstGeom>
        </p:spPr>
        <p:txBody>
          <a:bodyPr wrap="square">
            <a:spAutoFit/>
          </a:bodyPr>
          <a:lstStyle/>
          <a:p>
            <a:pPr algn="just" fontAlgn="base"/>
            <a:r>
              <a:rPr lang="ru-RU" sz="2400" dirty="0" smtClean="0">
                <a:solidFill>
                  <a:srgbClr val="000000"/>
                </a:solidFill>
                <a:latin typeface="Times New Roman" panose="02020603050405020304" pitchFamily="18" charset="0"/>
                <a:cs typeface="Times New Roman" panose="02020603050405020304" pitchFamily="18" charset="0"/>
              </a:rPr>
              <a:t>     В </a:t>
            </a:r>
            <a:r>
              <a:rPr lang="ru-RU" sz="2400" dirty="0">
                <a:solidFill>
                  <a:srgbClr val="000000"/>
                </a:solidFill>
                <a:latin typeface="Times New Roman" panose="02020603050405020304" pitchFamily="18" charset="0"/>
                <a:cs typeface="Times New Roman" panose="02020603050405020304" pitchFamily="18" charset="0"/>
              </a:rPr>
              <a:t>суд поступил иск </a:t>
            </a:r>
            <a:r>
              <a:rPr lang="ru-RU" sz="2400" dirty="0" err="1">
                <a:solidFill>
                  <a:srgbClr val="000000"/>
                </a:solidFill>
                <a:latin typeface="Times New Roman" panose="02020603050405020304" pitchFamily="18" charset="0"/>
                <a:cs typeface="Times New Roman" panose="02020603050405020304" pitchFamily="18" charset="0"/>
              </a:rPr>
              <a:t>Нугманова</a:t>
            </a:r>
            <a:r>
              <a:rPr lang="ru-RU" sz="2400" dirty="0">
                <a:solidFill>
                  <a:srgbClr val="000000"/>
                </a:solidFill>
                <a:latin typeface="Times New Roman" panose="02020603050405020304" pitchFamily="18" charset="0"/>
                <a:cs typeface="Times New Roman" panose="02020603050405020304" pitchFamily="18" charset="0"/>
              </a:rPr>
              <a:t> к производственной фирме «</a:t>
            </a:r>
            <a:r>
              <a:rPr lang="ru-RU" sz="2400" dirty="0" err="1">
                <a:solidFill>
                  <a:srgbClr val="000000"/>
                </a:solidFill>
                <a:latin typeface="Times New Roman" panose="02020603050405020304" pitchFamily="18" charset="0"/>
                <a:cs typeface="Times New Roman" panose="02020603050405020304" pitchFamily="18" charset="0"/>
              </a:rPr>
              <a:t>Арай</a:t>
            </a:r>
            <a:r>
              <a:rPr lang="ru-RU" sz="2400" dirty="0">
                <a:solidFill>
                  <a:srgbClr val="000000"/>
                </a:solidFill>
                <a:latin typeface="Times New Roman" panose="02020603050405020304" pitchFamily="18" charset="0"/>
                <a:cs typeface="Times New Roman" panose="02020603050405020304" pitchFamily="18" charset="0"/>
              </a:rPr>
              <a:t>», зарегистрированной в форме товарищества с ограниченной ответственностью.</a:t>
            </a:r>
          </a:p>
          <a:p>
            <a:pPr algn="just" fontAlgn="base"/>
            <a:r>
              <a:rPr lang="ru-RU" sz="2400" dirty="0" smtClean="0">
                <a:solidFill>
                  <a:srgbClr val="000000"/>
                </a:solidFill>
                <a:latin typeface="Times New Roman" panose="02020603050405020304" pitchFamily="18" charset="0"/>
                <a:cs typeface="Times New Roman" panose="02020603050405020304" pitchFamily="18" charset="0"/>
              </a:rPr>
              <a:t>     Представитель </a:t>
            </a:r>
            <a:r>
              <a:rPr lang="ru-RU" sz="2400" dirty="0">
                <a:solidFill>
                  <a:srgbClr val="000000"/>
                </a:solidFill>
                <a:latin typeface="Times New Roman" panose="02020603050405020304" pitchFamily="18" charset="0"/>
                <a:cs typeface="Times New Roman" panose="02020603050405020304" pitchFamily="18" charset="0"/>
              </a:rPr>
              <a:t>ответчика в своем отзыве возражал против иска, мотивируя это тем, что ТОО «</a:t>
            </a:r>
            <a:r>
              <a:rPr lang="ru-RU" sz="2400" dirty="0" err="1">
                <a:solidFill>
                  <a:srgbClr val="000000"/>
                </a:solidFill>
                <a:latin typeface="Times New Roman" panose="02020603050405020304" pitchFamily="18" charset="0"/>
                <a:cs typeface="Times New Roman" panose="02020603050405020304" pitchFamily="18" charset="0"/>
              </a:rPr>
              <a:t>Арай</a:t>
            </a:r>
            <a:r>
              <a:rPr lang="ru-RU" sz="2400" dirty="0">
                <a:solidFill>
                  <a:srgbClr val="000000"/>
                </a:solidFill>
                <a:latin typeface="Times New Roman" panose="02020603050405020304" pitchFamily="18" charset="0"/>
                <a:cs typeface="Times New Roman" panose="02020603050405020304" pitchFamily="18" charset="0"/>
              </a:rPr>
              <a:t>» не может быть признано субъектом права, ссылаясь при этом на статью 33 Гражданского кодекса РК. Суду он пояснил, что ТОО «</a:t>
            </a:r>
            <a:r>
              <a:rPr lang="ru-RU" sz="2400" dirty="0" err="1">
                <a:solidFill>
                  <a:srgbClr val="000000"/>
                </a:solidFill>
                <a:latin typeface="Times New Roman" panose="02020603050405020304" pitchFamily="18" charset="0"/>
                <a:cs typeface="Times New Roman" panose="02020603050405020304" pitchFamily="18" charset="0"/>
              </a:rPr>
              <a:t>Арай</a:t>
            </a:r>
            <a:r>
              <a:rPr lang="ru-RU" sz="2400" dirty="0">
                <a:solidFill>
                  <a:srgbClr val="000000"/>
                </a:solidFill>
                <a:latin typeface="Times New Roman" panose="02020603050405020304" pitchFamily="18" charset="0"/>
                <a:cs typeface="Times New Roman" panose="02020603050405020304" pitchFamily="18" charset="0"/>
              </a:rPr>
              <a:t>» уже в течение двух лет не функционирует, не имеет никакого имущества, его учредительные документы и печать утеряны, соответствующая отчетность в налоговый комитет не представляется.</a:t>
            </a:r>
          </a:p>
          <a:p>
            <a:pPr algn="just" fontAlgn="base"/>
            <a:r>
              <a:rPr lang="ru-RU" sz="2400" dirty="0" smtClean="0">
                <a:solidFill>
                  <a:srgbClr val="000000"/>
                </a:solidFill>
                <a:latin typeface="Times New Roman" panose="02020603050405020304" pitchFamily="18" charset="0"/>
                <a:cs typeface="Times New Roman" panose="02020603050405020304" pitchFamily="18" charset="0"/>
              </a:rPr>
              <a:t>     Он </a:t>
            </a:r>
            <a:r>
              <a:rPr lang="ru-RU" sz="2400" dirty="0">
                <a:solidFill>
                  <a:srgbClr val="000000"/>
                </a:solidFill>
                <a:latin typeface="Times New Roman" panose="02020603050405020304" pitchFamily="18" charset="0"/>
                <a:cs typeface="Times New Roman" panose="02020603050405020304" pitchFamily="18" charset="0"/>
              </a:rPr>
              <a:t>также ссылался на высказываемое в казахстанской юридической литературе суждение о том, что ни одно коллективное образование, не обладающее вместе взятыми признаками, не может быть признано юридическим лицом, то есть не может быть субъектом гражданских </a:t>
            </a:r>
            <a:r>
              <a:rPr lang="ru-RU" sz="2400" dirty="0" smtClean="0">
                <a:solidFill>
                  <a:srgbClr val="000000"/>
                </a:solidFill>
                <a:latin typeface="Times New Roman" panose="02020603050405020304" pitchFamily="18" charset="0"/>
                <a:cs typeface="Times New Roman" panose="02020603050405020304" pitchFamily="18" charset="0"/>
              </a:rPr>
              <a:t>правоотношений. </a:t>
            </a:r>
            <a:r>
              <a:rPr lang="ru-RU" sz="2400" i="1" dirty="0" smtClean="0">
                <a:solidFill>
                  <a:srgbClr val="000000"/>
                </a:solidFill>
                <a:latin typeface="Times New Roman" panose="02020603050405020304" pitchFamily="18" charset="0"/>
                <a:cs typeface="Times New Roman" panose="02020603050405020304" pitchFamily="18" charset="0"/>
              </a:rPr>
              <a:t>Что </a:t>
            </a:r>
            <a:r>
              <a:rPr lang="ru-RU" sz="2400" i="1" dirty="0">
                <a:solidFill>
                  <a:srgbClr val="000000"/>
                </a:solidFill>
                <a:latin typeface="Times New Roman" panose="02020603050405020304" pitchFamily="18" charset="0"/>
                <a:cs typeface="Times New Roman" panose="02020603050405020304" pitchFamily="18" charset="0"/>
              </a:rPr>
              <a:t>такое юридическое лицо и каковы его </a:t>
            </a:r>
            <a:r>
              <a:rPr lang="ru-RU" sz="2400" i="1" dirty="0" smtClean="0">
                <a:solidFill>
                  <a:srgbClr val="000000"/>
                </a:solidFill>
                <a:latin typeface="Times New Roman" panose="02020603050405020304" pitchFamily="18" charset="0"/>
                <a:cs typeface="Times New Roman" panose="02020603050405020304" pitchFamily="18" charset="0"/>
              </a:rPr>
              <a:t>признаки? В </a:t>
            </a:r>
            <a:r>
              <a:rPr lang="ru-RU" sz="2400" i="1" dirty="0">
                <a:solidFill>
                  <a:srgbClr val="000000"/>
                </a:solidFill>
                <a:latin typeface="Times New Roman" panose="02020603050405020304" pitchFamily="18" charset="0"/>
                <a:cs typeface="Times New Roman" panose="02020603050405020304" pitchFamily="18" charset="0"/>
              </a:rPr>
              <a:t>каком органе, и в каком порядке производится государственная регистрация юридических </a:t>
            </a:r>
            <a:r>
              <a:rPr lang="ru-RU" sz="2400" i="1" dirty="0" smtClean="0">
                <a:solidFill>
                  <a:srgbClr val="000000"/>
                </a:solidFill>
                <a:latin typeface="Times New Roman" panose="02020603050405020304" pitchFamily="18" charset="0"/>
                <a:cs typeface="Times New Roman" panose="02020603050405020304" pitchFamily="18" charset="0"/>
              </a:rPr>
              <a:t>лиц? Разберите </a:t>
            </a:r>
            <a:r>
              <a:rPr lang="ru-RU" sz="2400" i="1" dirty="0">
                <a:solidFill>
                  <a:srgbClr val="000000"/>
                </a:solidFill>
                <a:latin typeface="Times New Roman" panose="02020603050405020304" pitchFamily="18" charset="0"/>
                <a:cs typeface="Times New Roman" panose="02020603050405020304" pitchFamily="18" charset="0"/>
              </a:rPr>
              <a:t>и оцените доводы представителя ТОО «</a:t>
            </a:r>
            <a:r>
              <a:rPr lang="ru-RU" sz="2400" i="1" dirty="0" err="1">
                <a:solidFill>
                  <a:srgbClr val="000000"/>
                </a:solidFill>
                <a:latin typeface="Times New Roman" panose="02020603050405020304" pitchFamily="18" charset="0"/>
                <a:cs typeface="Times New Roman" panose="02020603050405020304" pitchFamily="18" charset="0"/>
              </a:rPr>
              <a:t>Арай</a:t>
            </a:r>
            <a:r>
              <a:rPr lang="ru-RU" sz="2400" i="1" dirty="0">
                <a:solidFill>
                  <a:srgbClr val="000000"/>
                </a:solidFill>
                <a:latin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cs typeface="Times New Roman" panose="02020603050405020304" pitchFamily="18" charset="0"/>
              </a:rPr>
              <a:t>.</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a:hlinkClick r:id="rId2" action="ppaction://hlinksldjump"/>
          </p:cNvPr>
          <p:cNvPicPr>
            <a:picLocks noChangeAspect="1"/>
          </p:cNvPicPr>
          <p:nvPr/>
        </p:nvPicPr>
        <p:blipFill>
          <a:blip r:embed="rId3"/>
          <a:stretch>
            <a:fillRect/>
          </a:stretch>
        </p:blipFill>
        <p:spPr>
          <a:xfrm>
            <a:off x="4366986" y="5340191"/>
            <a:ext cx="3168535" cy="1308100"/>
          </a:xfrm>
          <a:prstGeom prst="rect">
            <a:avLst/>
          </a:prstGeom>
        </p:spPr>
      </p:pic>
    </p:spTree>
    <p:extLst>
      <p:ext uri="{BB962C8B-B14F-4D97-AF65-F5344CB8AC3E}">
        <p14:creationId xmlns:p14="http://schemas.microsoft.com/office/powerpoint/2010/main" val="195802193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100" y="221040"/>
            <a:ext cx="11785600" cy="4893647"/>
          </a:xfrm>
          <a:prstGeom prst="rect">
            <a:avLst/>
          </a:prstGeom>
        </p:spPr>
        <p:txBody>
          <a:bodyPr wrap="square">
            <a:spAutoFit/>
          </a:bodyPr>
          <a:lstStyle/>
          <a:p>
            <a:pPr algn="just" fontAlgn="base"/>
            <a:r>
              <a:rPr lang="ru-RU" sz="2800" dirty="0" smtClean="0">
                <a:solidFill>
                  <a:srgbClr val="000000"/>
                </a:solidFill>
                <a:latin typeface="Times New Roman" panose="02020603050405020304" pitchFamily="18" charset="0"/>
                <a:cs typeface="Times New Roman" panose="02020603050405020304" pitchFamily="18" charset="0"/>
              </a:rPr>
              <a:t>  Согласно </a:t>
            </a:r>
            <a:r>
              <a:rPr lang="ru-RU" sz="2800" u="sng" dirty="0">
                <a:solidFill>
                  <a:srgbClr val="000080"/>
                </a:solidFill>
                <a:latin typeface="Times New Roman" panose="02020603050405020304" pitchFamily="18" charset="0"/>
                <a:cs typeface="Times New Roman" panose="02020603050405020304" pitchFamily="18" charset="0"/>
                <a:hlinkClick r:id="rId2"/>
              </a:rPr>
              <a:t>статье 33 ГК</a:t>
            </a:r>
            <a:r>
              <a:rPr lang="ru-RU" sz="2800" dirty="0">
                <a:solidFill>
                  <a:srgbClr val="000000"/>
                </a:solidFill>
                <a:latin typeface="Times New Roman" panose="02020603050405020304" pitchFamily="18" charset="0"/>
                <a:cs typeface="Times New Roman" panose="02020603050405020304" pitchFamily="18" charset="0"/>
              </a:rPr>
              <a:t> Республики Казахстан юридическим лицом признается организация, имеющая свое обособленное имущество, которым она отвечает по своим обязательствам, приобретающая и осуществляющая от своего имени имущественные и личные неимущественные права и обязанности, могущая быть истцом и ответчиком в суде.</a:t>
            </a:r>
          </a:p>
          <a:p>
            <a:pPr algn="just" fontAlgn="base"/>
            <a:r>
              <a:rPr lang="ru-RU" sz="2800" dirty="0">
                <a:solidFill>
                  <a:srgbClr val="000000"/>
                </a:solidFill>
                <a:latin typeface="Times New Roman" panose="02020603050405020304" pitchFamily="18" charset="0"/>
                <a:cs typeface="Times New Roman" panose="02020603050405020304" pitchFamily="18" charset="0"/>
              </a:rPr>
              <a:t>Основополагающий признак юридического лица - его имущественная обособленность и вытекающая из этого самостоятельная имущественная ответственность по своим обязательствам</a:t>
            </a:r>
            <a:r>
              <a:rPr lang="ru-RU" sz="2800" dirty="0" smtClean="0">
                <a:solidFill>
                  <a:srgbClr val="000000"/>
                </a:solidFill>
                <a:latin typeface="Times New Roman" panose="02020603050405020304" pitchFamily="18" charset="0"/>
                <a:cs typeface="Times New Roman" panose="02020603050405020304" pitchFamily="18" charset="0"/>
              </a:rPr>
              <a:t>.</a:t>
            </a:r>
          </a:p>
          <a:p>
            <a:pPr algn="just" fontAlgn="base"/>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Согласно </a:t>
            </a:r>
            <a:r>
              <a:rPr lang="ru-RU" sz="2800" u="sng" dirty="0">
                <a:latin typeface="Times New Roman" panose="02020603050405020304" pitchFamily="18" charset="0"/>
                <a:cs typeface="Times New Roman" panose="02020603050405020304" pitchFamily="18" charset="0"/>
                <a:hlinkClick r:id="rId3" tooltip="Гражданский кодекс Республики Казахстан (Общая часть), принят Верховным Советом Республики Казахстан 27 декабря 1994 года (с изменениями и дополнениями по состоянию на 02.04.2019 г.)"/>
              </a:rPr>
              <a:t>статье 42</a:t>
            </a:r>
            <a:r>
              <a:rPr lang="ru-RU" sz="2800" dirty="0">
                <a:latin typeface="Times New Roman" panose="02020603050405020304" pitchFamily="18" charset="0"/>
                <a:cs typeface="Times New Roman" panose="02020603050405020304" pitchFamily="18" charset="0"/>
              </a:rPr>
              <a:t> Гражданского кодекса юридическое лицо полежит государственной регистрации в органах юстиции. Порядок государственной регистрации определяется законодательством.</a:t>
            </a:r>
            <a:endParaRPr lang="ru-RU" sz="28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a:hlinkClick r:id="rId4" action="ppaction://hlinksldjump"/>
          </p:cNvPr>
          <p:cNvPicPr>
            <a:picLocks noChangeAspect="1"/>
          </p:cNvPicPr>
          <p:nvPr/>
        </p:nvPicPr>
        <p:blipFill>
          <a:blip r:embed="rId5"/>
          <a:stretch>
            <a:fillRect/>
          </a:stretch>
        </p:blipFill>
        <p:spPr>
          <a:xfrm>
            <a:off x="3532414" y="5340928"/>
            <a:ext cx="5156200" cy="800100"/>
          </a:xfrm>
          <a:prstGeom prst="rect">
            <a:avLst/>
          </a:prstGeom>
        </p:spPr>
      </p:pic>
    </p:spTree>
    <p:extLst>
      <p:ext uri="{BB962C8B-B14F-4D97-AF65-F5344CB8AC3E}">
        <p14:creationId xmlns:p14="http://schemas.microsoft.com/office/powerpoint/2010/main" val="331135265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248230" y="1146629"/>
            <a:ext cx="6923313" cy="5324535"/>
          </a:xfrm>
          <a:prstGeom prst="rect">
            <a:avLst/>
          </a:prstGeom>
        </p:spPr>
        <p:txBody>
          <a:bodyPr wrap="square">
            <a:spAutoFit/>
          </a:bodyPr>
          <a:lstStyle/>
          <a:p>
            <a:pPr algn="ctr"/>
            <a:r>
              <a:rPr lang="ru-RU" sz="17000" dirty="0"/>
              <a:t>3</a:t>
            </a:r>
            <a:r>
              <a:rPr lang="ru-RU" sz="17000" dirty="0" smtClean="0"/>
              <a:t> </a:t>
            </a:r>
            <a:r>
              <a:rPr lang="ru-RU" sz="17000" dirty="0"/>
              <a:t>раунд </a:t>
            </a:r>
            <a:endParaRPr lang="en-US" sz="17000" dirty="0"/>
          </a:p>
        </p:txBody>
      </p:sp>
      <p:sp>
        <p:nvSpPr>
          <p:cNvPr id="4" name="TextBox 3"/>
          <p:cNvSpPr txBox="1"/>
          <p:nvPr/>
        </p:nvSpPr>
        <p:spPr>
          <a:xfrm rot="20393175">
            <a:off x="265211" y="641507"/>
            <a:ext cx="2455485" cy="830997"/>
          </a:xfrm>
          <a:prstGeom prst="rect">
            <a:avLst/>
          </a:prstGeom>
          <a:noFill/>
        </p:spPr>
        <p:txBody>
          <a:bodyPr wrap="square" rtlCol="0">
            <a:spAutoFit/>
          </a:bodyPr>
          <a:lstStyle/>
          <a:p>
            <a:r>
              <a:rPr lang="ru-RU" sz="4800" dirty="0" smtClean="0">
                <a:solidFill>
                  <a:schemeClr val="accent1">
                    <a:lumMod val="60000"/>
                    <a:lumOff val="40000"/>
                  </a:schemeClr>
                </a:solidFill>
              </a:rPr>
              <a:t>ребусы</a:t>
            </a:r>
            <a:endParaRPr lang="en-US" sz="4800" dirty="0">
              <a:solidFill>
                <a:schemeClr val="accent1">
                  <a:lumMod val="60000"/>
                  <a:lumOff val="40000"/>
                </a:schemeClr>
              </a:solidFill>
            </a:endParaRPr>
          </a:p>
        </p:txBody>
      </p:sp>
      <p:sp>
        <p:nvSpPr>
          <p:cNvPr id="5" name="TextBox 4"/>
          <p:cNvSpPr txBox="1"/>
          <p:nvPr/>
        </p:nvSpPr>
        <p:spPr>
          <a:xfrm rot="722837">
            <a:off x="8171543" y="490091"/>
            <a:ext cx="3664857" cy="1446550"/>
          </a:xfrm>
          <a:prstGeom prst="rect">
            <a:avLst/>
          </a:prstGeom>
          <a:noFill/>
        </p:spPr>
        <p:txBody>
          <a:bodyPr wrap="square" rtlCol="0">
            <a:spAutoFit/>
          </a:bodyPr>
          <a:lstStyle/>
          <a:p>
            <a:pPr algn="ctr"/>
            <a:r>
              <a:rPr lang="ru-RU" sz="4400" dirty="0">
                <a:solidFill>
                  <a:schemeClr val="accent1">
                    <a:lumMod val="60000"/>
                    <a:lumOff val="40000"/>
                  </a:schemeClr>
                </a:solidFill>
              </a:rPr>
              <a:t>л</a:t>
            </a:r>
            <a:r>
              <a:rPr lang="ru-RU" sz="4400" dirty="0" smtClean="0">
                <a:solidFill>
                  <a:schemeClr val="accent1">
                    <a:lumMod val="60000"/>
                    <a:lumOff val="40000"/>
                  </a:schemeClr>
                </a:solidFill>
              </a:rPr>
              <a:t>огические задачи</a:t>
            </a:r>
            <a:endParaRPr lang="en-US" sz="4400" dirty="0">
              <a:solidFill>
                <a:schemeClr val="accent1">
                  <a:lumMod val="60000"/>
                  <a:lumOff val="40000"/>
                </a:schemeClr>
              </a:solidFill>
            </a:endParaRPr>
          </a:p>
        </p:txBody>
      </p:sp>
      <p:sp>
        <p:nvSpPr>
          <p:cNvPr id="6" name="Управляющая кнопка: настраиваемая 5">
            <a:hlinkClick r:id="rId3" action="ppaction://hlinksldjump" highlightClick="1"/>
          </p:cNvPr>
          <p:cNvSpPr/>
          <p:nvPr/>
        </p:nvSpPr>
        <p:spPr>
          <a:xfrm>
            <a:off x="10853023" y="6105782"/>
            <a:ext cx="1054100" cy="60376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Управляющая кнопка: настраиваемая 6">
            <a:hlinkClick r:id="rId4" action="ppaction://hlinksldjump" highlightClick="1"/>
          </p:cNvPr>
          <p:cNvSpPr/>
          <p:nvPr/>
        </p:nvSpPr>
        <p:spPr>
          <a:xfrm>
            <a:off x="8521700" y="5981700"/>
            <a:ext cx="1117600" cy="60376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раунд</a:t>
            </a:r>
            <a:endParaRPr lang="en-US" dirty="0"/>
          </a:p>
        </p:txBody>
      </p:sp>
      <p:sp>
        <p:nvSpPr>
          <p:cNvPr id="8" name="Управляющая кнопка: настраиваемая 7">
            <a:hlinkClick r:id="rId5" action="ppaction://hlinksldjump" highlightClick="1"/>
          </p:cNvPr>
          <p:cNvSpPr/>
          <p:nvPr/>
        </p:nvSpPr>
        <p:spPr>
          <a:xfrm>
            <a:off x="197206" y="5826382"/>
            <a:ext cx="1187094" cy="64478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раунд</a:t>
            </a:r>
            <a:endParaRPr lang="en-US" dirty="0"/>
          </a:p>
        </p:txBody>
      </p:sp>
      <p:sp>
        <p:nvSpPr>
          <p:cNvPr id="9" name="TextBox 8"/>
          <p:cNvSpPr txBox="1"/>
          <p:nvPr/>
        </p:nvSpPr>
        <p:spPr>
          <a:xfrm rot="742562">
            <a:off x="8979151" y="2912613"/>
            <a:ext cx="3253833" cy="707886"/>
          </a:xfrm>
          <a:prstGeom prst="rect">
            <a:avLst/>
          </a:prstGeom>
          <a:noFill/>
        </p:spPr>
        <p:txBody>
          <a:bodyPr wrap="square" rtlCol="0">
            <a:spAutoFit/>
          </a:bodyPr>
          <a:lstStyle/>
          <a:p>
            <a:r>
              <a:rPr lang="ru-RU" sz="4000" dirty="0" smtClean="0">
                <a:solidFill>
                  <a:schemeClr val="accent1">
                    <a:lumMod val="40000"/>
                    <a:lumOff val="60000"/>
                  </a:schemeClr>
                </a:solidFill>
              </a:rPr>
              <a:t>анаграммы</a:t>
            </a:r>
            <a:endParaRPr lang="en-US" sz="4000" dirty="0">
              <a:solidFill>
                <a:schemeClr val="accent1">
                  <a:lumMod val="40000"/>
                  <a:lumOff val="60000"/>
                </a:schemeClr>
              </a:solidFill>
            </a:endParaRPr>
          </a:p>
        </p:txBody>
      </p:sp>
      <p:sp>
        <p:nvSpPr>
          <p:cNvPr id="10" name="Стрелка вправо 9"/>
          <p:cNvSpPr/>
          <p:nvPr/>
        </p:nvSpPr>
        <p:spPr>
          <a:xfrm>
            <a:off x="11214100" y="6294730"/>
            <a:ext cx="520700" cy="248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Управляющая кнопка: настраиваемая 10">
            <a:hlinkClick r:id="rId6" action="ppaction://hlinksldjump" highlightClick="1"/>
          </p:cNvPr>
          <p:cNvSpPr/>
          <p:nvPr/>
        </p:nvSpPr>
        <p:spPr>
          <a:xfrm>
            <a:off x="2681480" y="6169282"/>
            <a:ext cx="1471420" cy="4953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Первый</a:t>
            </a:r>
          </a:p>
          <a:p>
            <a:pPr algn="ctr"/>
            <a:r>
              <a:rPr lang="ru-RU" dirty="0" smtClean="0"/>
              <a:t>слайд</a:t>
            </a:r>
          </a:p>
        </p:txBody>
      </p:sp>
      <p:sp>
        <p:nvSpPr>
          <p:cNvPr id="12" name="Управляющая кнопка: настраиваемая 11">
            <a:hlinkClick r:id="rId7" action="ppaction://hlinksldjump" highlightClick="1"/>
          </p:cNvPr>
          <p:cNvSpPr/>
          <p:nvPr/>
        </p:nvSpPr>
        <p:spPr>
          <a:xfrm>
            <a:off x="5118100" y="6159500"/>
            <a:ext cx="1308100" cy="50508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Последний слайд</a:t>
            </a:r>
            <a:endParaRPr lang="en-US" dirty="0"/>
          </a:p>
        </p:txBody>
      </p:sp>
    </p:spTree>
    <p:extLst>
      <p:ext uri="{BB962C8B-B14F-4D97-AF65-F5344CB8AC3E}">
        <p14:creationId xmlns:p14="http://schemas.microsoft.com/office/powerpoint/2010/main" val="6811171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89222172"/>
              </p:ext>
            </p:extLst>
          </p:nvPr>
        </p:nvGraphicFramePr>
        <p:xfrm>
          <a:off x="0" y="0"/>
          <a:ext cx="12192000" cy="6858001"/>
        </p:xfrm>
        <a:graphic>
          <a:graphicData uri="http://schemas.openxmlformats.org/drawingml/2006/table">
            <a:tbl>
              <a:tblPr firstRow="1" bandRow="1">
                <a:tableStyleId>{327F97BB-C833-4FB7-BDE5-3F7075034690}</a:tableStyleId>
              </a:tblPr>
              <a:tblGrid>
                <a:gridCol w="2438400">
                  <a:extLst>
                    <a:ext uri="{9D8B030D-6E8A-4147-A177-3AD203B41FA5}">
                      <a16:colId xmlns:a16="http://schemas.microsoft.com/office/drawing/2014/main" val="3126642841"/>
                    </a:ext>
                  </a:extLst>
                </a:gridCol>
                <a:gridCol w="2438400">
                  <a:extLst>
                    <a:ext uri="{9D8B030D-6E8A-4147-A177-3AD203B41FA5}">
                      <a16:colId xmlns:a16="http://schemas.microsoft.com/office/drawing/2014/main" val="2240210486"/>
                    </a:ext>
                  </a:extLst>
                </a:gridCol>
                <a:gridCol w="2438400">
                  <a:extLst>
                    <a:ext uri="{9D8B030D-6E8A-4147-A177-3AD203B41FA5}">
                      <a16:colId xmlns:a16="http://schemas.microsoft.com/office/drawing/2014/main" val="1909681888"/>
                    </a:ext>
                  </a:extLst>
                </a:gridCol>
                <a:gridCol w="2438400">
                  <a:extLst>
                    <a:ext uri="{9D8B030D-6E8A-4147-A177-3AD203B41FA5}">
                      <a16:colId xmlns:a16="http://schemas.microsoft.com/office/drawing/2014/main" val="2108435311"/>
                    </a:ext>
                  </a:extLst>
                </a:gridCol>
                <a:gridCol w="2438400">
                  <a:extLst>
                    <a:ext uri="{9D8B030D-6E8A-4147-A177-3AD203B41FA5}">
                      <a16:colId xmlns:a16="http://schemas.microsoft.com/office/drawing/2014/main" val="503103151"/>
                    </a:ext>
                  </a:extLst>
                </a:gridCol>
              </a:tblGrid>
              <a:tr h="1337932">
                <a:tc>
                  <a:txBody>
                    <a:bodyPr/>
                    <a:lstStyle/>
                    <a:p>
                      <a:r>
                        <a:rPr lang="ru-RU" sz="2000" dirty="0" smtClean="0">
                          <a:solidFill>
                            <a:schemeClr val="tx1"/>
                          </a:solidFill>
                        </a:rPr>
                        <a:t>Уголовное право</a:t>
                      </a:r>
                      <a:endParaRPr lang="en-US" sz="2000" dirty="0">
                        <a:solidFill>
                          <a:schemeClr val="tx1"/>
                        </a:solidFill>
                      </a:endParaRPr>
                    </a:p>
                  </a:txBody>
                  <a:tcPr/>
                </a:tc>
                <a:tc>
                  <a:txBody>
                    <a:bodyPr/>
                    <a:lstStyle/>
                    <a:p>
                      <a:pPr algn="ctr"/>
                      <a:r>
                        <a:rPr lang="ru-RU" sz="4400" dirty="0" smtClean="0">
                          <a:solidFill>
                            <a:schemeClr val="tx1"/>
                          </a:solidFill>
                          <a:hlinkClick r:id="rId2"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3"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4"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5" action="ppaction://hlinksldjump"/>
                        </a:rPr>
                        <a:t>50</a:t>
                      </a:r>
                      <a:endParaRPr lang="en-US" sz="4400" dirty="0">
                        <a:solidFill>
                          <a:schemeClr val="tx1"/>
                        </a:solidFill>
                      </a:endParaRPr>
                    </a:p>
                  </a:txBody>
                  <a:tcPr/>
                </a:tc>
                <a:extLst>
                  <a:ext uri="{0D108BD9-81ED-4DB2-BD59-A6C34878D82A}">
                    <a16:rowId xmlns:a16="http://schemas.microsoft.com/office/drawing/2014/main" val="781189724"/>
                  </a:ext>
                </a:extLst>
              </a:tr>
              <a:tr h="1337932">
                <a:tc>
                  <a:txBody>
                    <a:bodyPr/>
                    <a:lstStyle/>
                    <a:p>
                      <a:r>
                        <a:rPr lang="ru-RU" sz="2000" b="1" dirty="0" smtClean="0">
                          <a:solidFill>
                            <a:schemeClr val="tx1"/>
                          </a:solidFill>
                        </a:rPr>
                        <a:t>Уголовно-процессуальное право</a:t>
                      </a:r>
                      <a:endParaRPr lang="en-US" sz="2000" b="1" dirty="0">
                        <a:solidFill>
                          <a:schemeClr val="tx1"/>
                        </a:solidFill>
                      </a:endParaRPr>
                    </a:p>
                  </a:txBody>
                  <a:tcPr/>
                </a:tc>
                <a:tc>
                  <a:txBody>
                    <a:bodyPr/>
                    <a:lstStyle/>
                    <a:p>
                      <a:pPr algn="ctr"/>
                      <a:r>
                        <a:rPr lang="ru-RU" sz="4400" dirty="0" smtClean="0">
                          <a:solidFill>
                            <a:schemeClr val="tx1"/>
                          </a:solidFill>
                          <a:hlinkClick r:id="rId6"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7"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8" action="ppaction://hlinksldjump"/>
                        </a:rPr>
                        <a:t>50</a:t>
                      </a:r>
                      <a:endParaRPr lang="en-US" sz="4400" dirty="0">
                        <a:solidFill>
                          <a:schemeClr val="tx1"/>
                        </a:solidFill>
                      </a:endParaRPr>
                    </a:p>
                  </a:txBody>
                  <a:tcPr/>
                </a:tc>
                <a:tc>
                  <a:txBody>
                    <a:bodyPr/>
                    <a:lstStyle/>
                    <a:p>
                      <a:pPr algn="ctr"/>
                      <a:r>
                        <a:rPr lang="ru-RU" sz="4400" dirty="0" smtClean="0">
                          <a:solidFill>
                            <a:schemeClr val="tx1"/>
                          </a:solidFill>
                          <a:hlinkClick r:id="rId9" action="ppaction://hlinksldjump"/>
                        </a:rPr>
                        <a:t>50</a:t>
                      </a:r>
                      <a:endParaRPr lang="en-US" sz="4400" dirty="0">
                        <a:solidFill>
                          <a:schemeClr val="tx1"/>
                        </a:solidFill>
                      </a:endParaRPr>
                    </a:p>
                  </a:txBody>
                  <a:tcPr/>
                </a:tc>
                <a:extLst>
                  <a:ext uri="{0D108BD9-81ED-4DB2-BD59-A6C34878D82A}">
                    <a16:rowId xmlns:a16="http://schemas.microsoft.com/office/drawing/2014/main" val="731159096"/>
                  </a:ext>
                </a:extLst>
              </a:tr>
              <a:tr h="1337932">
                <a:tc>
                  <a:txBody>
                    <a:bodyPr/>
                    <a:lstStyle/>
                    <a:p>
                      <a:r>
                        <a:rPr lang="ru-RU" sz="2000" b="1" dirty="0" smtClean="0">
                          <a:solidFill>
                            <a:schemeClr val="tx1"/>
                          </a:solidFill>
                        </a:rPr>
                        <a:t>Уголовно-исполнительное</a:t>
                      </a:r>
                      <a:r>
                        <a:rPr lang="ru-RU" sz="2000" b="1" baseline="0" dirty="0" smtClean="0">
                          <a:solidFill>
                            <a:schemeClr val="tx1"/>
                          </a:solidFill>
                        </a:rPr>
                        <a:t> право</a:t>
                      </a:r>
                      <a:endParaRPr lang="en-US" sz="2000" b="1" dirty="0">
                        <a:solidFill>
                          <a:schemeClr val="tx1"/>
                        </a:solidFill>
                      </a:endParaRPr>
                    </a:p>
                  </a:txBody>
                  <a:tcPr>
                    <a:solidFill>
                      <a:srgbClr val="6699FF"/>
                    </a:solidFill>
                  </a:tcPr>
                </a:tc>
                <a:tc>
                  <a:txBody>
                    <a:bodyPr/>
                    <a:lstStyle/>
                    <a:p>
                      <a:pPr algn="ctr"/>
                      <a:r>
                        <a:rPr lang="ru-RU" sz="4400" dirty="0" smtClean="0">
                          <a:solidFill>
                            <a:schemeClr val="tx1"/>
                          </a:solidFill>
                          <a:hlinkClick r:id="rId10" action="ppaction://hlinksldjump"/>
                        </a:rPr>
                        <a:t>50</a:t>
                      </a: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11" action="ppaction://hlinksldjump"/>
                        </a:rPr>
                        <a:t>50</a:t>
                      </a: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12" action="ppaction://hlinksldjump"/>
                        </a:rPr>
                        <a:t>50</a:t>
                      </a: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13" action="ppaction://hlinksldjump"/>
                        </a:rPr>
                        <a:t>50</a:t>
                      </a:r>
                      <a:endParaRPr lang="en-US" sz="4400" dirty="0">
                        <a:solidFill>
                          <a:schemeClr val="tx1"/>
                        </a:solidFill>
                      </a:endParaRPr>
                    </a:p>
                  </a:txBody>
                  <a:tcPr>
                    <a:solidFill>
                      <a:srgbClr val="6699FF"/>
                    </a:solidFill>
                  </a:tcPr>
                </a:tc>
                <a:extLst>
                  <a:ext uri="{0D108BD9-81ED-4DB2-BD59-A6C34878D82A}">
                    <a16:rowId xmlns:a16="http://schemas.microsoft.com/office/drawing/2014/main" val="1316197742"/>
                  </a:ext>
                </a:extLst>
              </a:tr>
              <a:tr h="1337932">
                <a:tc>
                  <a:txBody>
                    <a:bodyPr/>
                    <a:lstStyle/>
                    <a:p>
                      <a:r>
                        <a:rPr lang="ru-RU" sz="2000" b="1" dirty="0" smtClean="0">
                          <a:solidFill>
                            <a:schemeClr val="tx1"/>
                          </a:solidFill>
                        </a:rPr>
                        <a:t>Трудовое право</a:t>
                      </a:r>
                      <a:endParaRPr lang="en-US" sz="2000" b="1" dirty="0">
                        <a:solidFill>
                          <a:schemeClr val="tx1"/>
                        </a:solidFill>
                      </a:endParaRPr>
                    </a:p>
                  </a:txBody>
                  <a:tcPr/>
                </a:tc>
                <a:tc>
                  <a:txBody>
                    <a:bodyPr/>
                    <a:lstStyle/>
                    <a:p>
                      <a:pPr algn="ctr"/>
                      <a:r>
                        <a:rPr lang="ru-RU" sz="4400" dirty="0" smtClean="0">
                          <a:solidFill>
                            <a:schemeClr val="tx1"/>
                          </a:solidFill>
                          <a:hlinkClick r:id="rId14" action="ppaction://hlinksldjump"/>
                        </a:rPr>
                        <a:t>100</a:t>
                      </a:r>
                      <a:endParaRPr lang="en-US" sz="4400" dirty="0">
                        <a:solidFill>
                          <a:schemeClr val="tx1"/>
                        </a:solidFill>
                      </a:endParaRPr>
                    </a:p>
                  </a:txBody>
                  <a:tcPr/>
                </a:tc>
                <a:tc>
                  <a:txBody>
                    <a:bodyPr/>
                    <a:lstStyle/>
                    <a:p>
                      <a:pPr algn="ctr"/>
                      <a:r>
                        <a:rPr lang="ru-RU" sz="4400" dirty="0" smtClean="0">
                          <a:solidFill>
                            <a:schemeClr val="tx1"/>
                          </a:solidFill>
                          <a:hlinkClick r:id="rId15" action="ppaction://hlinksldjump"/>
                        </a:rPr>
                        <a:t>100</a:t>
                      </a:r>
                      <a:endParaRPr lang="en-US" sz="4400" dirty="0">
                        <a:solidFill>
                          <a:schemeClr val="tx1"/>
                        </a:solidFill>
                      </a:endParaRPr>
                    </a:p>
                  </a:txBody>
                  <a:tcPr/>
                </a:tc>
                <a:tc>
                  <a:txBody>
                    <a:bodyPr/>
                    <a:lstStyle/>
                    <a:p>
                      <a:pPr algn="ctr"/>
                      <a:r>
                        <a:rPr lang="ru-RU" sz="4400" dirty="0" smtClean="0">
                          <a:solidFill>
                            <a:schemeClr val="tx1"/>
                          </a:solidFill>
                          <a:hlinkClick r:id="rId16" action="ppaction://hlinksldjump"/>
                        </a:rPr>
                        <a:t>100</a:t>
                      </a:r>
                      <a:endParaRPr lang="en-US" sz="4400" dirty="0">
                        <a:solidFill>
                          <a:schemeClr val="tx1"/>
                        </a:solidFill>
                      </a:endParaRPr>
                    </a:p>
                  </a:txBody>
                  <a:tcPr/>
                </a:tc>
                <a:tc>
                  <a:txBody>
                    <a:bodyPr/>
                    <a:lstStyle/>
                    <a:p>
                      <a:pPr algn="ctr"/>
                      <a:r>
                        <a:rPr lang="ru-RU" sz="4400" dirty="0" smtClean="0">
                          <a:solidFill>
                            <a:schemeClr val="tx1"/>
                          </a:solidFill>
                          <a:hlinkClick r:id="rId17" action="ppaction://hlinksldjump"/>
                        </a:rPr>
                        <a:t>100</a:t>
                      </a:r>
                      <a:endParaRPr lang="en-US" sz="4400" dirty="0">
                        <a:solidFill>
                          <a:schemeClr val="tx1"/>
                        </a:solidFill>
                      </a:endParaRPr>
                    </a:p>
                  </a:txBody>
                  <a:tcPr/>
                </a:tc>
                <a:extLst>
                  <a:ext uri="{0D108BD9-81ED-4DB2-BD59-A6C34878D82A}">
                    <a16:rowId xmlns:a16="http://schemas.microsoft.com/office/drawing/2014/main" val="4111284374"/>
                  </a:ext>
                </a:extLst>
              </a:tr>
              <a:tr h="1506273">
                <a:tc>
                  <a:txBody>
                    <a:bodyPr/>
                    <a:lstStyle/>
                    <a:p>
                      <a:r>
                        <a:rPr lang="ru-RU" sz="2000" b="1" dirty="0" smtClean="0">
                          <a:solidFill>
                            <a:schemeClr val="tx1"/>
                          </a:solidFill>
                        </a:rPr>
                        <a:t>Гражданское</a:t>
                      </a:r>
                      <a:r>
                        <a:rPr lang="ru-RU" sz="2000" b="1" baseline="0" dirty="0" smtClean="0">
                          <a:solidFill>
                            <a:schemeClr val="tx1"/>
                          </a:solidFill>
                        </a:rPr>
                        <a:t> право</a:t>
                      </a:r>
                      <a:endParaRPr lang="en-US" sz="2000" b="1" dirty="0">
                        <a:solidFill>
                          <a:schemeClr val="tx1"/>
                        </a:solidFill>
                      </a:endParaRPr>
                    </a:p>
                  </a:txBody>
                  <a:tcPr>
                    <a:solidFill>
                      <a:srgbClr val="6699FF"/>
                    </a:solidFill>
                  </a:tcPr>
                </a:tc>
                <a:tc>
                  <a:txBody>
                    <a:bodyPr/>
                    <a:lstStyle/>
                    <a:p>
                      <a:pPr algn="ctr"/>
                      <a:r>
                        <a:rPr lang="ru-RU" sz="4400" dirty="0" smtClean="0">
                          <a:solidFill>
                            <a:schemeClr val="tx1"/>
                          </a:solidFill>
                          <a:hlinkClick r:id="rId18" action="ppaction://hlinksldjump"/>
                        </a:rPr>
                        <a:t>100</a:t>
                      </a: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19" action="ppaction://hlinksldjump"/>
                        </a:rPr>
                        <a:t>100</a:t>
                      </a:r>
                      <a:endParaRPr lang="ru-RU" sz="4400" dirty="0" smtClean="0">
                        <a:solidFill>
                          <a:schemeClr val="tx1"/>
                        </a:solidFill>
                      </a:endParaRPr>
                    </a:p>
                    <a:p>
                      <a:pPr algn="ct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20" action="ppaction://hlinksldjump"/>
                        </a:rPr>
                        <a:t>100</a:t>
                      </a:r>
                      <a:endParaRPr lang="ru-RU" sz="4400" dirty="0" smtClean="0">
                        <a:solidFill>
                          <a:schemeClr val="tx1"/>
                        </a:solidFill>
                      </a:endParaRPr>
                    </a:p>
                    <a:p>
                      <a:pPr algn="ctr"/>
                      <a:endParaRPr lang="en-US" sz="4400" dirty="0">
                        <a:solidFill>
                          <a:schemeClr val="tx1"/>
                        </a:solidFill>
                      </a:endParaRPr>
                    </a:p>
                  </a:txBody>
                  <a:tcPr>
                    <a:solidFill>
                      <a:srgbClr val="6699FF"/>
                    </a:solidFill>
                  </a:tcPr>
                </a:tc>
                <a:tc>
                  <a:txBody>
                    <a:bodyPr/>
                    <a:lstStyle/>
                    <a:p>
                      <a:pPr algn="ctr"/>
                      <a:r>
                        <a:rPr lang="ru-RU" sz="4400" dirty="0" smtClean="0">
                          <a:solidFill>
                            <a:schemeClr val="tx1"/>
                          </a:solidFill>
                          <a:hlinkClick r:id="rId21" action="ppaction://hlinksldjump"/>
                        </a:rPr>
                        <a:t>100</a:t>
                      </a:r>
                      <a:endParaRPr lang="en-US" sz="4400" dirty="0">
                        <a:solidFill>
                          <a:schemeClr val="tx1"/>
                        </a:solidFill>
                      </a:endParaRPr>
                    </a:p>
                  </a:txBody>
                  <a:tcPr>
                    <a:solidFill>
                      <a:srgbClr val="6699FF"/>
                    </a:solidFill>
                  </a:tcPr>
                </a:tc>
                <a:extLst>
                  <a:ext uri="{0D108BD9-81ED-4DB2-BD59-A6C34878D82A}">
                    <a16:rowId xmlns:a16="http://schemas.microsoft.com/office/drawing/2014/main" val="3785318060"/>
                  </a:ext>
                </a:extLst>
              </a:tr>
            </a:tbl>
          </a:graphicData>
        </a:graphic>
      </p:graphicFrame>
      <p:sp>
        <p:nvSpPr>
          <p:cNvPr id="6" name="Управляющая кнопка: назад 5">
            <a:hlinkClick r:id="rId22" action="ppaction://hlinksldjump" highlightClick="1"/>
          </p:cNvPr>
          <p:cNvSpPr/>
          <p:nvPr/>
        </p:nvSpPr>
        <p:spPr>
          <a:xfrm>
            <a:off x="10687050" y="6140450"/>
            <a:ext cx="946150" cy="3111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Управляющая кнопка: настраиваемая 6">
            <a:hlinkClick r:id="rId23" action="ppaction://hlinksldjump" highlightClick="1"/>
          </p:cNvPr>
          <p:cNvSpPr/>
          <p:nvPr/>
        </p:nvSpPr>
        <p:spPr>
          <a:xfrm>
            <a:off x="152400" y="5880100"/>
            <a:ext cx="10668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Первая</a:t>
            </a:r>
          </a:p>
          <a:p>
            <a:pPr algn="ctr"/>
            <a:r>
              <a:rPr lang="ru-RU" dirty="0"/>
              <a:t>с</a:t>
            </a:r>
            <a:r>
              <a:rPr lang="ru-RU" dirty="0" smtClean="0"/>
              <a:t>тр.</a:t>
            </a:r>
            <a:endParaRPr lang="en-US" dirty="0"/>
          </a:p>
        </p:txBody>
      </p:sp>
      <p:sp>
        <p:nvSpPr>
          <p:cNvPr id="8" name="Управляющая кнопка: настраиваемая 7">
            <a:hlinkClick r:id="rId24" action="ppaction://hlinksldjump" highlightClick="1"/>
          </p:cNvPr>
          <p:cNvSpPr/>
          <p:nvPr/>
        </p:nvSpPr>
        <p:spPr>
          <a:xfrm>
            <a:off x="5594350" y="6140450"/>
            <a:ext cx="1003300" cy="355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раунд</a:t>
            </a:r>
            <a:endParaRPr lang="en-US" dirty="0"/>
          </a:p>
        </p:txBody>
      </p:sp>
      <p:sp>
        <p:nvSpPr>
          <p:cNvPr id="9" name="Управляющая кнопка: настраиваемая 8">
            <a:hlinkClick r:id="rId25" action="ppaction://hlinksldjump" highlightClick="1"/>
          </p:cNvPr>
          <p:cNvSpPr/>
          <p:nvPr/>
        </p:nvSpPr>
        <p:spPr>
          <a:xfrm>
            <a:off x="8108950" y="6184900"/>
            <a:ext cx="1066800" cy="2667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раунд</a:t>
            </a:r>
            <a:endParaRPr lang="en-US" dirty="0"/>
          </a:p>
        </p:txBody>
      </p:sp>
    </p:spTree>
    <p:extLst>
      <p:ext uri="{BB962C8B-B14F-4D97-AF65-F5344CB8AC3E}">
        <p14:creationId xmlns:p14="http://schemas.microsoft.com/office/powerpoint/2010/main" val="244673436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4" action="ppaction://hlinksldjump"/>
          </p:cNvPr>
          <p:cNvPicPr>
            <a:picLocks noChangeAspect="1"/>
          </p:cNvPicPr>
          <p:nvPr/>
        </p:nvPicPr>
        <p:blipFill>
          <a:blip r:embed="rId5"/>
          <a:stretch>
            <a:fillRect/>
          </a:stretch>
        </p:blipFill>
        <p:spPr>
          <a:xfrm>
            <a:off x="4078514" y="5762171"/>
            <a:ext cx="1683657" cy="886120"/>
          </a:xfrm>
          <a:prstGeom prst="rect">
            <a:avLst/>
          </a:prstGeom>
        </p:spPr>
      </p:pic>
    </p:spTree>
    <p:extLst>
      <p:ext uri="{BB962C8B-B14F-4D97-AF65-F5344CB8AC3E}">
        <p14:creationId xmlns:p14="http://schemas.microsoft.com/office/powerpoint/2010/main" val="395631624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339271" y="5523462"/>
            <a:ext cx="5156200" cy="800100"/>
          </a:xfrm>
          <a:prstGeom prst="rect">
            <a:avLst/>
          </a:prstGeom>
        </p:spPr>
      </p:pic>
    </p:spTree>
    <p:extLst>
      <p:ext uri="{BB962C8B-B14F-4D97-AF65-F5344CB8AC3E}">
        <p14:creationId xmlns:p14="http://schemas.microsoft.com/office/powerpoint/2010/main" val="26959895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035300" y="165100"/>
            <a:ext cx="8991600" cy="3970318"/>
          </a:xfrm>
          <a:prstGeom prst="rect">
            <a:avLst/>
          </a:prstGeom>
          <a:noFill/>
          <a:ln>
            <a:solidFill>
              <a:schemeClr val="tx1"/>
            </a:solidFill>
          </a:ln>
        </p:spPr>
        <p:txBody>
          <a:bodyPr wrap="square" rtlCol="0">
            <a:spAutoFit/>
          </a:bodyPr>
          <a:lstStyle/>
          <a:p>
            <a:pPr algn="ctr"/>
            <a:r>
              <a:rPr lang="ru-RU" sz="5400" dirty="0">
                <a:hlinkClick r:id="rId3" action="ppaction://hlinksldjump"/>
              </a:rPr>
              <a:t>С</a:t>
            </a:r>
            <a:r>
              <a:rPr lang="ru-RU" sz="5400" dirty="0" smtClean="0">
                <a:hlinkClick r:id="rId3" action="ppaction://hlinksldjump"/>
              </a:rPr>
              <a:t>овершение </a:t>
            </a:r>
            <a:r>
              <a:rPr lang="ru-RU" sz="5400" dirty="0">
                <a:hlinkClick r:id="rId3" action="ppaction://hlinksldjump"/>
              </a:rPr>
              <a:t>исполнителем преступления, не охватывающегося умыслом других соучастников.</a:t>
            </a:r>
            <a:br>
              <a:rPr lang="ru-RU" sz="5400" dirty="0">
                <a:hlinkClick r:id="rId3" action="ppaction://hlinksldjump"/>
              </a:rPr>
            </a:br>
            <a:r>
              <a:rPr lang="ru-RU" dirty="0"/>
              <a:t/>
            </a:r>
            <a:br>
              <a:rPr lang="ru-RU" dirty="0"/>
            </a:br>
            <a:endParaRPr lang="en-US" dirty="0"/>
          </a:p>
        </p:txBody>
      </p:sp>
      <p:pic>
        <p:nvPicPr>
          <p:cNvPr id="4" name="Рисунок 3">
            <a:hlinkClick r:id="rId4" action="ppaction://hlinksldjump"/>
          </p:cNvPr>
          <p:cNvPicPr>
            <a:picLocks noChangeAspect="1"/>
          </p:cNvPicPr>
          <p:nvPr/>
        </p:nvPicPr>
        <p:blipFill>
          <a:blip r:embed="rId5"/>
          <a:stretch>
            <a:fillRect/>
          </a:stretch>
        </p:blipFill>
        <p:spPr>
          <a:xfrm>
            <a:off x="4914900" y="4991100"/>
            <a:ext cx="5143500" cy="800100"/>
          </a:xfrm>
          <a:prstGeom prst="rect">
            <a:avLst/>
          </a:prstGeom>
        </p:spPr>
      </p:pic>
    </p:spTree>
    <p:extLst>
      <p:ext uri="{BB962C8B-B14F-4D97-AF65-F5344CB8AC3E}">
        <p14:creationId xmlns:p14="http://schemas.microsoft.com/office/powerpoint/2010/main" val="3570252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551542" y="5341257"/>
            <a:ext cx="1683657" cy="886120"/>
          </a:xfrm>
          <a:prstGeom prst="rect">
            <a:avLst/>
          </a:prstGeom>
        </p:spPr>
      </p:pic>
    </p:spTree>
    <p:extLst>
      <p:ext uri="{BB962C8B-B14F-4D97-AF65-F5344CB8AC3E}">
        <p14:creationId xmlns:p14="http://schemas.microsoft.com/office/powerpoint/2010/main" val="305103353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600529" y="5349290"/>
            <a:ext cx="5156200" cy="800100"/>
          </a:xfrm>
          <a:prstGeom prst="rect">
            <a:avLst/>
          </a:prstGeom>
        </p:spPr>
      </p:pic>
    </p:spTree>
    <p:extLst>
      <p:ext uri="{BB962C8B-B14F-4D97-AF65-F5344CB8AC3E}">
        <p14:creationId xmlns:p14="http://schemas.microsoft.com/office/powerpoint/2010/main" val="409941999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3004457" y="5312229"/>
            <a:ext cx="1683657" cy="886120"/>
          </a:xfrm>
          <a:prstGeom prst="rect">
            <a:avLst/>
          </a:prstGeom>
        </p:spPr>
      </p:pic>
    </p:spTree>
    <p:extLst>
      <p:ext uri="{BB962C8B-B14F-4D97-AF65-F5344CB8AC3E}">
        <p14:creationId xmlns:p14="http://schemas.microsoft.com/office/powerpoint/2010/main" val="336973592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469900" y="5436376"/>
            <a:ext cx="5156200" cy="800100"/>
          </a:xfrm>
          <a:prstGeom prst="rect">
            <a:avLst/>
          </a:prstGeom>
        </p:spPr>
      </p:pic>
    </p:spTree>
    <p:extLst>
      <p:ext uri="{BB962C8B-B14F-4D97-AF65-F5344CB8AC3E}">
        <p14:creationId xmlns:p14="http://schemas.microsoft.com/office/powerpoint/2010/main" val="17274122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1814285" y="5602514"/>
            <a:ext cx="1683657" cy="886120"/>
          </a:xfrm>
          <a:prstGeom prst="rect">
            <a:avLst/>
          </a:prstGeom>
        </p:spPr>
      </p:pic>
    </p:spTree>
    <p:extLst>
      <p:ext uri="{BB962C8B-B14F-4D97-AF65-F5344CB8AC3E}">
        <p14:creationId xmlns:p14="http://schemas.microsoft.com/office/powerpoint/2010/main" val="131705706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4940301" y="5131576"/>
            <a:ext cx="5156200" cy="800100"/>
          </a:xfrm>
          <a:prstGeom prst="rect">
            <a:avLst/>
          </a:prstGeom>
        </p:spPr>
      </p:pic>
    </p:spTree>
    <p:extLst>
      <p:ext uri="{BB962C8B-B14F-4D97-AF65-F5344CB8AC3E}">
        <p14:creationId xmlns:p14="http://schemas.microsoft.com/office/powerpoint/2010/main" val="13617185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Рисунок 3">
            <a:hlinkClick r:id="rId3" action="ppaction://hlinksldjump"/>
          </p:cNvPr>
          <p:cNvPicPr>
            <a:picLocks noChangeAspect="1"/>
          </p:cNvPicPr>
          <p:nvPr/>
        </p:nvPicPr>
        <p:blipFill>
          <a:blip r:embed="rId4"/>
          <a:stretch>
            <a:fillRect/>
          </a:stretch>
        </p:blipFill>
        <p:spPr>
          <a:xfrm>
            <a:off x="4963885" y="5297714"/>
            <a:ext cx="1683657" cy="886120"/>
          </a:xfrm>
          <a:prstGeom prst="rect">
            <a:avLst/>
          </a:prstGeom>
        </p:spPr>
      </p:pic>
    </p:spTree>
    <p:extLst>
      <p:ext uri="{BB962C8B-B14F-4D97-AF65-F5344CB8AC3E}">
        <p14:creationId xmlns:p14="http://schemas.microsoft.com/office/powerpoint/2010/main" val="27013803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6571" y="602734"/>
            <a:ext cx="8519885" cy="1569660"/>
          </a:xfrm>
          <a:prstGeom prst="rect">
            <a:avLst/>
          </a:prstGeom>
        </p:spPr>
        <p:txBody>
          <a:bodyPr wrap="square">
            <a:spAutoFit/>
          </a:bodyPr>
          <a:lstStyle/>
          <a:p>
            <a:r>
              <a:rPr lang="ru-RU" sz="9600" dirty="0" smtClean="0">
                <a:latin typeface="Times New Roman" panose="02020603050405020304" pitchFamily="18" charset="0"/>
                <a:cs typeface="Times New Roman" panose="02020603050405020304" pitchFamily="18" charset="0"/>
              </a:rPr>
              <a:t>Подозреваемый</a:t>
            </a:r>
            <a:r>
              <a:rPr lang="ru-RU" dirty="0" smtClean="0"/>
              <a:t> </a:t>
            </a:r>
            <a:endParaRPr lang="en-US" dirty="0"/>
          </a:p>
        </p:txBody>
      </p:sp>
      <p:pic>
        <p:nvPicPr>
          <p:cNvPr id="4" name="Рисунок 3">
            <a:hlinkClick r:id="rId2" action="ppaction://hlinksldjump"/>
          </p:cNvPr>
          <p:cNvPicPr>
            <a:picLocks noChangeAspect="1"/>
          </p:cNvPicPr>
          <p:nvPr/>
        </p:nvPicPr>
        <p:blipFill>
          <a:blip r:embed="rId3"/>
          <a:stretch>
            <a:fillRect/>
          </a:stretch>
        </p:blipFill>
        <p:spPr>
          <a:xfrm>
            <a:off x="3175001" y="4814076"/>
            <a:ext cx="5156200" cy="800100"/>
          </a:xfrm>
          <a:prstGeom prst="rect">
            <a:avLst/>
          </a:prstGeom>
        </p:spPr>
      </p:pic>
    </p:spTree>
    <p:extLst>
      <p:ext uri="{BB962C8B-B14F-4D97-AF65-F5344CB8AC3E}">
        <p14:creationId xmlns:p14="http://schemas.microsoft.com/office/powerpoint/2010/main" val="301510266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Рисунок 2">
            <a:hlinkClick r:id="rId3" action="ppaction://hlinksldjump"/>
          </p:cNvPr>
          <p:cNvPicPr>
            <a:picLocks noChangeAspect="1"/>
          </p:cNvPicPr>
          <p:nvPr/>
        </p:nvPicPr>
        <p:blipFill>
          <a:blip r:embed="rId4"/>
          <a:stretch>
            <a:fillRect/>
          </a:stretch>
        </p:blipFill>
        <p:spPr>
          <a:xfrm>
            <a:off x="10043885" y="5767614"/>
            <a:ext cx="1683657" cy="886120"/>
          </a:xfrm>
          <a:prstGeom prst="rect">
            <a:avLst/>
          </a:prstGeom>
        </p:spPr>
      </p:pic>
    </p:spTree>
    <p:extLst>
      <p:ext uri="{BB962C8B-B14F-4D97-AF65-F5344CB8AC3E}">
        <p14:creationId xmlns:p14="http://schemas.microsoft.com/office/powerpoint/2010/main" val="118841827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085" y="333829"/>
            <a:ext cx="10101943" cy="3046988"/>
          </a:xfrm>
          <a:prstGeom prst="rect">
            <a:avLst/>
          </a:prstGeom>
          <a:noFill/>
        </p:spPr>
        <p:txBody>
          <a:bodyPr wrap="square" rtlCol="0">
            <a:spAutoFit/>
          </a:bodyPr>
          <a:lstStyle/>
          <a:p>
            <a:pPr algn="ctr"/>
            <a:r>
              <a:rPr lang="ru-RU" sz="9600" dirty="0" smtClean="0"/>
              <a:t>Равенство всех перед законом</a:t>
            </a:r>
            <a:endParaRPr lang="en-US" sz="9600" dirty="0"/>
          </a:p>
        </p:txBody>
      </p:sp>
      <p:pic>
        <p:nvPicPr>
          <p:cNvPr id="3" name="Рисунок 2">
            <a:hlinkClick r:id="rId2" action="ppaction://hlinksldjump"/>
          </p:cNvPr>
          <p:cNvPicPr>
            <a:picLocks noChangeAspect="1"/>
          </p:cNvPicPr>
          <p:nvPr/>
        </p:nvPicPr>
        <p:blipFill>
          <a:blip r:embed="rId3"/>
          <a:stretch>
            <a:fillRect/>
          </a:stretch>
        </p:blipFill>
        <p:spPr>
          <a:xfrm>
            <a:off x="3378201" y="4534676"/>
            <a:ext cx="5156200" cy="800100"/>
          </a:xfrm>
          <a:prstGeom prst="rect">
            <a:avLst/>
          </a:prstGeom>
        </p:spPr>
      </p:pic>
    </p:spTree>
    <p:extLst>
      <p:ext uri="{BB962C8B-B14F-4D97-AF65-F5344CB8AC3E}">
        <p14:creationId xmlns:p14="http://schemas.microsoft.com/office/powerpoint/2010/main" val="16086538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2203</TotalTime>
  <Words>3572</Words>
  <Application>Microsoft Office PowerPoint</Application>
  <PresentationFormat>Широкоэкранный</PresentationFormat>
  <Paragraphs>330</Paragraphs>
  <Slides>128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128</vt:i4>
      </vt:variant>
    </vt:vector>
  </HeadingPairs>
  <TitlesOfParts>
    <vt:vector size="138" baseType="lpstr">
      <vt:lpstr>&amp;quot</vt:lpstr>
      <vt:lpstr>Arial</vt:lpstr>
      <vt:lpstr>Calibri</vt:lpstr>
      <vt:lpstr>Calibri Light</vt:lpstr>
      <vt:lpstr>Cantarell</vt:lpstr>
      <vt:lpstr>Courier New</vt:lpstr>
      <vt:lpstr>Open Sans</vt:lpstr>
      <vt:lpstr>Roboto</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Windows User</cp:lastModifiedBy>
  <cp:revision>128</cp:revision>
  <dcterms:created xsi:type="dcterms:W3CDTF">2019-04-20T14:47:29Z</dcterms:created>
  <dcterms:modified xsi:type="dcterms:W3CDTF">2019-06-18T14:36:09Z</dcterms:modified>
</cp:coreProperties>
</file>