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3" r:id="rId5"/>
    <p:sldId id="264" r:id="rId6"/>
    <p:sldId id="266" r:id="rId7"/>
    <p:sldId id="267" r:id="rId8"/>
    <p:sldId id="265" r:id="rId9"/>
    <p:sldId id="262" r:id="rId10"/>
    <p:sldId id="268" r:id="rId11"/>
    <p:sldId id="257" r:id="rId12"/>
    <p:sldId id="259" r:id="rId13"/>
    <p:sldId id="260" r:id="rId14"/>
    <p:sldId id="269" r:id="rId15"/>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076"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9FC33E5-1BC3-4ECC-9E89-20FC50187464}" type="datetimeFigureOut">
              <a:rPr lang="ru-RU" smtClean="0"/>
              <a:t>31.05.2019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CA1BF7-5B64-4217-8257-F593D9A820DA}" type="slidenum">
              <a:rPr lang="ru-RU" smtClean="0"/>
              <a:t>‹#›</a:t>
            </a:fld>
            <a:endParaRPr lang="ru-RU"/>
          </a:p>
        </p:txBody>
      </p:sp>
    </p:spTree>
    <p:extLst>
      <p:ext uri="{BB962C8B-B14F-4D97-AF65-F5344CB8AC3E}">
        <p14:creationId xmlns:p14="http://schemas.microsoft.com/office/powerpoint/2010/main" val="151191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FC33E5-1BC3-4ECC-9E89-20FC50187464}" type="datetimeFigureOut">
              <a:rPr lang="ru-RU" smtClean="0"/>
              <a:t>31.05.2019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CA1BF7-5B64-4217-8257-F593D9A820DA}" type="slidenum">
              <a:rPr lang="ru-RU" smtClean="0"/>
              <a:t>‹#›</a:t>
            </a:fld>
            <a:endParaRPr lang="ru-RU"/>
          </a:p>
        </p:txBody>
      </p:sp>
    </p:spTree>
    <p:extLst>
      <p:ext uri="{BB962C8B-B14F-4D97-AF65-F5344CB8AC3E}">
        <p14:creationId xmlns:p14="http://schemas.microsoft.com/office/powerpoint/2010/main" val="184678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FC33E5-1BC3-4ECC-9E89-20FC50187464}" type="datetimeFigureOut">
              <a:rPr lang="ru-RU" smtClean="0"/>
              <a:t>31.05.2019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CA1BF7-5B64-4217-8257-F593D9A820DA}" type="slidenum">
              <a:rPr lang="ru-RU" smtClean="0"/>
              <a:t>‹#›</a:t>
            </a:fld>
            <a:endParaRPr lang="ru-RU"/>
          </a:p>
        </p:txBody>
      </p:sp>
    </p:spTree>
    <p:extLst>
      <p:ext uri="{BB962C8B-B14F-4D97-AF65-F5344CB8AC3E}">
        <p14:creationId xmlns:p14="http://schemas.microsoft.com/office/powerpoint/2010/main" val="10537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FC33E5-1BC3-4ECC-9E89-20FC50187464}" type="datetimeFigureOut">
              <a:rPr lang="ru-RU" smtClean="0"/>
              <a:t>31.05.2019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CA1BF7-5B64-4217-8257-F593D9A820DA}" type="slidenum">
              <a:rPr lang="ru-RU" smtClean="0"/>
              <a:t>‹#›</a:t>
            </a:fld>
            <a:endParaRPr lang="ru-RU"/>
          </a:p>
        </p:txBody>
      </p:sp>
    </p:spTree>
    <p:extLst>
      <p:ext uri="{BB962C8B-B14F-4D97-AF65-F5344CB8AC3E}">
        <p14:creationId xmlns:p14="http://schemas.microsoft.com/office/powerpoint/2010/main" val="102086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9FC33E5-1BC3-4ECC-9E89-20FC50187464}" type="datetimeFigureOut">
              <a:rPr lang="ru-RU" smtClean="0"/>
              <a:t>31.05.2019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CA1BF7-5B64-4217-8257-F593D9A820DA}" type="slidenum">
              <a:rPr lang="ru-RU" smtClean="0"/>
              <a:t>‹#›</a:t>
            </a:fld>
            <a:endParaRPr lang="ru-RU"/>
          </a:p>
        </p:txBody>
      </p:sp>
    </p:spTree>
    <p:extLst>
      <p:ext uri="{BB962C8B-B14F-4D97-AF65-F5344CB8AC3E}">
        <p14:creationId xmlns:p14="http://schemas.microsoft.com/office/powerpoint/2010/main" val="310881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9FC33E5-1BC3-4ECC-9E89-20FC50187464}" type="datetimeFigureOut">
              <a:rPr lang="ru-RU" smtClean="0"/>
              <a:t>31.05.2019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CA1BF7-5B64-4217-8257-F593D9A820DA}" type="slidenum">
              <a:rPr lang="ru-RU" smtClean="0"/>
              <a:t>‹#›</a:t>
            </a:fld>
            <a:endParaRPr lang="ru-RU"/>
          </a:p>
        </p:txBody>
      </p:sp>
    </p:spTree>
    <p:extLst>
      <p:ext uri="{BB962C8B-B14F-4D97-AF65-F5344CB8AC3E}">
        <p14:creationId xmlns:p14="http://schemas.microsoft.com/office/powerpoint/2010/main" val="392020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9FC33E5-1BC3-4ECC-9E89-20FC50187464}" type="datetimeFigureOut">
              <a:rPr lang="ru-RU" smtClean="0"/>
              <a:t>31.05.2019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CCA1BF7-5B64-4217-8257-F593D9A820DA}" type="slidenum">
              <a:rPr lang="ru-RU" smtClean="0"/>
              <a:t>‹#›</a:t>
            </a:fld>
            <a:endParaRPr lang="ru-RU"/>
          </a:p>
        </p:txBody>
      </p:sp>
    </p:spTree>
    <p:extLst>
      <p:ext uri="{BB962C8B-B14F-4D97-AF65-F5344CB8AC3E}">
        <p14:creationId xmlns:p14="http://schemas.microsoft.com/office/powerpoint/2010/main" val="335132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9FC33E5-1BC3-4ECC-9E89-20FC50187464}" type="datetimeFigureOut">
              <a:rPr lang="ru-RU" smtClean="0"/>
              <a:t>31.05.2019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CCA1BF7-5B64-4217-8257-F593D9A820DA}" type="slidenum">
              <a:rPr lang="ru-RU" smtClean="0"/>
              <a:t>‹#›</a:t>
            </a:fld>
            <a:endParaRPr lang="ru-RU"/>
          </a:p>
        </p:txBody>
      </p:sp>
    </p:spTree>
    <p:extLst>
      <p:ext uri="{BB962C8B-B14F-4D97-AF65-F5344CB8AC3E}">
        <p14:creationId xmlns:p14="http://schemas.microsoft.com/office/powerpoint/2010/main" val="245428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9FC33E5-1BC3-4ECC-9E89-20FC50187464}" type="datetimeFigureOut">
              <a:rPr lang="ru-RU" smtClean="0"/>
              <a:t>31.05.2019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CCA1BF7-5B64-4217-8257-F593D9A820DA}" type="slidenum">
              <a:rPr lang="ru-RU" smtClean="0"/>
              <a:t>‹#›</a:t>
            </a:fld>
            <a:endParaRPr lang="ru-RU"/>
          </a:p>
        </p:txBody>
      </p:sp>
    </p:spTree>
    <p:extLst>
      <p:ext uri="{BB962C8B-B14F-4D97-AF65-F5344CB8AC3E}">
        <p14:creationId xmlns:p14="http://schemas.microsoft.com/office/powerpoint/2010/main" val="124722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9FC33E5-1BC3-4ECC-9E89-20FC50187464}" type="datetimeFigureOut">
              <a:rPr lang="ru-RU" smtClean="0"/>
              <a:t>31.05.2019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CA1BF7-5B64-4217-8257-F593D9A820DA}" type="slidenum">
              <a:rPr lang="ru-RU" smtClean="0"/>
              <a:t>‹#›</a:t>
            </a:fld>
            <a:endParaRPr lang="ru-RU"/>
          </a:p>
        </p:txBody>
      </p:sp>
    </p:spTree>
    <p:extLst>
      <p:ext uri="{BB962C8B-B14F-4D97-AF65-F5344CB8AC3E}">
        <p14:creationId xmlns:p14="http://schemas.microsoft.com/office/powerpoint/2010/main" val="753566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9FC33E5-1BC3-4ECC-9E89-20FC50187464}" type="datetimeFigureOut">
              <a:rPr lang="ru-RU" smtClean="0"/>
              <a:t>31.05.2019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CA1BF7-5B64-4217-8257-F593D9A820DA}" type="slidenum">
              <a:rPr lang="ru-RU" smtClean="0"/>
              <a:t>‹#›</a:t>
            </a:fld>
            <a:endParaRPr lang="ru-RU"/>
          </a:p>
        </p:txBody>
      </p:sp>
    </p:spTree>
    <p:extLst>
      <p:ext uri="{BB962C8B-B14F-4D97-AF65-F5344CB8AC3E}">
        <p14:creationId xmlns:p14="http://schemas.microsoft.com/office/powerpoint/2010/main" val="1933126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9FC33E5-1BC3-4ECC-9E89-20FC50187464}" type="datetimeFigureOut">
              <a:rPr lang="ru-RU" smtClean="0"/>
              <a:t>31.05.2019</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CCA1BF7-5B64-4217-8257-F593D9A820DA}" type="slidenum">
              <a:rPr lang="ru-RU" smtClean="0"/>
              <a:t>‹#›</a:t>
            </a:fld>
            <a:endParaRPr lang="ru-RU"/>
          </a:p>
        </p:txBody>
      </p:sp>
    </p:spTree>
    <p:extLst>
      <p:ext uri="{BB962C8B-B14F-4D97-AF65-F5344CB8AC3E}">
        <p14:creationId xmlns:p14="http://schemas.microsoft.com/office/powerpoint/2010/main" val="1787531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nauch.com.ua/pars_docs/refs/91/90016/90016_html_m632786f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9"/>
            <a:ext cx="6858000" cy="923377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20688" y="2339752"/>
            <a:ext cx="5544616" cy="3456384"/>
          </a:xfrm>
        </p:spPr>
        <p:txBody>
          <a:bodyPr>
            <a:normAutofit fontScale="90000"/>
          </a:bodyPr>
          <a:lstStyle/>
          <a:p>
            <a:r>
              <a:rPr lang="ru-RU" b="1" smtClean="0">
                <a:solidFill>
                  <a:srgbClr val="FF0000"/>
                </a:solidFill>
                <a:effectLst>
                  <a:outerShdw blurRad="38100" dist="38100" dir="2700000" algn="tl">
                    <a:srgbClr val="000000">
                      <a:alpha val="43137"/>
                    </a:srgbClr>
                  </a:outerShdw>
                </a:effectLst>
              </a:rPr>
              <a:t>Консультация</a:t>
            </a:r>
            <a:br>
              <a:rPr lang="ru-RU" b="1" smtClean="0">
                <a:solidFill>
                  <a:srgbClr val="FF0000"/>
                </a:solidFill>
                <a:effectLst>
                  <a:outerShdw blurRad="38100" dist="38100" dir="2700000" algn="tl">
                    <a:srgbClr val="000000">
                      <a:alpha val="43137"/>
                    </a:srgbClr>
                  </a:outerShdw>
                </a:effectLst>
              </a:rPr>
            </a:br>
            <a:r>
              <a:rPr lang="ru-RU" b="1" smtClean="0">
                <a:solidFill>
                  <a:srgbClr val="FF0000"/>
                </a:solidFill>
                <a:effectLst>
                  <a:outerShdw blurRad="38100" dist="38100" dir="2700000" algn="tl">
                    <a:srgbClr val="000000">
                      <a:alpha val="43137"/>
                    </a:srgbClr>
                  </a:outerShdw>
                </a:effectLst>
              </a:rPr>
              <a:t>«</a:t>
            </a:r>
            <a:r>
              <a:rPr lang="ru-RU" b="1" smtClean="0">
                <a:solidFill>
                  <a:srgbClr val="FF0000"/>
                </a:solidFill>
                <a:effectLst>
                  <a:outerShdw blurRad="38100" dist="38100" dir="2700000" algn="tl">
                    <a:srgbClr val="000000">
                      <a:alpha val="43137"/>
                    </a:srgbClr>
                  </a:outerShdw>
                </a:effectLst>
              </a:rPr>
              <a:t>Роль </a:t>
            </a:r>
            <a:r>
              <a:rPr lang="ru-RU" b="1" dirty="0">
                <a:solidFill>
                  <a:srgbClr val="FF0000"/>
                </a:solidFill>
                <a:effectLst>
                  <a:outerShdw blurRad="38100" dist="38100" dir="2700000" algn="tl">
                    <a:srgbClr val="000000">
                      <a:alpha val="43137"/>
                    </a:srgbClr>
                  </a:outerShdw>
                </a:effectLst>
              </a:rPr>
              <a:t>развития крупной и мелкой моторики </a:t>
            </a:r>
            <a:r>
              <a:rPr lang="ru-RU" b="1" dirty="0" smtClean="0">
                <a:solidFill>
                  <a:srgbClr val="FF0000"/>
                </a:solidFill>
                <a:effectLst>
                  <a:outerShdw blurRad="38100" dist="38100" dir="2700000" algn="tl">
                    <a:srgbClr val="000000">
                      <a:alpha val="43137"/>
                    </a:srgbClr>
                  </a:outerShdw>
                </a:effectLst>
              </a:rPr>
              <a:t/>
            </a:r>
            <a:br>
              <a:rPr lang="ru-RU" b="1" dirty="0" smtClean="0">
                <a:solidFill>
                  <a:srgbClr val="FF0000"/>
                </a:solidFill>
                <a:effectLst>
                  <a:outerShdw blurRad="38100" dist="38100" dir="2700000" algn="tl">
                    <a:srgbClr val="000000">
                      <a:alpha val="43137"/>
                    </a:srgbClr>
                  </a:outerShdw>
                </a:effectLst>
              </a:rPr>
            </a:br>
            <a:r>
              <a:rPr lang="ru-RU" b="1" dirty="0" smtClean="0">
                <a:solidFill>
                  <a:srgbClr val="FF0000"/>
                </a:solidFill>
                <a:effectLst>
                  <a:outerShdw blurRad="38100" dist="38100" dir="2700000" algn="tl">
                    <a:srgbClr val="000000">
                      <a:alpha val="43137"/>
                    </a:srgbClr>
                  </a:outerShdw>
                </a:effectLst>
              </a:rPr>
              <a:t>в </a:t>
            </a:r>
            <a:r>
              <a:rPr lang="ru-RU" b="1">
                <a:solidFill>
                  <a:srgbClr val="FF0000"/>
                </a:solidFill>
                <a:effectLst>
                  <a:outerShdw blurRad="38100" dist="38100" dir="2700000" algn="tl">
                    <a:srgbClr val="000000">
                      <a:alpha val="43137"/>
                    </a:srgbClr>
                  </a:outerShdw>
                </a:effectLst>
              </a:rPr>
              <a:t>развитии </a:t>
            </a:r>
            <a:r>
              <a:rPr lang="ru-RU" b="1" smtClean="0">
                <a:solidFill>
                  <a:srgbClr val="FF0000"/>
                </a:solidFill>
                <a:effectLst>
                  <a:outerShdw blurRad="38100" dist="38100" dir="2700000" algn="tl">
                    <a:srgbClr val="000000">
                      <a:alpha val="43137"/>
                    </a:srgbClr>
                  </a:outerShdw>
                </a:effectLst>
              </a:rPr>
              <a:t>ребенка</a:t>
            </a:r>
            <a:r>
              <a:rPr lang="ru-RU" b="1" smtClean="0">
                <a:solidFill>
                  <a:srgbClr val="FF0000"/>
                </a:solidFill>
                <a:effectLst>
                  <a:outerShdw blurRad="38100" dist="38100" dir="2700000" algn="tl">
                    <a:srgbClr val="000000">
                      <a:alpha val="43137"/>
                    </a:srgbClr>
                  </a:outerShdw>
                </a:effectLst>
              </a:rPr>
              <a:t>»</a:t>
            </a:r>
            <a:r>
              <a:rPr lang="ru-RU" b="1" dirty="0" smtClean="0">
                <a:solidFill>
                  <a:srgbClr val="FF0000"/>
                </a:solidFill>
                <a:effectLst>
                  <a:outerShdw blurRad="38100" dist="38100" dir="2700000" algn="tl">
                    <a:srgbClr val="000000">
                      <a:alpha val="43137"/>
                    </a:srgbClr>
                  </a:outerShdw>
                </a:effectLst>
              </a:rPr>
              <a:t/>
            </a:r>
            <a:br>
              <a:rPr lang="ru-RU" b="1" dirty="0" smtClean="0">
                <a:solidFill>
                  <a:srgbClr val="FF0000"/>
                </a:solidFill>
                <a:effectLst>
                  <a:outerShdw blurRad="38100" dist="38100" dir="2700000" algn="tl">
                    <a:srgbClr val="000000">
                      <a:alpha val="43137"/>
                    </a:srgbClr>
                  </a:outerShdw>
                </a:effectLst>
              </a:rPr>
            </a:br>
            <a:endParaRPr lang="ru-RU" dirty="0"/>
          </a:p>
        </p:txBody>
      </p:sp>
    </p:spTree>
    <p:extLst>
      <p:ext uri="{BB962C8B-B14F-4D97-AF65-F5344CB8AC3E}">
        <p14:creationId xmlns:p14="http://schemas.microsoft.com/office/powerpoint/2010/main" val="1510252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vatars.mds.yandex.net/get-pdb/1337215/290c9548-fea1-415a-a21c-2f9c04e1e61b/s3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4" y="-33909"/>
            <a:ext cx="6845796" cy="9195751"/>
          </a:xfrm>
          <a:prstGeom prst="rect">
            <a:avLst/>
          </a:prstGeom>
          <a:noFill/>
          <a:extLst>
            <a:ext uri="{909E8E84-426E-40DD-AFC4-6F175D3DCCD1}">
              <a14:hiddenFill xmlns:a14="http://schemas.microsoft.com/office/drawing/2010/main">
                <a:solidFill>
                  <a:srgbClr val="FFFFFF"/>
                </a:solidFill>
              </a14:hiddenFill>
            </a:ext>
          </a:extLst>
        </p:spPr>
      </p:pic>
      <p:sp>
        <p:nvSpPr>
          <p:cNvPr id="7" name="Текст 6"/>
          <p:cNvSpPr>
            <a:spLocks noGrp="1"/>
          </p:cNvSpPr>
          <p:nvPr>
            <p:ph type="body" sz="half" idx="2"/>
          </p:nvPr>
        </p:nvSpPr>
        <p:spPr>
          <a:xfrm>
            <a:off x="620688" y="539552"/>
            <a:ext cx="5688632" cy="8208912"/>
          </a:xfrm>
        </p:spPr>
        <p:txBody>
          <a:bodyPr>
            <a:normAutofit/>
          </a:bodyPr>
          <a:lstStyle/>
          <a:p>
            <a:pPr indent="-285750" algn="just">
              <a:spcBef>
                <a:spcPts val="0"/>
              </a:spcBef>
              <a:buFont typeface="Wingdings" panose="05000000000000000000" pitchFamily="2" charset="2"/>
              <a:buChar char="§"/>
            </a:pPr>
            <a:r>
              <a:rPr lang="ru-RU" sz="1600" dirty="0" smtClean="0"/>
              <a:t>Вытирать пыль, ничего не упуская.</a:t>
            </a:r>
          </a:p>
          <a:p>
            <a:pPr indent="-285750" algn="just">
              <a:spcBef>
                <a:spcPts val="0"/>
              </a:spcBef>
              <a:buFont typeface="Wingdings" panose="05000000000000000000" pitchFamily="2" charset="2"/>
              <a:buChar char="§"/>
            </a:pPr>
            <a:r>
              <a:rPr lang="ru-RU" sz="1600" dirty="0" smtClean="0"/>
              <a:t>Включать и выключать свет.</a:t>
            </a:r>
          </a:p>
          <a:p>
            <a:pPr indent="-285750" algn="just">
              <a:spcBef>
                <a:spcPts val="0"/>
              </a:spcBef>
              <a:buFont typeface="Wingdings" panose="05000000000000000000" pitchFamily="2" charset="2"/>
              <a:buChar char="§"/>
            </a:pPr>
            <a:r>
              <a:rPr lang="ru-RU" sz="1600" dirty="0" smtClean="0"/>
              <a:t>Искать край скотча. Отлеплять и прилеплять наклейки.</a:t>
            </a:r>
          </a:p>
          <a:p>
            <a:pPr indent="-285750" algn="just">
              <a:spcBef>
                <a:spcPts val="0"/>
              </a:spcBef>
              <a:buFont typeface="Wingdings" panose="05000000000000000000" pitchFamily="2" charset="2"/>
              <a:buChar char="§"/>
            </a:pPr>
            <a:r>
              <a:rPr lang="ru-RU" sz="1600" dirty="0" smtClean="0"/>
              <a:t>Перелистывать страницы книги.</a:t>
            </a:r>
          </a:p>
          <a:p>
            <a:pPr indent="-285750" algn="just">
              <a:spcBef>
                <a:spcPts val="0"/>
              </a:spcBef>
              <a:buFont typeface="Wingdings" panose="05000000000000000000" pitchFamily="2" charset="2"/>
              <a:buChar char="§"/>
            </a:pPr>
            <a:r>
              <a:rPr lang="ru-RU" sz="1600" dirty="0" smtClean="0"/>
              <a:t>Затачивать карандаши (точилкой). Стирать нарисованные</a:t>
            </a:r>
          </a:p>
          <a:p>
            <a:pPr algn="just">
              <a:spcBef>
                <a:spcPts val="0"/>
              </a:spcBef>
            </a:pPr>
            <a:r>
              <a:rPr lang="ru-RU" sz="1600" dirty="0" smtClean="0"/>
              <a:t>каракули ластиком.</a:t>
            </a:r>
          </a:p>
          <a:p>
            <a:pPr indent="457200" algn="just">
              <a:spcBef>
                <a:spcPts val="0"/>
              </a:spcBef>
            </a:pPr>
            <a:r>
              <a:rPr lang="ru-RU" sz="1600" dirty="0" smtClean="0"/>
              <a:t>Помните, что чем «</a:t>
            </a:r>
            <a:r>
              <a:rPr lang="ru-RU" sz="1600" i="1" dirty="0" smtClean="0"/>
              <a:t>умнее</a:t>
            </a:r>
            <a:r>
              <a:rPr lang="ru-RU" sz="1600" dirty="0" smtClean="0"/>
              <a:t>» руки, тем умнее ваш ребёнок. Целенаправленно приобретая игрушки для развития мелкой моторик вы делаете существенный вклад в развитие вашего малыша. Важно только помнить, что любая игрушки принесёт мало пользы, если  малыш будет играть с нею в «гордом одиночестве». Лишь благодаря совместному «общему делу» родителей и ребёнка получится хороший положительный результат</a:t>
            </a:r>
          </a:p>
          <a:p>
            <a:pPr indent="457200" algn="just">
              <a:spcBef>
                <a:spcPts val="0"/>
              </a:spcBef>
            </a:pPr>
            <a:endParaRPr lang="ru-RU" sz="1600" dirty="0"/>
          </a:p>
          <a:p>
            <a:pPr indent="457200" algn="ctr">
              <a:spcBef>
                <a:spcPts val="0"/>
              </a:spcBef>
            </a:pPr>
            <a:r>
              <a:rPr lang="ru-RU" sz="1600" b="1" dirty="0" smtClean="0"/>
              <a:t>Развитие крупной моторики.</a:t>
            </a:r>
          </a:p>
          <a:p>
            <a:pPr indent="457200" algn="just">
              <a:spcBef>
                <a:spcPts val="0"/>
              </a:spcBef>
            </a:pPr>
            <a:r>
              <a:rPr lang="ru-RU" sz="1600" dirty="0" smtClean="0"/>
              <a:t>Мы часто слышим о необходимости развития мелкой моторики у детей. Но давайте не забывать о том, что ещё необходимо развитие крупной моторики (это движения тела, рук и ног). Крупная моторика – это своеобразная основа, на которую по мере взросления накладываются движения мелкой моторики.</a:t>
            </a:r>
          </a:p>
          <a:p>
            <a:pPr indent="457200" algn="just">
              <a:spcBef>
                <a:spcPts val="0"/>
              </a:spcBef>
            </a:pPr>
            <a:r>
              <a:rPr lang="ru-RU" sz="1600" dirty="0"/>
              <a:t>Упражнения для крупной моторики не только укрепляют опорно-двигательный аппарат, развивают основной корсет позвоночника, развивают моторику и координацию, они обеспечивают постоянный синтез белковых соединений в мышцах, способствуя нормальному росту, развивают моторику и координацию движений. Когда у детей слабо выражена двигательная активность, то двигательная память может омертвевать, что приводит к изменению условных связей и снижению психологической активности. </a:t>
            </a:r>
            <a:endParaRPr lang="ru-RU" sz="1600" dirty="0" smtClean="0"/>
          </a:p>
          <a:p>
            <a:pPr indent="457200" algn="just">
              <a:spcBef>
                <a:spcPts val="0"/>
              </a:spcBef>
            </a:pPr>
            <a:endParaRPr lang="ru-RU" sz="1600" b="1" dirty="0" smtClean="0"/>
          </a:p>
          <a:p>
            <a:pPr indent="457200" algn="just">
              <a:spcBef>
                <a:spcPts val="0"/>
              </a:spcBef>
              <a:buFont typeface="Wingdings" panose="05000000000000000000" pitchFamily="2" charset="2"/>
              <a:buChar char="§"/>
            </a:pPr>
            <a:endParaRPr lang="ru-RU" sz="1600" dirty="0" smtClean="0"/>
          </a:p>
          <a:p>
            <a:pPr marL="285750" indent="-285750" algn="just">
              <a:spcBef>
                <a:spcPts val="0"/>
              </a:spcBef>
              <a:buFont typeface="Wingdings" panose="05000000000000000000" pitchFamily="2" charset="2"/>
              <a:buChar char="§"/>
            </a:pPr>
            <a:endParaRPr lang="ru-RU" dirty="0"/>
          </a:p>
        </p:txBody>
      </p:sp>
    </p:spTree>
    <p:extLst>
      <p:ext uri="{BB962C8B-B14F-4D97-AF65-F5344CB8AC3E}">
        <p14:creationId xmlns:p14="http://schemas.microsoft.com/office/powerpoint/2010/main" val="1648795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3.infourok.ru/uploads/ex/024c/00061ccb-8ff9a00d/hello_html_m78abaa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6" y="24357"/>
            <a:ext cx="6893446" cy="9154379"/>
          </a:xfrm>
          <a:prstGeom prst="rect">
            <a:avLst/>
          </a:prstGeom>
          <a:noFill/>
          <a:extLst>
            <a:ext uri="{909E8E84-426E-40DD-AFC4-6F175D3DCCD1}">
              <a14:hiddenFill xmlns:a14="http://schemas.microsoft.com/office/drawing/2010/main">
                <a:solidFill>
                  <a:srgbClr val="FFFFFF"/>
                </a:solidFill>
              </a14:hiddenFill>
            </a:ext>
          </a:extLst>
        </p:spPr>
      </p:pic>
      <p:sp>
        <p:nvSpPr>
          <p:cNvPr id="6" name="Текст 5"/>
          <p:cNvSpPr>
            <a:spLocks noGrp="1"/>
          </p:cNvSpPr>
          <p:nvPr>
            <p:ph type="body" sz="half" idx="2"/>
          </p:nvPr>
        </p:nvSpPr>
        <p:spPr>
          <a:xfrm>
            <a:off x="476672" y="683568"/>
            <a:ext cx="5832648" cy="7704856"/>
          </a:xfrm>
        </p:spPr>
        <p:txBody>
          <a:bodyPr>
            <a:noAutofit/>
          </a:bodyPr>
          <a:lstStyle/>
          <a:p>
            <a:pPr indent="457200" algn="just">
              <a:spcBef>
                <a:spcPts val="0"/>
              </a:spcBef>
            </a:pPr>
            <a:r>
              <a:rPr lang="ru-RU" sz="1600" dirty="0" smtClean="0"/>
              <a:t>Недостаточная </a:t>
            </a:r>
            <a:r>
              <a:rPr lang="ru-RU" sz="1600" dirty="0"/>
              <a:t>физическая нагрузка приведет ребенка к дефициту познавательной активности, к возникновению состояния мышечной пассивности и понижению работоспособности, знаний, умений, что в дальнейшем приведет к неуспеваемости ребенка в школе.</a:t>
            </a:r>
          </a:p>
          <a:p>
            <a:pPr indent="457200" algn="just">
              <a:spcBef>
                <a:spcPts val="0"/>
              </a:spcBef>
            </a:pPr>
            <a:r>
              <a:rPr lang="ru-RU" sz="1600" dirty="0"/>
              <a:t>Одно из самых распространенных заблуждений в том, что главное в развитии ребенка – это умственное развитие. Часто недостаточно оценивают значение двигательного развития детей. У детей дошкольного и младшего школьного возраста сложно разделить границу между физическим, в данном вопросе двигательным развитием и умственным. В детстве дети развивают двигательные навыки, так же моторику: грубую (способность двигаться в заданном направлении, бег, прыжки, бросание мяча других предметов) и тонкую (мелкая моторика рук). По мере взросления развивается тонкая моторика детей, они становятся более самостоятельными. Развитие грубой моторики дает возможность ребенку свободнее передвигаться, самому заботиться о себе и проявляет творческие способности</a:t>
            </a:r>
            <a:r>
              <a:rPr lang="ru-RU" sz="1600" dirty="0" smtClean="0"/>
              <a:t>.</a:t>
            </a:r>
          </a:p>
          <a:p>
            <a:pPr indent="457200" algn="just">
              <a:spcBef>
                <a:spcPts val="0"/>
              </a:spcBef>
            </a:pPr>
            <a:r>
              <a:rPr lang="ru-RU" sz="1600" dirty="0"/>
              <a:t>Задача нас воспитать у детей потребность в движении. Если не делают разминку утром, пренебрегают активным играми на площадке, предпочитают занять ребенка тихими настольными играми, то, естественно, и дети будут малоподвижными. При этом недоразвитие у детей двигательных умений препятствуют нормальному развитию речи у детей, могут затруднять передвижения в пространстве, детям сложно заниматься спортом и играть в подвижные игры, делают проблематичным освоение навыков письма и чтения. В результате двигательных расстройств у детей нарушается мотивация к играм и любой другой деятельности. При всем этом, двигательные нарушения, возникшие в раннем возрасте, оказывают негативное влияние на последующее развитие речи. </a:t>
            </a:r>
          </a:p>
          <a:p>
            <a:endParaRPr lang="ru-RU" sz="1600" dirty="0"/>
          </a:p>
        </p:txBody>
      </p:sp>
    </p:spTree>
    <p:extLst>
      <p:ext uri="{BB962C8B-B14F-4D97-AF65-F5344CB8AC3E}">
        <p14:creationId xmlns:p14="http://schemas.microsoft.com/office/powerpoint/2010/main" val="3444088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3.infourok.ru/uploads/ex/024c/00061ccb-8ff9a00d/hello_html_m78abaa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6" y="24357"/>
            <a:ext cx="6893446" cy="9154379"/>
          </a:xfrm>
          <a:prstGeom prst="rect">
            <a:avLst/>
          </a:prstGeom>
          <a:noFill/>
          <a:extLst>
            <a:ext uri="{909E8E84-426E-40DD-AFC4-6F175D3DCCD1}">
              <a14:hiddenFill xmlns:a14="http://schemas.microsoft.com/office/drawing/2010/main">
                <a:solidFill>
                  <a:srgbClr val="FFFFFF"/>
                </a:solidFill>
              </a14:hiddenFill>
            </a:ext>
          </a:extLst>
        </p:spPr>
      </p:pic>
      <p:sp>
        <p:nvSpPr>
          <p:cNvPr id="6" name="Текст 5"/>
          <p:cNvSpPr>
            <a:spLocks noGrp="1"/>
          </p:cNvSpPr>
          <p:nvPr>
            <p:ph type="body" sz="half" idx="2"/>
          </p:nvPr>
        </p:nvSpPr>
        <p:spPr>
          <a:xfrm>
            <a:off x="548680" y="467544"/>
            <a:ext cx="5832648" cy="8064896"/>
          </a:xfrm>
        </p:spPr>
        <p:txBody>
          <a:bodyPr/>
          <a:lstStyle/>
          <a:p>
            <a:pPr indent="457200" algn="just">
              <a:spcBef>
                <a:spcPts val="0"/>
              </a:spcBef>
            </a:pPr>
            <a:r>
              <a:rPr lang="ru-RU" sz="1600" dirty="0" smtClean="0"/>
              <a:t>Очень важно </a:t>
            </a:r>
            <a:r>
              <a:rPr lang="ru-RU" sz="1600" dirty="0"/>
              <a:t>поддерживать и направлять энергию детей в правильное русло с помощью специальных упражнений и игр. Подвижные игры помогают, с начала, повысить активность детей, затем обеспечивают развитие взаимосвязи зрительного и слухового внимания, способствуют формированию межполушарного взаимодействия, преодолевать стереотипы в поведении, развивают умение управлять своим поведением.</a:t>
            </a:r>
          </a:p>
          <a:p>
            <a:pPr indent="457200" algn="just">
              <a:spcBef>
                <a:spcPts val="0"/>
              </a:spcBef>
            </a:pPr>
            <a:r>
              <a:rPr lang="ru-RU" sz="1600" dirty="0"/>
              <a:t>Подвижные игры, направленные на развитие крупной моторики формируют знания детьми возможностей своего тела, что помогает лучше ориентироваться, перемещаться в пространстве, управлять своим телом и поведением, а также легче осознавать себя. Познание мира через движение способствует полноценному развитию ребенка и определяет его готовность к систематической учебе в школе, так как в его процессе формируется умение не только смотреть, но и видеть, выделять главное; не только слушать, но и слышать обращение педагога и следовать его рекомендациям, управлять своими движениями.</a:t>
            </a:r>
          </a:p>
          <a:p>
            <a:pPr algn="ctr">
              <a:spcBef>
                <a:spcPts val="0"/>
              </a:spcBef>
            </a:pPr>
            <a:r>
              <a:rPr lang="ru-RU" sz="1600" b="1" dirty="0"/>
              <a:t>Схема развития крупной моторики у детей в возрасте </a:t>
            </a:r>
            <a:endParaRPr lang="ru-RU" sz="1600" b="1" dirty="0" smtClean="0"/>
          </a:p>
          <a:p>
            <a:pPr algn="ctr">
              <a:spcBef>
                <a:spcPts val="0"/>
              </a:spcBef>
            </a:pPr>
            <a:r>
              <a:rPr lang="ru-RU" sz="1600" b="1" dirty="0" smtClean="0"/>
              <a:t>от </a:t>
            </a:r>
            <a:r>
              <a:rPr lang="ru-RU" sz="1600" b="1" dirty="0"/>
              <a:t>1 года </a:t>
            </a:r>
            <a:r>
              <a:rPr lang="ru-RU" sz="1600" b="1" dirty="0" smtClean="0"/>
              <a:t> и </a:t>
            </a:r>
            <a:r>
              <a:rPr lang="ru-RU" sz="1600" b="1" dirty="0"/>
              <a:t>до 6 лет.</a:t>
            </a:r>
            <a:endParaRPr lang="ru-RU" sz="1600" dirty="0"/>
          </a:p>
          <a:p>
            <a:pPr algn="ctr"/>
            <a:endParaRPr lang="ru-RU" dirty="0"/>
          </a:p>
        </p:txBody>
      </p:sp>
      <p:pic>
        <p:nvPicPr>
          <p:cNvPr id="4" name="Рисунок 3" descr="hello_html_1fc97a23.jpg"/>
          <p:cNvPicPr/>
          <p:nvPr/>
        </p:nvPicPr>
        <p:blipFill>
          <a:blip r:embed="rId3">
            <a:extLst>
              <a:ext uri="{28A0092B-C50C-407E-A947-70E740481C1C}">
                <a14:useLocalDpi xmlns:a14="http://schemas.microsoft.com/office/drawing/2010/main" val="0"/>
              </a:ext>
            </a:extLst>
          </a:blip>
          <a:srcRect/>
          <a:stretch>
            <a:fillRect/>
          </a:stretch>
        </p:blipFill>
        <p:spPr bwMode="auto">
          <a:xfrm>
            <a:off x="2254910" y="5508104"/>
            <a:ext cx="2664296" cy="2540634"/>
          </a:xfrm>
          <a:prstGeom prst="rect">
            <a:avLst/>
          </a:prstGeom>
          <a:noFill/>
          <a:ln>
            <a:noFill/>
          </a:ln>
        </p:spPr>
      </p:pic>
    </p:spTree>
    <p:extLst>
      <p:ext uri="{BB962C8B-B14F-4D97-AF65-F5344CB8AC3E}">
        <p14:creationId xmlns:p14="http://schemas.microsoft.com/office/powerpoint/2010/main" val="1475411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3.infourok.ru/uploads/ex/024c/00061ccb-8ff9a00d/hello_html_m78abaa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6" y="24357"/>
            <a:ext cx="6893446" cy="9154379"/>
          </a:xfrm>
          <a:prstGeom prst="rect">
            <a:avLst/>
          </a:prstGeom>
          <a:noFill/>
          <a:extLst>
            <a:ext uri="{909E8E84-426E-40DD-AFC4-6F175D3DCCD1}">
              <a14:hiddenFill xmlns:a14="http://schemas.microsoft.com/office/drawing/2010/main">
                <a:solidFill>
                  <a:srgbClr val="FFFFFF"/>
                </a:solidFill>
              </a14:hiddenFill>
            </a:ext>
          </a:extLst>
        </p:spPr>
      </p:pic>
      <p:sp>
        <p:nvSpPr>
          <p:cNvPr id="6" name="Текст 5"/>
          <p:cNvSpPr>
            <a:spLocks noGrp="1"/>
          </p:cNvSpPr>
          <p:nvPr>
            <p:ph type="body" sz="half" idx="2"/>
          </p:nvPr>
        </p:nvSpPr>
        <p:spPr>
          <a:xfrm>
            <a:off x="548680" y="683568"/>
            <a:ext cx="5760640" cy="7632848"/>
          </a:xfrm>
        </p:spPr>
        <p:txBody>
          <a:bodyPr>
            <a:normAutofit fontScale="92500"/>
          </a:bodyPr>
          <a:lstStyle/>
          <a:p>
            <a:pPr algn="just">
              <a:lnSpc>
                <a:spcPct val="110000"/>
              </a:lnSpc>
              <a:spcBef>
                <a:spcPts val="0"/>
              </a:spcBef>
            </a:pPr>
            <a:r>
              <a:rPr lang="ru-RU" sz="1600" b="1" i="1" u="sng" dirty="0"/>
              <a:t>Схема развития у ребенка крупной моторики (данные в годах</a:t>
            </a:r>
            <a:r>
              <a:rPr lang="ru-RU" sz="1600" b="1" i="1" u="sng" dirty="0" smtClean="0"/>
              <a:t>).</a:t>
            </a:r>
            <a:endParaRPr lang="ru-RU" sz="1600" i="1" u="sng" dirty="0"/>
          </a:p>
          <a:p>
            <a:pPr algn="just">
              <a:lnSpc>
                <a:spcPct val="110000"/>
              </a:lnSpc>
              <a:spcBef>
                <a:spcPts val="0"/>
              </a:spcBef>
            </a:pPr>
            <a:r>
              <a:rPr lang="ru-RU" sz="1600" dirty="0"/>
              <a:t>1. </a:t>
            </a:r>
            <a:r>
              <a:rPr lang="ru-RU" sz="1600" dirty="0" smtClean="0"/>
              <a:t>Передвигается </a:t>
            </a:r>
            <a:r>
              <a:rPr lang="ru-RU" sz="1600" dirty="0"/>
              <a:t>в пространстве при помощи взрослых.</a:t>
            </a:r>
          </a:p>
          <a:p>
            <a:pPr algn="just">
              <a:lnSpc>
                <a:spcPct val="110000"/>
              </a:lnSpc>
              <a:spcBef>
                <a:spcPts val="0"/>
              </a:spcBef>
            </a:pPr>
            <a:r>
              <a:rPr lang="ru-RU" sz="1600" dirty="0"/>
              <a:t>2. </a:t>
            </a:r>
            <a:r>
              <a:rPr lang="ru-RU" sz="1600" dirty="0" smtClean="0"/>
              <a:t>Наклоны </a:t>
            </a:r>
            <a:r>
              <a:rPr lang="ru-RU" sz="1600" dirty="0"/>
              <a:t>вперед и вверх.</a:t>
            </a:r>
          </a:p>
          <a:p>
            <a:pPr algn="just">
              <a:lnSpc>
                <a:spcPct val="110000"/>
              </a:lnSpc>
              <a:spcBef>
                <a:spcPts val="0"/>
              </a:spcBef>
            </a:pPr>
            <a:r>
              <a:rPr lang="ru-RU" sz="1600" dirty="0"/>
              <a:t>3. </a:t>
            </a:r>
            <a:r>
              <a:rPr lang="ru-RU" sz="1600" dirty="0" smtClean="0"/>
              <a:t>Ходит </a:t>
            </a:r>
            <a:r>
              <a:rPr lang="ru-RU" sz="1600" dirty="0"/>
              <a:t>задом.</a:t>
            </a:r>
          </a:p>
          <a:p>
            <a:pPr algn="just">
              <a:lnSpc>
                <a:spcPct val="110000"/>
              </a:lnSpc>
              <a:spcBef>
                <a:spcPts val="0"/>
              </a:spcBef>
            </a:pPr>
            <a:r>
              <a:rPr lang="ru-RU" sz="1600" dirty="0"/>
              <a:t>4. Попадает по мячу, отбивая его.</a:t>
            </a:r>
          </a:p>
          <a:p>
            <a:pPr algn="just">
              <a:lnSpc>
                <a:spcPct val="110000"/>
              </a:lnSpc>
              <a:spcBef>
                <a:spcPts val="0"/>
              </a:spcBef>
            </a:pPr>
            <a:r>
              <a:rPr lang="ru-RU" sz="1600" dirty="0"/>
              <a:t>5. Бросая мяч вверх может его поймать.</a:t>
            </a:r>
          </a:p>
          <a:p>
            <a:pPr algn="just">
              <a:lnSpc>
                <a:spcPct val="110000"/>
              </a:lnSpc>
              <a:spcBef>
                <a:spcPts val="0"/>
              </a:spcBef>
            </a:pPr>
            <a:r>
              <a:rPr lang="ru-RU" sz="1600" dirty="0"/>
              <a:t>6. Свободно передвигается по ступенькам.</a:t>
            </a:r>
          </a:p>
          <a:p>
            <a:pPr algn="just">
              <a:lnSpc>
                <a:spcPct val="110000"/>
              </a:lnSpc>
              <a:spcBef>
                <a:spcPts val="0"/>
              </a:spcBef>
            </a:pPr>
            <a:r>
              <a:rPr lang="ru-RU" sz="1600" dirty="0"/>
              <a:t>7. Стоит на одной ноге.</a:t>
            </a:r>
          </a:p>
          <a:p>
            <a:pPr algn="just">
              <a:lnSpc>
                <a:spcPct val="110000"/>
              </a:lnSpc>
              <a:spcBef>
                <a:spcPts val="0"/>
              </a:spcBef>
            </a:pPr>
            <a:r>
              <a:rPr lang="ru-RU" sz="1600" dirty="0"/>
              <a:t>8. Прыгает на месте на двух ногах</a:t>
            </a:r>
          </a:p>
          <a:p>
            <a:pPr algn="just">
              <a:lnSpc>
                <a:spcPct val="110000"/>
              </a:lnSpc>
              <a:spcBef>
                <a:spcPts val="0"/>
              </a:spcBef>
            </a:pPr>
            <a:r>
              <a:rPr lang="ru-RU" sz="1600" dirty="0"/>
              <a:t>9. Катается на велосипеде (крутит педали) .</a:t>
            </a:r>
          </a:p>
          <a:p>
            <a:pPr algn="just">
              <a:lnSpc>
                <a:spcPct val="110000"/>
              </a:lnSpc>
              <a:spcBef>
                <a:spcPts val="0"/>
              </a:spcBef>
            </a:pPr>
            <a:r>
              <a:rPr lang="ru-RU" sz="1600" dirty="0"/>
              <a:t>10. Стоит поочередно на одной ноге более 10 секунд.</a:t>
            </a:r>
          </a:p>
          <a:p>
            <a:pPr algn="just">
              <a:lnSpc>
                <a:spcPct val="110000"/>
              </a:lnSpc>
              <a:spcBef>
                <a:spcPts val="0"/>
              </a:spcBef>
            </a:pPr>
            <a:r>
              <a:rPr lang="ru-RU" sz="1600" dirty="0"/>
              <a:t>11. Подпрыгивает на одной ноге.</a:t>
            </a:r>
          </a:p>
          <a:p>
            <a:pPr algn="just">
              <a:lnSpc>
                <a:spcPct val="110000"/>
              </a:lnSpc>
              <a:spcBef>
                <a:spcPts val="0"/>
              </a:spcBef>
            </a:pPr>
            <a:r>
              <a:rPr lang="ru-RU" sz="1600" dirty="0"/>
              <a:t>12. Кидает и ловит мяч.</a:t>
            </a:r>
          </a:p>
          <a:p>
            <a:pPr algn="just">
              <a:lnSpc>
                <a:spcPct val="110000"/>
              </a:lnSpc>
              <a:spcBef>
                <a:spcPts val="0"/>
              </a:spcBef>
            </a:pPr>
            <a:r>
              <a:rPr lang="ru-RU" sz="1600" dirty="0"/>
              <a:t>13. Ходит на пятках.</a:t>
            </a:r>
          </a:p>
          <a:p>
            <a:pPr indent="457200" algn="just">
              <a:lnSpc>
                <a:spcPct val="110000"/>
              </a:lnSpc>
              <a:spcBef>
                <a:spcPts val="0"/>
              </a:spcBef>
            </a:pPr>
            <a:r>
              <a:rPr lang="ru-RU" sz="1600" dirty="0"/>
              <a:t>Каждая из закрашенных полосок соответствует нормам возраста детей, в период которого появляется новая способность ребёнка, обозначенная 1 уровень соответствует 1 способности.</a:t>
            </a:r>
          </a:p>
          <a:p>
            <a:pPr indent="457200" algn="just">
              <a:lnSpc>
                <a:spcPct val="110000"/>
              </a:lnSpc>
              <a:spcBef>
                <a:spcPts val="0"/>
              </a:spcBef>
            </a:pPr>
            <a:r>
              <a:rPr lang="ru-RU" sz="1600" dirty="0"/>
              <a:t>Когда у детей наблюдается отставание или опережение развития крупной моторики частичное по одному или двум показателям, тогда можно говорить о негармоничном развитии у ребёнка крупной моторики. В таких случаях необходима своевременная помощь по коррекции этих отклонений</a:t>
            </a:r>
            <a:r>
              <a:rPr lang="ru-RU" sz="1600" dirty="0" smtClean="0"/>
              <a:t>.</a:t>
            </a:r>
          </a:p>
          <a:p>
            <a:pPr algn="just">
              <a:lnSpc>
                <a:spcPct val="110000"/>
              </a:lnSpc>
              <a:spcBef>
                <a:spcPts val="0"/>
              </a:spcBef>
            </a:pPr>
            <a:r>
              <a:rPr lang="ru-RU" sz="1600" dirty="0"/>
              <a:t>Благодаря достаточной двигательной активности у ребёнка формируется желание самостоятельно заниматься физкультурой, а также снижается вероятность развития проблем с опорно-двигательным аппаратом – плоскостопие, сколиоз и слабость мышечного корсета. Ведь большинство проблем проявляющихся в школьном возрасте это то что было упущено в детском возрасте.</a:t>
            </a:r>
          </a:p>
          <a:p>
            <a:endParaRPr lang="ru-RU" dirty="0"/>
          </a:p>
        </p:txBody>
      </p:sp>
    </p:spTree>
    <p:extLst>
      <p:ext uri="{BB962C8B-B14F-4D97-AF65-F5344CB8AC3E}">
        <p14:creationId xmlns:p14="http://schemas.microsoft.com/office/powerpoint/2010/main" val="121391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3.infourok.ru/uploads/ex/024c/00061ccb-8ff9a00d/hello_html_m78abaa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6" y="24357"/>
            <a:ext cx="6893446" cy="9154379"/>
          </a:xfrm>
          <a:prstGeom prst="rect">
            <a:avLst/>
          </a:prstGeom>
          <a:noFill/>
          <a:extLst>
            <a:ext uri="{909E8E84-426E-40DD-AFC4-6F175D3DCCD1}">
              <a14:hiddenFill xmlns:a14="http://schemas.microsoft.com/office/drawing/2010/main">
                <a:solidFill>
                  <a:srgbClr val="FFFFFF"/>
                </a:solidFill>
              </a14:hiddenFill>
            </a:ext>
          </a:extLst>
        </p:spPr>
      </p:pic>
      <p:sp>
        <p:nvSpPr>
          <p:cNvPr id="6" name="Текст 5"/>
          <p:cNvSpPr>
            <a:spLocks noGrp="1"/>
          </p:cNvSpPr>
          <p:nvPr>
            <p:ph type="body" sz="half" idx="2"/>
          </p:nvPr>
        </p:nvSpPr>
        <p:spPr>
          <a:xfrm>
            <a:off x="548680" y="827584"/>
            <a:ext cx="5616624" cy="7340635"/>
          </a:xfrm>
        </p:spPr>
        <p:txBody>
          <a:bodyPr/>
          <a:lstStyle/>
          <a:p>
            <a:pPr indent="457200" algn="just">
              <a:spcBef>
                <a:spcPts val="0"/>
              </a:spcBef>
            </a:pPr>
            <a:r>
              <a:rPr lang="ru-RU" sz="1600" dirty="0"/>
              <a:t>Способствуя развитию у детей активной деятельности дома и особенно на детских </a:t>
            </a:r>
            <a:r>
              <a:rPr lang="ru-RU" sz="1600" dirty="0" smtClean="0"/>
              <a:t>и спортивных площадках </a:t>
            </a:r>
            <a:r>
              <a:rPr lang="ru-RU" sz="1600" dirty="0"/>
              <a:t>мы развиваем крупную моторику детей, и тем самым тренируем его вестибулярный аппарат, укрепляем еще пока слабые мышцы и суставы, а также способствуем развитию гибкости, препятствуем развитию сколиоза и других проблем с позвоночником, формируем походку и укрепляем мышечный корсет, кроме этого, мы закладываем будущие умения, навыки и потребности </a:t>
            </a:r>
            <a:r>
              <a:rPr lang="ru-RU" sz="1600" dirty="0" smtClean="0"/>
              <a:t>детей.</a:t>
            </a:r>
          </a:p>
          <a:p>
            <a:pPr indent="457200" algn="just">
              <a:spcBef>
                <a:spcPts val="0"/>
              </a:spcBef>
            </a:pPr>
            <a:endParaRPr lang="ru-RU" sz="1600" dirty="0" smtClean="0"/>
          </a:p>
          <a:p>
            <a:pPr indent="457200" algn="just">
              <a:spcBef>
                <a:spcPts val="0"/>
              </a:spcBef>
            </a:pPr>
            <a:r>
              <a:rPr lang="ru-RU" sz="1600" b="1" dirty="0"/>
              <a:t>Уважаемые родители!</a:t>
            </a:r>
          </a:p>
          <a:p>
            <a:pPr indent="457200" algn="just">
              <a:spcBef>
                <a:spcPts val="0"/>
              </a:spcBef>
            </a:pPr>
            <a:r>
              <a:rPr lang="ru-RU" sz="1600" dirty="0"/>
              <a:t>Мы надеемся, что наша консультация подарила вам немало приятных минут и научила несколько новому общению с ребенком. Играя вместе с вами, он подрастет и поумнеет. Впереди у ваших детей новые открытия, а у вас — новые заботы. Пусть они будут такими же легкими и приятными, как веселые </a:t>
            </a:r>
            <a:r>
              <a:rPr lang="ru-RU" sz="1600" dirty="0" smtClean="0"/>
              <a:t>игры ваших детей!</a:t>
            </a:r>
            <a:endParaRPr lang="ru-RU" sz="1600" dirty="0"/>
          </a:p>
          <a:p>
            <a:pPr indent="457200" algn="just">
              <a:spcBef>
                <a:spcPts val="0"/>
              </a:spcBef>
            </a:pPr>
            <a:endParaRPr lang="ru-RU" sz="1600" dirty="0"/>
          </a:p>
          <a:p>
            <a:endParaRPr lang="ru-RU" dirty="0"/>
          </a:p>
        </p:txBody>
      </p:sp>
    </p:spTree>
    <p:extLst>
      <p:ext uri="{BB962C8B-B14F-4D97-AF65-F5344CB8AC3E}">
        <p14:creationId xmlns:p14="http://schemas.microsoft.com/office/powerpoint/2010/main" val="2804065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vatars.mds.yandex.net/get-pdb/1337215/290c9548-fea1-415a-a21c-2f9c04e1e61b/s3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4" y="-33909"/>
            <a:ext cx="6845796" cy="9195751"/>
          </a:xfrm>
          <a:prstGeom prst="rect">
            <a:avLst/>
          </a:prstGeom>
          <a:noFill/>
          <a:extLst>
            <a:ext uri="{909E8E84-426E-40DD-AFC4-6F175D3DCCD1}">
              <a14:hiddenFill xmlns:a14="http://schemas.microsoft.com/office/drawing/2010/main">
                <a:solidFill>
                  <a:srgbClr val="FFFFFF"/>
                </a:solidFill>
              </a14:hiddenFill>
            </a:ext>
          </a:extLst>
        </p:spPr>
      </p:pic>
      <p:sp>
        <p:nvSpPr>
          <p:cNvPr id="7" name="Текст 6"/>
          <p:cNvSpPr>
            <a:spLocks noGrp="1"/>
          </p:cNvSpPr>
          <p:nvPr>
            <p:ph type="body" sz="half" idx="2"/>
          </p:nvPr>
        </p:nvSpPr>
        <p:spPr>
          <a:xfrm>
            <a:off x="548680" y="539552"/>
            <a:ext cx="5832648" cy="8424936"/>
          </a:xfrm>
        </p:spPr>
        <p:txBody>
          <a:bodyPr>
            <a:normAutofit fontScale="92500" lnSpcReduction="10000"/>
          </a:bodyPr>
          <a:lstStyle/>
          <a:p>
            <a:pPr indent="457200" algn="just">
              <a:lnSpc>
                <a:spcPct val="110000"/>
              </a:lnSpc>
              <a:spcBef>
                <a:spcPts val="0"/>
              </a:spcBef>
            </a:pPr>
            <a:r>
              <a:rPr lang="ru-RU" sz="1800" dirty="0"/>
              <a:t>Выражение </a:t>
            </a:r>
            <a:r>
              <a:rPr lang="ru-RU" sz="1800" i="1" dirty="0"/>
              <a:t>«Ум </a:t>
            </a:r>
            <a:r>
              <a:rPr lang="ru-RU" sz="1800" i="1" dirty="0" smtClean="0"/>
              <a:t>ребенка – на </a:t>
            </a:r>
            <a:r>
              <a:rPr lang="ru-RU" sz="1800" i="1" dirty="0"/>
              <a:t>кончиках пальцев» </a:t>
            </a:r>
            <a:r>
              <a:rPr lang="ru-RU" sz="1800" dirty="0"/>
              <a:t>принадлежит </a:t>
            </a:r>
            <a:r>
              <a:rPr lang="ru-RU" sz="1800" dirty="0" smtClean="0"/>
              <a:t>известному </a:t>
            </a:r>
            <a:r>
              <a:rPr lang="ru-RU" sz="1800" dirty="0"/>
              <a:t>педагогу Василию Александровичу Сухомлинскому. Это не просто красивые слова: в них содержится объяснение того, каким образом развивается </a:t>
            </a:r>
            <a:r>
              <a:rPr lang="ru-RU" sz="1800" dirty="0" smtClean="0"/>
              <a:t>ребенок. </a:t>
            </a:r>
            <a:r>
              <a:rPr lang="ru-RU" sz="1800" dirty="0"/>
              <a:t>Ведь огромное количество нервных окончаний расположено именно в руке и на языке. Отсюда информация постоянно передается в мозг ребенка, где она сопоставляется с данными зрительных, слуховых и обонятельных рецепторов. Только после всестороннего обследования предметов, в том числе ощупывания и облизывания, в сознании младенца складывается целостное представление об их свойствах и качествах.</a:t>
            </a:r>
          </a:p>
          <a:p>
            <a:pPr indent="457200" algn="just">
              <a:lnSpc>
                <a:spcPct val="110000"/>
              </a:lnSpc>
              <a:spcBef>
                <a:spcPts val="0"/>
              </a:spcBef>
            </a:pPr>
            <a:r>
              <a:rPr lang="ru-RU" sz="1800" dirty="0"/>
              <a:t>Чем больше у </a:t>
            </a:r>
            <a:r>
              <a:rPr lang="ru-RU" sz="1800" dirty="0" smtClean="0"/>
              <a:t>ребенка возможностей </a:t>
            </a:r>
            <a:r>
              <a:rPr lang="ru-RU" sz="1800" dirty="0"/>
              <a:t>для самостоятельного исследования окружающих предметов, тем быстрее развивается его интеллект, и тем скорее он начинает говорить. </a:t>
            </a:r>
            <a:r>
              <a:rPr lang="ru-RU" sz="1800" dirty="0" smtClean="0"/>
              <a:t>Наша задача – </a:t>
            </a:r>
            <a:r>
              <a:rPr lang="ru-RU" sz="1800" dirty="0"/>
              <a:t>предоставить ребенку возможность всесторонне развиваться с самого раннего возраста.</a:t>
            </a:r>
          </a:p>
          <a:p>
            <a:pPr indent="457200" algn="just">
              <a:lnSpc>
                <a:spcPct val="110000"/>
              </a:lnSpc>
              <a:spcBef>
                <a:spcPts val="0"/>
              </a:spcBef>
            </a:pPr>
            <a:r>
              <a:rPr lang="ru-RU" sz="1800" dirty="0"/>
              <a:t>Каждая мама должна знать, что даже «колясочному» малышу нужно играть не только с пластмассовыми игрушками, но и с самыми разными предметами. Необходимо следить лишь за тем, чтобы они были чистыми и не имели острых граней или мелких, легко отламывающихся деталей, которые кроха может нечаянно проглотить. Пусть юный исследователь пощупает предметы различной фактуры, например, мягкий коврик, полированный стол, шершавую стену. Пусть он прикоснется ко всем доступным ему материалам: к мягкой маминой одежде, к пористой губке, к колючей еловой ветке, к шелковистой траве и к прохладному гладкому зеркалу. Кстати, это можно делать не только ручками, но и ножками.</a:t>
            </a:r>
          </a:p>
          <a:p>
            <a:endParaRPr lang="ru-RU" dirty="0"/>
          </a:p>
        </p:txBody>
      </p:sp>
    </p:spTree>
    <p:extLst>
      <p:ext uri="{BB962C8B-B14F-4D97-AF65-F5344CB8AC3E}">
        <p14:creationId xmlns:p14="http://schemas.microsoft.com/office/powerpoint/2010/main" val="3746202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vatars.mds.yandex.net/get-pdb/1337215/290c9548-fea1-415a-a21c-2f9c04e1e61b/s3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4" y="-33909"/>
            <a:ext cx="6845796" cy="9195751"/>
          </a:xfrm>
          <a:prstGeom prst="rect">
            <a:avLst/>
          </a:prstGeom>
          <a:noFill/>
          <a:extLst>
            <a:ext uri="{909E8E84-426E-40DD-AFC4-6F175D3DCCD1}">
              <a14:hiddenFill xmlns:a14="http://schemas.microsoft.com/office/drawing/2010/main">
                <a:solidFill>
                  <a:srgbClr val="FFFFFF"/>
                </a:solidFill>
              </a14:hiddenFill>
            </a:ext>
          </a:extLst>
        </p:spPr>
      </p:pic>
      <p:sp>
        <p:nvSpPr>
          <p:cNvPr id="7" name="Текст 6"/>
          <p:cNvSpPr>
            <a:spLocks noGrp="1"/>
          </p:cNvSpPr>
          <p:nvPr>
            <p:ph type="body" sz="half" idx="2"/>
          </p:nvPr>
        </p:nvSpPr>
        <p:spPr>
          <a:xfrm>
            <a:off x="620688" y="683568"/>
            <a:ext cx="5616624" cy="8064896"/>
          </a:xfrm>
        </p:spPr>
        <p:txBody>
          <a:bodyPr>
            <a:normAutofit fontScale="92500" lnSpcReduction="10000"/>
          </a:bodyPr>
          <a:lstStyle/>
          <a:p>
            <a:pPr indent="457200" algn="just">
              <a:lnSpc>
                <a:spcPct val="110000"/>
              </a:lnSpc>
              <a:spcBef>
                <a:spcPts val="0"/>
              </a:spcBef>
            </a:pPr>
            <a:r>
              <a:rPr lang="ru-RU" sz="1800" dirty="0" smtClean="0"/>
              <a:t>Роль </a:t>
            </a:r>
            <a:r>
              <a:rPr lang="ru-RU" sz="1800" dirty="0"/>
              <a:t>игрушки в развитии ребёнка сложно переоценить. Игрушки важны как для детей младенческого возраста, так и для детей дошкольного и раннего школьного возраста. Сегодня же мы поговорим об игрушках для развития мелкой моторики у </a:t>
            </a:r>
            <a:r>
              <a:rPr lang="ru-RU" sz="1800" dirty="0" smtClean="0"/>
              <a:t>детей.</a:t>
            </a:r>
          </a:p>
          <a:p>
            <a:pPr algn="just">
              <a:lnSpc>
                <a:spcPct val="110000"/>
              </a:lnSpc>
              <a:spcBef>
                <a:spcPts val="0"/>
              </a:spcBef>
            </a:pPr>
            <a:r>
              <a:rPr lang="ru-RU" sz="1800" b="1" i="1" u="sng" dirty="0" smtClean="0"/>
              <a:t>Что </a:t>
            </a:r>
            <a:r>
              <a:rPr lang="ru-RU" sz="1800" b="1" i="1" u="sng" dirty="0"/>
              <a:t>такое мелкая моторика?</a:t>
            </a:r>
            <a:endParaRPr lang="ru-RU" sz="1800" b="1" i="1" dirty="0"/>
          </a:p>
          <a:p>
            <a:pPr indent="457200" algn="just">
              <a:lnSpc>
                <a:spcPct val="110000"/>
              </a:lnSpc>
              <a:spcBef>
                <a:spcPts val="0"/>
              </a:spcBef>
            </a:pPr>
            <a:r>
              <a:rPr lang="ru-RU" sz="1800" dirty="0"/>
              <a:t>Мелкая моторика – это совокупность скоординированных действий </a:t>
            </a:r>
            <a:r>
              <a:rPr lang="ru-RU" sz="1800" dirty="0" smtClean="0"/>
              <a:t>мышечной</a:t>
            </a:r>
            <a:r>
              <a:rPr lang="ru-RU" sz="1800" dirty="0"/>
              <a:t>, костной и нервной систем человека, зачастую в сочетании со зрительной системой в выполнении мелких, точных движений кистями и пальцами рук и ног. Часто для понятия «мелкая моторика» используется такой термин, как «</a:t>
            </a:r>
            <a:r>
              <a:rPr lang="ru-RU" sz="1800" i="1" dirty="0"/>
              <a:t>ловкость</a:t>
            </a:r>
            <a:r>
              <a:rPr lang="ru-RU" sz="1800" dirty="0"/>
              <a:t>».</a:t>
            </a:r>
          </a:p>
          <a:p>
            <a:pPr indent="457200" algn="just">
              <a:lnSpc>
                <a:spcPct val="110000"/>
              </a:lnSpc>
              <a:spcBef>
                <a:spcPts val="0"/>
              </a:spcBef>
            </a:pPr>
            <a:r>
              <a:rPr lang="ru-RU" sz="1800" dirty="0"/>
              <a:t>Роль игрушки для развития мелкой моторики у детей заключается в том, чтобы ускорить, а также усовершенствовать данный навык в развитии ребёнка.</a:t>
            </a:r>
          </a:p>
          <a:p>
            <a:pPr indent="457200" algn="just">
              <a:lnSpc>
                <a:spcPct val="110000"/>
              </a:lnSpc>
              <a:spcBef>
                <a:spcPts val="0"/>
              </a:spcBef>
            </a:pPr>
            <a:r>
              <a:rPr lang="ru-RU" sz="1800" dirty="0"/>
              <a:t>Учёные пришли к выводу, что приблизительно треть всей поверхности двигательной проекции головного мозга занимает именно проекция кисти рук, которая располагается рядом с речевой зоной. Из этого следует следующий вывод: развитие речи ребёнка и развитие мелкой моторики – два взаимосвязанных неразрывных процесса. Отмечу также, что к сфере мелкой моторики относится огромное разнообразие всяческих движений. Это и примитивные жесты, такие как захват различных объектов, это и очень мелкие движения, от качества которых зависит почерк человека. Вязание – это один из ярких примеров действий мелкой моторики.</a:t>
            </a:r>
          </a:p>
          <a:p>
            <a:pPr indent="457200" algn="just">
              <a:lnSpc>
                <a:spcPct val="110000"/>
              </a:lnSpc>
              <a:spcBef>
                <a:spcPts val="0"/>
              </a:spcBef>
            </a:pPr>
            <a:endParaRPr lang="ru-RU" sz="1800" b="1" dirty="0"/>
          </a:p>
          <a:p>
            <a:endParaRPr lang="ru-RU" dirty="0"/>
          </a:p>
        </p:txBody>
      </p:sp>
    </p:spTree>
    <p:extLst>
      <p:ext uri="{BB962C8B-B14F-4D97-AF65-F5344CB8AC3E}">
        <p14:creationId xmlns:p14="http://schemas.microsoft.com/office/powerpoint/2010/main" val="296814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vatars.mds.yandex.net/get-pdb/1337215/290c9548-fea1-415a-a21c-2f9c04e1e61b/s3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4" y="-33909"/>
            <a:ext cx="6845796" cy="9195751"/>
          </a:xfrm>
          <a:prstGeom prst="rect">
            <a:avLst/>
          </a:prstGeom>
          <a:noFill/>
          <a:extLst>
            <a:ext uri="{909E8E84-426E-40DD-AFC4-6F175D3DCCD1}">
              <a14:hiddenFill xmlns:a14="http://schemas.microsoft.com/office/drawing/2010/main">
                <a:solidFill>
                  <a:srgbClr val="FFFFFF"/>
                </a:solidFill>
              </a14:hiddenFill>
            </a:ext>
          </a:extLst>
        </p:spPr>
      </p:pic>
      <p:sp>
        <p:nvSpPr>
          <p:cNvPr id="7" name="Текст 6"/>
          <p:cNvSpPr>
            <a:spLocks noGrp="1"/>
          </p:cNvSpPr>
          <p:nvPr>
            <p:ph type="body" sz="half" idx="2"/>
          </p:nvPr>
        </p:nvSpPr>
        <p:spPr>
          <a:xfrm>
            <a:off x="548680" y="539552"/>
            <a:ext cx="5832648" cy="8280920"/>
          </a:xfrm>
        </p:spPr>
        <p:txBody>
          <a:bodyPr>
            <a:normAutofit fontScale="92500" lnSpcReduction="10000"/>
          </a:bodyPr>
          <a:lstStyle/>
          <a:p>
            <a:pPr algn="just">
              <a:lnSpc>
                <a:spcPct val="110000"/>
              </a:lnSpc>
              <a:spcBef>
                <a:spcPts val="0"/>
              </a:spcBef>
            </a:pPr>
            <a:r>
              <a:rPr lang="ru-RU" sz="1800" b="1" i="1" u="sng" dirty="0"/>
              <a:t>Каким образом происходит развитие мелкой моторики?</a:t>
            </a:r>
            <a:endParaRPr lang="ru-RU" sz="1800" b="1" i="1" dirty="0"/>
          </a:p>
          <a:p>
            <a:pPr indent="457200" algn="just">
              <a:lnSpc>
                <a:spcPct val="110000"/>
              </a:lnSpc>
              <a:spcBef>
                <a:spcPts val="0"/>
              </a:spcBef>
            </a:pPr>
            <a:r>
              <a:rPr lang="ru-RU" sz="1800" dirty="0"/>
              <a:t>Процесс развития мелкой моторики происходит естественным, природным путём на базе развития общей моторики человека. Развитие моторики проходит сложный путь, начиная с хватания предмета ладошкой целиком, затем </a:t>
            </a:r>
            <a:r>
              <a:rPr lang="ru-RU" sz="1800" dirty="0" smtClean="0"/>
              <a:t>совершенствуется </a:t>
            </a:r>
            <a:r>
              <a:rPr lang="ru-RU" sz="1800" dirty="0"/>
              <a:t>в процессе перекладывания предмета из руки в руку, а уже к двум годам ребёнок может не только правильно держать ложку и кисточку, но и рисовать. Процесс совершенствования моторных навыков активно происходит в дошкольном и раннем школьном возрасте. Ребёнок всё чаще выполняет более сложные действия, требующие согласованных действий обеих рук.</a:t>
            </a:r>
          </a:p>
          <a:p>
            <a:pPr algn="just">
              <a:lnSpc>
                <a:spcPct val="110000"/>
              </a:lnSpc>
              <a:spcBef>
                <a:spcPts val="0"/>
              </a:spcBef>
            </a:pPr>
            <a:r>
              <a:rPr lang="ru-RU" sz="1800" b="1" i="1" u="sng" dirty="0"/>
              <a:t>Что способствует процессу ускорения развития мелкой моторики?</a:t>
            </a:r>
            <a:endParaRPr lang="ru-RU" sz="1800" b="1" i="1" dirty="0"/>
          </a:p>
          <a:p>
            <a:pPr indent="457200" algn="just">
              <a:lnSpc>
                <a:spcPct val="110000"/>
              </a:lnSpc>
              <a:spcBef>
                <a:spcPts val="0"/>
              </a:spcBef>
            </a:pPr>
            <a:r>
              <a:rPr lang="ru-RU" sz="1800" dirty="0"/>
              <a:t>Психологи и педагоги рекомендуют начинать заниматься развитием мелкой моторики малыша уже с восьмимесячного возраста путём активной тренировки пальцев ребёнка. Что же способствует развитию мелкой моторики малыша?</a:t>
            </a:r>
          </a:p>
          <a:p>
            <a:pPr indent="457200" algn="just">
              <a:lnSpc>
                <a:spcPct val="110000"/>
              </a:lnSpc>
              <a:spcBef>
                <a:spcPts val="0"/>
              </a:spcBef>
            </a:pPr>
            <a:r>
              <a:rPr lang="ru-RU" sz="1800" dirty="0"/>
              <a:t>Существует несколько эффективных способов развития мелкой моторики:</a:t>
            </a:r>
          </a:p>
          <a:p>
            <a:pPr marL="285750" lvl="0" indent="-285750" algn="just">
              <a:lnSpc>
                <a:spcPct val="110000"/>
              </a:lnSpc>
              <a:spcBef>
                <a:spcPts val="0"/>
              </a:spcBef>
              <a:buFont typeface="Wingdings" panose="05000000000000000000" pitchFamily="2" charset="2"/>
              <a:buChar char="§"/>
            </a:pPr>
            <a:r>
              <a:rPr lang="ru-RU" sz="1800" i="1" dirty="0"/>
              <a:t>игры с мелкими предметами (мозаика, </a:t>
            </a:r>
            <a:r>
              <a:rPr lang="ru-RU" sz="1800" i="1" dirty="0" err="1"/>
              <a:t>пазлы</a:t>
            </a:r>
            <a:r>
              <a:rPr lang="ru-RU" sz="1800" i="1" dirty="0"/>
              <a:t>, </a:t>
            </a:r>
            <a:r>
              <a:rPr lang="ru-RU" sz="1800" i="1" dirty="0" smtClean="0"/>
              <a:t>бусы,</a:t>
            </a:r>
          </a:p>
          <a:p>
            <a:pPr lvl="0" algn="just">
              <a:lnSpc>
                <a:spcPct val="110000"/>
              </a:lnSpc>
              <a:spcBef>
                <a:spcPts val="0"/>
              </a:spcBef>
            </a:pPr>
            <a:r>
              <a:rPr lang="ru-RU" sz="1800" i="1" dirty="0" smtClean="0"/>
              <a:t>конструкторы </a:t>
            </a:r>
            <a:r>
              <a:rPr lang="ru-RU" sz="1800" i="1" dirty="0"/>
              <a:t>и т.д.);</a:t>
            </a:r>
          </a:p>
          <a:p>
            <a:pPr marL="285750" lvl="0" indent="-285750" algn="just">
              <a:lnSpc>
                <a:spcPct val="110000"/>
              </a:lnSpc>
              <a:spcBef>
                <a:spcPts val="0"/>
              </a:spcBef>
              <a:buFont typeface="Wingdings" panose="05000000000000000000" pitchFamily="2" charset="2"/>
              <a:buChar char="§"/>
            </a:pPr>
            <a:r>
              <a:rPr lang="ru-RU" sz="1800" i="1" dirty="0"/>
              <a:t>пальчиковые игры;</a:t>
            </a:r>
          </a:p>
          <a:p>
            <a:pPr marL="285750" lvl="0" indent="-285750" algn="just">
              <a:lnSpc>
                <a:spcPct val="110000"/>
              </a:lnSpc>
              <a:spcBef>
                <a:spcPts val="0"/>
              </a:spcBef>
              <a:buFont typeface="Wingdings" panose="05000000000000000000" pitchFamily="2" charset="2"/>
              <a:buChar char="§"/>
            </a:pPr>
            <a:r>
              <a:rPr lang="ru-RU" sz="1800" i="1" dirty="0"/>
              <a:t>лепка;</a:t>
            </a:r>
          </a:p>
          <a:p>
            <a:pPr marL="285750" lvl="0" indent="-285750" algn="just">
              <a:lnSpc>
                <a:spcPct val="110000"/>
              </a:lnSpc>
              <a:spcBef>
                <a:spcPts val="0"/>
              </a:spcBef>
              <a:buFont typeface="Wingdings" panose="05000000000000000000" pitchFamily="2" charset="2"/>
              <a:buChar char="§"/>
            </a:pPr>
            <a:r>
              <a:rPr lang="ru-RU" sz="1800" i="1" dirty="0"/>
              <a:t>массаж пальцев и кистей.</a:t>
            </a:r>
          </a:p>
          <a:p>
            <a:pPr indent="457200" algn="just">
              <a:lnSpc>
                <a:spcPct val="110000"/>
              </a:lnSpc>
              <a:spcBef>
                <a:spcPts val="0"/>
              </a:spcBef>
            </a:pPr>
            <a:r>
              <a:rPr lang="ru-RU" sz="1800" dirty="0"/>
              <a:t>Важно отметить, что хорошим помощником для развития мелкой моторики у детей станут разнообразные развивающие игрушки, многие из которых родители в состоянии изготовить самостоятельно.</a:t>
            </a:r>
          </a:p>
          <a:p>
            <a:pPr>
              <a:lnSpc>
                <a:spcPct val="110000"/>
              </a:lnSpc>
            </a:pPr>
            <a:endParaRPr lang="ru-RU" dirty="0"/>
          </a:p>
        </p:txBody>
      </p:sp>
    </p:spTree>
    <p:extLst>
      <p:ext uri="{BB962C8B-B14F-4D97-AF65-F5344CB8AC3E}">
        <p14:creationId xmlns:p14="http://schemas.microsoft.com/office/powerpoint/2010/main" val="27490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vatars.mds.yandex.net/get-pdb/1337215/290c9548-fea1-415a-a21c-2f9c04e1e61b/s3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4" y="-33909"/>
            <a:ext cx="6845796" cy="9195751"/>
          </a:xfrm>
          <a:prstGeom prst="rect">
            <a:avLst/>
          </a:prstGeom>
          <a:noFill/>
          <a:extLst>
            <a:ext uri="{909E8E84-426E-40DD-AFC4-6F175D3DCCD1}">
              <a14:hiddenFill xmlns:a14="http://schemas.microsoft.com/office/drawing/2010/main">
                <a:solidFill>
                  <a:srgbClr val="FFFFFF"/>
                </a:solidFill>
              </a14:hiddenFill>
            </a:ext>
          </a:extLst>
        </p:spPr>
      </p:pic>
      <p:sp>
        <p:nvSpPr>
          <p:cNvPr id="7" name="Текст 6"/>
          <p:cNvSpPr>
            <a:spLocks noGrp="1"/>
          </p:cNvSpPr>
          <p:nvPr>
            <p:ph type="body" sz="half" idx="2"/>
          </p:nvPr>
        </p:nvSpPr>
        <p:spPr>
          <a:xfrm>
            <a:off x="404664" y="539552"/>
            <a:ext cx="6048672" cy="8496944"/>
          </a:xfrm>
        </p:spPr>
        <p:txBody>
          <a:bodyPr>
            <a:normAutofit/>
          </a:bodyPr>
          <a:lstStyle/>
          <a:p>
            <a:pPr algn="ctr">
              <a:spcBef>
                <a:spcPts val="0"/>
              </a:spcBef>
            </a:pPr>
            <a:r>
              <a:rPr lang="ru-RU" sz="1600" b="1" dirty="0"/>
              <a:t>Анализ игрушек для развития мелкой моторики у </a:t>
            </a:r>
            <a:r>
              <a:rPr lang="ru-RU" sz="1600" b="1" dirty="0" smtClean="0"/>
              <a:t>детей.</a:t>
            </a:r>
            <a:endParaRPr lang="ru-RU" sz="1600" b="1" dirty="0"/>
          </a:p>
          <a:p>
            <a:pPr indent="457200" algn="just">
              <a:spcBef>
                <a:spcPts val="0"/>
              </a:spcBef>
            </a:pPr>
            <a:r>
              <a:rPr lang="ru-RU" sz="1600" dirty="0"/>
              <a:t>Проанализируем различные игрушки, предлагаемые современным рынком детских игрушек, цель которых – развитие мелкой моторики у детей раннего младенческого возраста.</a:t>
            </a:r>
          </a:p>
          <a:p>
            <a:pPr algn="just">
              <a:spcBef>
                <a:spcPts val="0"/>
              </a:spcBef>
            </a:pPr>
            <a:r>
              <a:rPr lang="ru-RU" sz="1600" b="1" i="1" u="sng" dirty="0" smtClean="0"/>
              <a:t>Игрушки-шнуровки.</a:t>
            </a:r>
            <a:r>
              <a:rPr lang="ru-RU" sz="1600" b="1" i="1" dirty="0" smtClean="0"/>
              <a:t>  </a:t>
            </a:r>
            <a:r>
              <a:rPr lang="ru-RU" sz="1600" dirty="0" smtClean="0"/>
              <a:t>Самые </a:t>
            </a:r>
            <a:r>
              <a:rPr lang="ru-RU" sz="1600" dirty="0"/>
              <a:t>простые шнуровки предназначены для детей в возрасте одного-полутора лет. В игровой форме осуществляется развитие мелкой моторики рук, а, следовательно – поэтапная подготовка ребёнка к письму. Шнуровка даёт возможность придумать множество игр. Это и непосредственно шнурование, и возможность использовать элементы «шнуровки» в сюжетно-ролевых играх или изучать основные цвета. Игры-шнуровки созданы с целью развития мелкой моторики рук, усидчивости и глазомера. В процессе игры совершенствуется координация движений и гибкость кистей рук. «Шнуровки» способствуют развитию мелкой моторики, логического мышления, речи, и как результат – стимулируют развитие органов артикуляции (речевого аппарата).</a:t>
            </a:r>
          </a:p>
          <a:p>
            <a:pPr algn="just">
              <a:spcBef>
                <a:spcPts val="0"/>
              </a:spcBef>
            </a:pPr>
            <a:r>
              <a:rPr lang="ru-RU" sz="1600" b="1" i="1" u="sng" dirty="0"/>
              <a:t>Различные деревянные </a:t>
            </a:r>
            <a:r>
              <a:rPr lang="ru-RU" sz="1600" b="1" i="1" u="sng" dirty="0" smtClean="0"/>
              <a:t>пирамидки.</a:t>
            </a:r>
            <a:r>
              <a:rPr lang="ru-RU" sz="1600" b="1" i="1" dirty="0" smtClean="0"/>
              <a:t>  </a:t>
            </a:r>
            <a:r>
              <a:rPr lang="ru-RU" sz="1600" dirty="0" smtClean="0"/>
              <a:t>«</a:t>
            </a:r>
            <a:r>
              <a:rPr lang="ru-RU" sz="1600" dirty="0"/>
              <a:t>Пирамидки </a:t>
            </a:r>
            <a:r>
              <a:rPr lang="ru-RU" sz="1600" dirty="0" smtClean="0"/>
              <a:t>это </a:t>
            </a:r>
            <a:r>
              <a:rPr lang="ru-RU" sz="1600" dirty="0"/>
              <a:t>не </a:t>
            </a:r>
            <a:r>
              <a:rPr lang="ru-RU" sz="1600" dirty="0" smtClean="0"/>
              <a:t>простые игрушки, </a:t>
            </a:r>
            <a:r>
              <a:rPr lang="ru-RU" sz="1600" dirty="0"/>
              <a:t>это – игрушки-</a:t>
            </a:r>
            <a:r>
              <a:rPr lang="ru-RU" sz="1600" dirty="0" err="1"/>
              <a:t>развивалки</a:t>
            </a:r>
            <a:r>
              <a:rPr lang="ru-RU" sz="1600" dirty="0"/>
              <a:t>, как для развития мелкой моторики, так и логического мышления ребёнка». Что же представляют собой современные пирамидки?</a:t>
            </a:r>
          </a:p>
          <a:p>
            <a:pPr indent="457200" algn="just">
              <a:spcBef>
                <a:spcPts val="0"/>
              </a:spcBef>
            </a:pPr>
            <a:r>
              <a:rPr lang="ru-RU" sz="1600" dirty="0"/>
              <a:t>Пирамидка – это одна из базовых развивающих игрушек для ребёнка конца первого, всего второго и третьего года жизни. Эта игрушка помогает развивать мелкую моторику, логическое мышление, освоение новых форм, различных форм и размеров, а также цветов. Пирамидка также интересный универсальный конструктор. Пирамидка, изготовленная из дерева, несёт в себе положительную энергию деревянной игрушки. Элементы такой пирамидки приятно держать в руках, поскольку они всегда тёплые на ощупь, а шероховатая поверхность отлично развивает тактильную чувствительность малыша.</a:t>
            </a:r>
          </a:p>
          <a:p>
            <a:endParaRPr lang="ru-RU" dirty="0"/>
          </a:p>
        </p:txBody>
      </p:sp>
    </p:spTree>
    <p:extLst>
      <p:ext uri="{BB962C8B-B14F-4D97-AF65-F5344CB8AC3E}">
        <p14:creationId xmlns:p14="http://schemas.microsoft.com/office/powerpoint/2010/main" val="182581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vatars.mds.yandex.net/get-pdb/1337215/290c9548-fea1-415a-a21c-2f9c04e1e61b/s3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4" y="-33909"/>
            <a:ext cx="6845796" cy="9195751"/>
          </a:xfrm>
          <a:prstGeom prst="rect">
            <a:avLst/>
          </a:prstGeom>
          <a:noFill/>
          <a:extLst>
            <a:ext uri="{909E8E84-426E-40DD-AFC4-6F175D3DCCD1}">
              <a14:hiddenFill xmlns:a14="http://schemas.microsoft.com/office/drawing/2010/main">
                <a:solidFill>
                  <a:srgbClr val="FFFFFF"/>
                </a:solidFill>
              </a14:hiddenFill>
            </a:ext>
          </a:extLst>
        </p:spPr>
      </p:pic>
      <p:sp>
        <p:nvSpPr>
          <p:cNvPr id="7" name="Текст 6"/>
          <p:cNvSpPr>
            <a:spLocks noGrp="1"/>
          </p:cNvSpPr>
          <p:nvPr>
            <p:ph type="body" sz="half" idx="2"/>
          </p:nvPr>
        </p:nvSpPr>
        <p:spPr>
          <a:xfrm>
            <a:off x="476672" y="539552"/>
            <a:ext cx="5976664" cy="8352928"/>
          </a:xfrm>
        </p:spPr>
        <p:txBody>
          <a:bodyPr>
            <a:normAutofit lnSpcReduction="10000"/>
          </a:bodyPr>
          <a:lstStyle/>
          <a:p>
            <a:pPr indent="457200" algn="just">
              <a:lnSpc>
                <a:spcPct val="110000"/>
              </a:lnSpc>
              <a:spcBef>
                <a:spcPts val="0"/>
              </a:spcBef>
            </a:pPr>
            <a:r>
              <a:rPr lang="ru-RU" sz="1600" dirty="0"/>
              <a:t>Существуют различные пирамидки с разной степенью сложности. Для самых маленьких нужно покупать пирамидку с минимальным количеством колец. После полутора лет ребёнок постепенно начинает осваивать понятие размера, благодаря чему собирает пирамидку в правильной последовательности колец. Для детей старше трёхгодичного возраста созданы сложные виды пирамид, так называемые </a:t>
            </a:r>
            <a:r>
              <a:rPr lang="ru-RU" sz="1600" dirty="0" smtClean="0"/>
              <a:t>«пирамидки-головоломки». </a:t>
            </a:r>
            <a:r>
              <a:rPr lang="ru-RU" sz="1600" dirty="0"/>
              <a:t>Они представляют </a:t>
            </a:r>
            <a:r>
              <a:rPr lang="ru-RU" sz="1600" dirty="0" smtClean="0"/>
              <a:t>собой</a:t>
            </a:r>
            <a:r>
              <a:rPr lang="ru-RU" sz="1600" dirty="0"/>
              <a:t> подставки с несколькими стержнями различных геометрических форм, на которые необходимо правильно нанизывать подходящие фигуры.          </a:t>
            </a:r>
          </a:p>
          <a:p>
            <a:pPr algn="just">
              <a:lnSpc>
                <a:spcPct val="110000"/>
              </a:lnSpc>
              <a:spcBef>
                <a:spcPts val="0"/>
              </a:spcBef>
            </a:pPr>
            <a:r>
              <a:rPr lang="ru-RU" sz="1600" b="1" u="sng" dirty="0" smtClean="0"/>
              <a:t>Кубики.</a:t>
            </a:r>
            <a:r>
              <a:rPr lang="ru-RU" sz="1600" b="1" dirty="0" smtClean="0"/>
              <a:t> </a:t>
            </a:r>
            <a:r>
              <a:rPr lang="ru-RU" sz="1600" dirty="0" smtClean="0"/>
              <a:t>Данная </a:t>
            </a:r>
            <a:r>
              <a:rPr lang="ru-RU" sz="1600" dirty="0"/>
              <a:t>игрушка появляется в жизни малыша с самого раннего детства. При помощи деревянных или пластмассовых кубиков можно конструировать башни, строить крепости и дома. Кроме того, продаются деревянные кубики с нанесёнными на них картинками (например, овощи, домашние животные, герои сказок), благодаря которым игра в кубики переходит в собирание картинки. Это уже не только развитие мелкой моторики и пространственного мышления, но и развитие внимания и логики.  </a:t>
            </a:r>
          </a:p>
          <a:p>
            <a:pPr algn="just">
              <a:lnSpc>
                <a:spcPct val="110000"/>
              </a:lnSpc>
              <a:spcBef>
                <a:spcPts val="0"/>
              </a:spcBef>
            </a:pPr>
            <a:r>
              <a:rPr lang="ru-RU" sz="1600" b="1" i="1" u="sng" dirty="0" smtClean="0"/>
              <a:t>Конструкторы.</a:t>
            </a:r>
            <a:r>
              <a:rPr lang="ru-RU" sz="1600" b="1" i="1" dirty="0" smtClean="0"/>
              <a:t> </a:t>
            </a:r>
            <a:r>
              <a:rPr lang="ru-RU" sz="1600" dirty="0" smtClean="0"/>
              <a:t>Свободное </a:t>
            </a:r>
            <a:r>
              <a:rPr lang="ru-RU" sz="1600" dirty="0"/>
              <a:t>конструирование – самый простой способ развития у ребёнка пространственного мышления, моторики, творческих потребностей и произвольных действий. Поэтому, первый конструктор, с которым познакомится ваш ребёнок, должен быть обязательно деревянным. Деревянные детали конструктора очень приятно держать и вертеть в маленьких, да и не только, ручках. Такой массаж рук благотворно воздействует на развитие осязания и мелкой моторики рук, а также полезен для здоровья. И как бы быстро не развивалась современная индустрия изготовления конструкторов из современных материалов, конструктор, изготовленный из дерева, всегда будет занимать среди них своё достойное место. Как раз такие игрушки рекомендуют детские психологи и педагоги в качестве первого детского конструктора.</a:t>
            </a:r>
          </a:p>
          <a:p>
            <a:pPr indent="457200" algn="just">
              <a:lnSpc>
                <a:spcPct val="110000"/>
              </a:lnSpc>
              <a:spcBef>
                <a:spcPts val="0"/>
              </a:spcBef>
            </a:pPr>
            <a:endParaRPr lang="ru-RU" b="1" dirty="0"/>
          </a:p>
        </p:txBody>
      </p:sp>
    </p:spTree>
    <p:extLst>
      <p:ext uri="{BB962C8B-B14F-4D97-AF65-F5344CB8AC3E}">
        <p14:creationId xmlns:p14="http://schemas.microsoft.com/office/powerpoint/2010/main" val="2148175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vatars.mds.yandex.net/get-pdb/1337215/290c9548-fea1-415a-a21c-2f9c04e1e61b/s3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4" y="-33909"/>
            <a:ext cx="6845796" cy="9195751"/>
          </a:xfrm>
          <a:prstGeom prst="rect">
            <a:avLst/>
          </a:prstGeom>
          <a:noFill/>
          <a:extLst>
            <a:ext uri="{909E8E84-426E-40DD-AFC4-6F175D3DCCD1}">
              <a14:hiddenFill xmlns:a14="http://schemas.microsoft.com/office/drawing/2010/main">
                <a:solidFill>
                  <a:srgbClr val="FFFFFF"/>
                </a:solidFill>
              </a14:hiddenFill>
            </a:ext>
          </a:extLst>
        </p:spPr>
      </p:pic>
      <p:sp>
        <p:nvSpPr>
          <p:cNvPr id="7" name="Текст 6"/>
          <p:cNvSpPr>
            <a:spLocks noGrp="1"/>
          </p:cNvSpPr>
          <p:nvPr>
            <p:ph type="body" sz="half" idx="2"/>
          </p:nvPr>
        </p:nvSpPr>
        <p:spPr>
          <a:xfrm>
            <a:off x="548680" y="683568"/>
            <a:ext cx="5760640" cy="8136904"/>
          </a:xfrm>
        </p:spPr>
        <p:txBody>
          <a:bodyPr>
            <a:normAutofit/>
          </a:bodyPr>
          <a:lstStyle/>
          <a:p>
            <a:pPr algn="just">
              <a:spcBef>
                <a:spcPts val="0"/>
              </a:spcBef>
            </a:pPr>
            <a:r>
              <a:rPr lang="ru-RU" sz="1600" b="1" i="1" u="sng" dirty="0"/>
              <a:t>Доски </a:t>
            </a:r>
            <a:r>
              <a:rPr lang="ru-RU" sz="1600" b="1" i="1" u="sng" dirty="0" err="1"/>
              <a:t>Сегена</a:t>
            </a:r>
            <a:r>
              <a:rPr lang="ru-RU" sz="1600" b="1" i="1" u="sng" dirty="0"/>
              <a:t> (рамки, вкладыши</a:t>
            </a:r>
            <a:r>
              <a:rPr lang="ru-RU" sz="1600" b="1" i="1" u="sng" dirty="0" smtClean="0"/>
              <a:t>).</a:t>
            </a:r>
            <a:r>
              <a:rPr lang="ru-RU" sz="1600" b="1" i="1" dirty="0" smtClean="0"/>
              <a:t> </a:t>
            </a:r>
            <a:r>
              <a:rPr lang="ru-RU" sz="1600" dirty="0" smtClean="0"/>
              <a:t>Доски </a:t>
            </a:r>
            <a:r>
              <a:rPr lang="ru-RU" sz="1600" dirty="0" err="1"/>
              <a:t>Сегена</a:t>
            </a:r>
            <a:r>
              <a:rPr lang="ru-RU" sz="1600" dirty="0"/>
              <a:t> представляют собой разборные картинки. Это деревянные доски с вкладышами, на которых изображены различные живые или неживые предметы. Малыш должен закрыть доску составляющими элементами, подобрав нужную по рисунку и размеру часть. Данная игра способствует развитию речи, логики, координации движений, мелкой моторики рук, а также пространственного восприятия малыша.</a:t>
            </a:r>
          </a:p>
          <a:p>
            <a:pPr algn="just">
              <a:spcBef>
                <a:spcPts val="0"/>
              </a:spcBef>
            </a:pPr>
            <a:r>
              <a:rPr lang="ru-RU" sz="1600" b="1" i="1" u="sng" dirty="0"/>
              <a:t>Фигурки на </a:t>
            </a:r>
            <a:r>
              <a:rPr lang="ru-RU" sz="1600" b="1" i="1" u="sng" dirty="0" smtClean="0"/>
              <a:t>магнитах.</a:t>
            </a:r>
            <a:r>
              <a:rPr lang="ru-RU" sz="1600" b="1" i="1" dirty="0" smtClean="0"/>
              <a:t> </a:t>
            </a:r>
            <a:r>
              <a:rPr lang="ru-RU" sz="1600" dirty="0" smtClean="0"/>
              <a:t>Поверхность </a:t>
            </a:r>
            <a:r>
              <a:rPr lang="ru-RU" sz="1600" dirty="0"/>
              <a:t>холодильника – это замечательное «</a:t>
            </a:r>
            <a:r>
              <a:rPr lang="ru-RU" sz="1600" i="1" dirty="0"/>
              <a:t>поле действий</a:t>
            </a:r>
            <a:r>
              <a:rPr lang="ru-RU" sz="1600" dirty="0"/>
              <a:t>» для маленького исследователя. Купив магнитную мозаику своему ребёнку, вы не только займёте его полезным занятием, успеете приготовить обед, но и будете сопутствовать, таким образом, развитию у малыша мелкой моторики, координации движений и пространственного мышления. А фантазии </a:t>
            </a:r>
            <a:r>
              <a:rPr lang="ru-RU" sz="1600" dirty="0" smtClean="0"/>
              <a:t>ребенка </a:t>
            </a:r>
            <a:r>
              <a:rPr lang="ru-RU" sz="1600" dirty="0"/>
              <a:t>помогут раскрыться различные фигурки в виде разноцветных букв, цифр и геометрических фигур.</a:t>
            </a:r>
          </a:p>
          <a:p>
            <a:pPr algn="just">
              <a:spcBef>
                <a:spcPts val="0"/>
              </a:spcBef>
            </a:pPr>
            <a:r>
              <a:rPr lang="ru-RU" sz="1600" b="1" i="1" u="sng" dirty="0"/>
              <a:t>Пластилин или тесто для </a:t>
            </a:r>
            <a:r>
              <a:rPr lang="ru-RU" sz="1600" b="1" i="1" u="sng" dirty="0" smtClean="0"/>
              <a:t>лепки.</a:t>
            </a:r>
            <a:r>
              <a:rPr lang="ru-RU" sz="1600" b="1" i="1" dirty="0" smtClean="0"/>
              <a:t> </a:t>
            </a:r>
            <a:r>
              <a:rPr lang="ru-RU" sz="1600" dirty="0" smtClean="0"/>
              <a:t>При </a:t>
            </a:r>
            <a:r>
              <a:rPr lang="ru-RU" sz="1600" dirty="0"/>
              <a:t>помощи пластилина ребёнок самовыражается не только творчески, но и развивает гибкость и подвижность своих пальцев, что, в свою очередь, способствует улучшению речи. Естественно, что маленьким деткам не рекомендуется давать обычный пластилин. Поэтому для самых маленьких, начиная с полутора-двух лет, продаётся специальный пластилин в баночках, так называемое «тесто для лепки</a:t>
            </a:r>
            <a:r>
              <a:rPr lang="ru-RU" sz="1600" dirty="0" smtClean="0"/>
              <a:t>».</a:t>
            </a:r>
          </a:p>
          <a:p>
            <a:pPr algn="just">
              <a:spcBef>
                <a:spcPts val="0"/>
              </a:spcBef>
            </a:pPr>
            <a:r>
              <a:rPr lang="ru-RU" sz="1600" b="1" i="1" u="sng" dirty="0" smtClean="0"/>
              <a:t>Кубы-</a:t>
            </a:r>
            <a:r>
              <a:rPr lang="ru-RU" sz="1600" b="1" i="1" u="sng" dirty="0" err="1" smtClean="0"/>
              <a:t>сортёры</a:t>
            </a:r>
            <a:r>
              <a:rPr lang="ru-RU" sz="1600" b="1" i="1" u="sng" dirty="0" smtClean="0"/>
              <a:t>.</a:t>
            </a:r>
            <a:r>
              <a:rPr lang="ru-RU" sz="1600" b="1" i="1" dirty="0" smtClean="0"/>
              <a:t> </a:t>
            </a:r>
            <a:r>
              <a:rPr lang="ru-RU" sz="1600" dirty="0" smtClean="0"/>
              <a:t>Куб-</a:t>
            </a:r>
            <a:r>
              <a:rPr lang="ru-RU" sz="1600" dirty="0" err="1" smtClean="0"/>
              <a:t>сортёр</a:t>
            </a:r>
            <a:r>
              <a:rPr lang="ru-RU" sz="1600" dirty="0" smtClean="0"/>
              <a:t> </a:t>
            </a:r>
            <a:r>
              <a:rPr lang="ru-RU" sz="1600" dirty="0"/>
              <a:t>– замечательная игрушка для раннего развития вашего крохи. Ваш ребёнок учится подбирать фигурки по форме и вставлять их в соответствующие отверстия. Благодаря таким занятиям малыш развивает мелкую моторику пальцев рук, а также знакомится с различными геометрическими фигурами и различными цветами. Ну чем не увлекательное занятие!</a:t>
            </a:r>
          </a:p>
          <a:p>
            <a:pPr indent="457200" algn="just">
              <a:lnSpc>
                <a:spcPct val="110000"/>
              </a:lnSpc>
              <a:spcBef>
                <a:spcPts val="0"/>
              </a:spcBef>
            </a:pPr>
            <a:endParaRPr lang="ru-RU" sz="1600" dirty="0"/>
          </a:p>
          <a:p>
            <a:pPr>
              <a:lnSpc>
                <a:spcPct val="110000"/>
              </a:lnSpc>
            </a:pPr>
            <a:endParaRPr lang="ru-RU" dirty="0"/>
          </a:p>
        </p:txBody>
      </p:sp>
    </p:spTree>
    <p:extLst>
      <p:ext uri="{BB962C8B-B14F-4D97-AF65-F5344CB8AC3E}">
        <p14:creationId xmlns:p14="http://schemas.microsoft.com/office/powerpoint/2010/main" val="1036819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vatars.mds.yandex.net/get-pdb/1337215/290c9548-fea1-415a-a21c-2f9c04e1e61b/s3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4" y="-33909"/>
            <a:ext cx="6845796" cy="9195751"/>
          </a:xfrm>
          <a:prstGeom prst="rect">
            <a:avLst/>
          </a:prstGeom>
          <a:noFill/>
          <a:extLst>
            <a:ext uri="{909E8E84-426E-40DD-AFC4-6F175D3DCCD1}">
              <a14:hiddenFill xmlns:a14="http://schemas.microsoft.com/office/drawing/2010/main">
                <a:solidFill>
                  <a:srgbClr val="FFFFFF"/>
                </a:solidFill>
              </a14:hiddenFill>
            </a:ext>
          </a:extLst>
        </p:spPr>
      </p:pic>
      <p:sp>
        <p:nvSpPr>
          <p:cNvPr id="7" name="Текст 6"/>
          <p:cNvSpPr>
            <a:spLocks noGrp="1"/>
          </p:cNvSpPr>
          <p:nvPr>
            <p:ph type="body" sz="half" idx="2"/>
          </p:nvPr>
        </p:nvSpPr>
        <p:spPr>
          <a:xfrm>
            <a:off x="476672" y="467544"/>
            <a:ext cx="5904656" cy="8280920"/>
          </a:xfrm>
        </p:spPr>
        <p:txBody>
          <a:bodyPr>
            <a:noAutofit/>
          </a:bodyPr>
          <a:lstStyle/>
          <a:p>
            <a:pPr algn="just">
              <a:spcBef>
                <a:spcPts val="0"/>
              </a:spcBef>
            </a:pPr>
            <a:r>
              <a:rPr lang="ru-RU" sz="1600" b="1" i="1" u="sng" dirty="0" err="1" smtClean="0"/>
              <a:t>Пазлы</a:t>
            </a:r>
            <a:r>
              <a:rPr lang="ru-RU" sz="1600" b="1" i="1" u="sng" dirty="0" smtClean="0"/>
              <a:t>.</a:t>
            </a:r>
            <a:r>
              <a:rPr lang="ru-RU" sz="1600" b="1" i="1" dirty="0" smtClean="0"/>
              <a:t> </a:t>
            </a:r>
            <a:r>
              <a:rPr lang="ru-RU" sz="1600" dirty="0" smtClean="0"/>
              <a:t>Собирая </a:t>
            </a:r>
            <a:r>
              <a:rPr lang="ru-RU" sz="1600" dirty="0"/>
              <a:t>красочные картинки, </a:t>
            </a:r>
            <a:r>
              <a:rPr lang="ru-RU" sz="1600" dirty="0" smtClean="0"/>
              <a:t>ребенок </a:t>
            </a:r>
            <a:r>
              <a:rPr lang="ru-RU" sz="1600" dirty="0"/>
              <a:t>развивает не только мелкую моторику, но и внимательность, сообразительность, логическое мышление, координирование работы глаз и кистей рук.</a:t>
            </a:r>
          </a:p>
          <a:p>
            <a:pPr algn="just">
              <a:spcBef>
                <a:spcPts val="0"/>
              </a:spcBef>
            </a:pPr>
            <a:r>
              <a:rPr lang="ru-RU" sz="1600" b="1" i="1" u="sng" dirty="0" smtClean="0"/>
              <a:t>Мозаика.</a:t>
            </a:r>
            <a:r>
              <a:rPr lang="ru-RU" sz="1600" b="1" i="1" dirty="0" smtClean="0"/>
              <a:t> </a:t>
            </a:r>
            <a:r>
              <a:rPr lang="ru-RU" sz="1600" dirty="0" smtClean="0"/>
              <a:t>Игры </a:t>
            </a:r>
            <a:r>
              <a:rPr lang="ru-RU" sz="1600" dirty="0"/>
              <a:t>с разными мозаиками способствуют развитию мелкой моторики, сообразительности и творческих способностей ребёнка. Такую развивающую игрушку можно приобретать малышу, как только ему исполнится один годик. Главное – обратите внимание на фишки и на возраст ребёнка, для которого предназначена мозаика. Для самых маленьких созданы мозаики с большими яркими фишками и дощечкой больших размеров.</a:t>
            </a:r>
          </a:p>
          <a:p>
            <a:pPr algn="ctr">
              <a:spcBef>
                <a:spcPts val="0"/>
              </a:spcBef>
            </a:pPr>
            <a:r>
              <a:rPr lang="ru-RU" sz="1600" b="1" dirty="0"/>
              <a:t>Пальчиковые игры, пальчиковые куклы и </a:t>
            </a:r>
            <a:r>
              <a:rPr lang="ru-RU" sz="1600" b="1" dirty="0" smtClean="0"/>
              <a:t>куклы-перчатки. </a:t>
            </a:r>
            <a:endParaRPr lang="ru-RU" sz="1600" b="1" dirty="0"/>
          </a:p>
          <a:p>
            <a:pPr indent="457200" algn="just">
              <a:spcBef>
                <a:spcPts val="0"/>
              </a:spcBef>
            </a:pPr>
            <a:r>
              <a:rPr lang="ru-RU" sz="1600" dirty="0"/>
              <a:t>Пальчиковые игры народная мудрость принесла к нам из глубины веков. Всем нам хорошо известны игры «</a:t>
            </a:r>
            <a:r>
              <a:rPr lang="ru-RU" sz="1600" i="1" dirty="0"/>
              <a:t>Сорока-ворона</a:t>
            </a:r>
            <a:r>
              <a:rPr lang="ru-RU" sz="1600" dirty="0"/>
              <a:t>», «</a:t>
            </a:r>
            <a:r>
              <a:rPr lang="ru-RU" sz="1600" i="1" dirty="0"/>
              <a:t>Ладушки</a:t>
            </a:r>
            <a:r>
              <a:rPr lang="ru-RU" sz="1600" dirty="0"/>
              <a:t>», «</a:t>
            </a:r>
            <a:r>
              <a:rPr lang="ru-RU" sz="1600" i="1" dirty="0"/>
              <a:t>Коза-рогатая</a:t>
            </a:r>
            <a:r>
              <a:rPr lang="ru-RU" sz="1600" dirty="0"/>
              <a:t>» и многие другие. Игры и гимнастика для пальчиков помогают в общем всестороннем развитии </a:t>
            </a:r>
            <a:r>
              <a:rPr lang="ru-RU" sz="1600" dirty="0" smtClean="0"/>
              <a:t>малыша. Пальчиковые </a:t>
            </a:r>
            <a:r>
              <a:rPr lang="ru-RU" sz="1600" dirty="0"/>
              <a:t>куклы могут быть как деревянными, так и мягкими тканевыми. Благодаря такому нехитрому театральному реквизиту, можно не только устроить кукольный спектакль в домашних условиях с участием вашего малыша, но и отлично потренировать маленькие пальчики.</a:t>
            </a:r>
          </a:p>
          <a:p>
            <a:pPr indent="457200" algn="just">
              <a:spcBef>
                <a:spcPts val="0"/>
              </a:spcBef>
            </a:pPr>
            <a:r>
              <a:rPr lang="ru-RU" sz="1600" dirty="0"/>
              <a:t>Продолжая разговор о пользе пальчиковых игр, нужно заметить, что они не только совершенствуют ловкость и точность движений, но и улучшают внимание, память, помогают научиться терпению, вырабатывают усидчивость. Это прекрасный стимул для развития творческих способностей малышей, пробуждающий воображение и фантазию. Научившись изображать с помощью пальчиков знакомые предметы, игрушки, животных, ваш ребенок наверняка начнет придумывать небольшие рассказы, иллюстрируя их с помощью все тех же, незаменимых пальчиков.</a:t>
            </a:r>
          </a:p>
          <a:p>
            <a:endParaRPr lang="ru-RU" sz="1600" dirty="0"/>
          </a:p>
        </p:txBody>
      </p:sp>
    </p:spTree>
    <p:extLst>
      <p:ext uri="{BB962C8B-B14F-4D97-AF65-F5344CB8AC3E}">
        <p14:creationId xmlns:p14="http://schemas.microsoft.com/office/powerpoint/2010/main" val="868819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vatars.mds.yandex.net/get-pdb/1337215/290c9548-fea1-415a-a21c-2f9c04e1e61b/s3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4" y="-33909"/>
            <a:ext cx="6845796" cy="9195751"/>
          </a:xfrm>
          <a:prstGeom prst="rect">
            <a:avLst/>
          </a:prstGeom>
          <a:noFill/>
          <a:extLst>
            <a:ext uri="{909E8E84-426E-40DD-AFC4-6F175D3DCCD1}">
              <a14:hiddenFill xmlns:a14="http://schemas.microsoft.com/office/drawing/2010/main">
                <a:solidFill>
                  <a:srgbClr val="FFFFFF"/>
                </a:solidFill>
              </a14:hiddenFill>
            </a:ext>
          </a:extLst>
        </p:spPr>
      </p:pic>
      <p:sp>
        <p:nvSpPr>
          <p:cNvPr id="7" name="Текст 6"/>
          <p:cNvSpPr>
            <a:spLocks noGrp="1"/>
          </p:cNvSpPr>
          <p:nvPr>
            <p:ph type="body" sz="half" idx="2"/>
          </p:nvPr>
        </p:nvSpPr>
        <p:spPr>
          <a:xfrm>
            <a:off x="476672" y="539552"/>
            <a:ext cx="6120680" cy="8352928"/>
          </a:xfrm>
        </p:spPr>
        <p:txBody>
          <a:bodyPr>
            <a:normAutofit fontScale="92500" lnSpcReduction="10000"/>
          </a:bodyPr>
          <a:lstStyle/>
          <a:p>
            <a:pPr indent="457200" algn="ctr">
              <a:lnSpc>
                <a:spcPct val="110000"/>
              </a:lnSpc>
              <a:spcBef>
                <a:spcPts val="0"/>
              </a:spcBef>
            </a:pPr>
            <a:r>
              <a:rPr lang="ru-RU" sz="1600" b="1" dirty="0" smtClean="0"/>
              <a:t>Мелкая моторика в быту.</a:t>
            </a:r>
            <a:endParaRPr lang="ru-RU" sz="1600" b="1" dirty="0"/>
          </a:p>
          <a:p>
            <a:pPr indent="457200" algn="just">
              <a:lnSpc>
                <a:spcPct val="110000"/>
              </a:lnSpc>
              <a:spcBef>
                <a:spcPts val="0"/>
              </a:spcBef>
            </a:pPr>
            <a:r>
              <a:rPr lang="ru-RU" sz="1700" dirty="0"/>
              <a:t>Если ребенка не увлекают развивающие пособия - предложите ему настоящие дела. Вот упражнения, в которых малыш может тренировать мелкую моторику, помогая родителям и чувствуя себя нужным и почти взрослым:</a:t>
            </a:r>
          </a:p>
          <a:p>
            <a:pPr indent="-285750" algn="just">
              <a:lnSpc>
                <a:spcPct val="110000"/>
              </a:lnSpc>
              <a:spcBef>
                <a:spcPts val="0"/>
              </a:spcBef>
              <a:buFont typeface="Wingdings" panose="05000000000000000000" pitchFamily="2" charset="2"/>
              <a:buChar char="§"/>
            </a:pPr>
            <a:r>
              <a:rPr lang="ru-RU" sz="1700" dirty="0" smtClean="0"/>
              <a:t>Снимать </a:t>
            </a:r>
            <a:r>
              <a:rPr lang="ru-RU" sz="1700" dirty="0"/>
              <a:t>шкурку с овощей, сваренных в </a:t>
            </a:r>
            <a:r>
              <a:rPr lang="ru-RU" sz="1700" dirty="0" smtClean="0"/>
              <a:t>мундире. Очищать крутые яйца. Чистить </a:t>
            </a:r>
            <a:r>
              <a:rPr lang="ru-RU" sz="1700" dirty="0"/>
              <a:t>мандарины.</a:t>
            </a:r>
          </a:p>
          <a:p>
            <a:pPr indent="-285750" algn="just">
              <a:lnSpc>
                <a:spcPct val="110000"/>
              </a:lnSpc>
              <a:spcBef>
                <a:spcPts val="0"/>
              </a:spcBef>
              <a:buFont typeface="Wingdings" panose="05000000000000000000" pitchFamily="2" charset="2"/>
              <a:buChar char="§"/>
            </a:pPr>
            <a:r>
              <a:rPr lang="ru-RU" sz="1700" dirty="0" smtClean="0"/>
              <a:t>Разбирать </a:t>
            </a:r>
            <a:r>
              <a:rPr lang="ru-RU" sz="1700" dirty="0"/>
              <a:t>расколотые грецкие орехи (ядра от </a:t>
            </a:r>
            <a:r>
              <a:rPr lang="ru-RU" sz="1700" dirty="0" smtClean="0"/>
              <a:t>скорлупок).</a:t>
            </a:r>
          </a:p>
          <a:p>
            <a:pPr algn="just">
              <a:lnSpc>
                <a:spcPct val="110000"/>
              </a:lnSpc>
              <a:spcBef>
                <a:spcPts val="0"/>
              </a:spcBef>
            </a:pPr>
            <a:r>
              <a:rPr lang="ru-RU" sz="1700" dirty="0" smtClean="0"/>
              <a:t>Очищать фисташки</a:t>
            </a:r>
            <a:r>
              <a:rPr lang="ru-RU" sz="1700" dirty="0"/>
              <a:t>. </a:t>
            </a:r>
            <a:r>
              <a:rPr lang="ru-RU" sz="1700" dirty="0" err="1"/>
              <a:t>Отшелушивать</a:t>
            </a:r>
            <a:r>
              <a:rPr lang="ru-RU" sz="1700" dirty="0"/>
              <a:t> пленку с </a:t>
            </a:r>
            <a:r>
              <a:rPr lang="ru-RU" sz="1700" dirty="0" smtClean="0"/>
              <a:t>жареных орехов</a:t>
            </a:r>
            <a:r>
              <a:rPr lang="ru-RU" sz="1700" dirty="0"/>
              <a:t>.</a:t>
            </a:r>
          </a:p>
          <a:p>
            <a:pPr indent="-285750" algn="just">
              <a:lnSpc>
                <a:spcPct val="110000"/>
              </a:lnSpc>
              <a:spcBef>
                <a:spcPts val="0"/>
              </a:spcBef>
              <a:buFont typeface="Wingdings" panose="05000000000000000000" pitchFamily="2" charset="2"/>
              <a:buChar char="§"/>
            </a:pPr>
            <a:r>
              <a:rPr lang="ru-RU" sz="1700" dirty="0" smtClean="0"/>
              <a:t>Собирать </a:t>
            </a:r>
            <a:r>
              <a:rPr lang="ru-RU" sz="1700" dirty="0"/>
              <a:t>с пола соринки. Помогать </a:t>
            </a:r>
            <a:r>
              <a:rPr lang="ru-RU" sz="1700" dirty="0" smtClean="0"/>
              <a:t>собирать</a:t>
            </a:r>
          </a:p>
          <a:p>
            <a:pPr algn="just">
              <a:lnSpc>
                <a:spcPct val="110000"/>
              </a:lnSpc>
              <a:spcBef>
                <a:spcPts val="0"/>
              </a:spcBef>
            </a:pPr>
            <a:r>
              <a:rPr lang="ru-RU" sz="1700" dirty="0" smtClean="0"/>
              <a:t>рассыпавшиеся по </a:t>
            </a:r>
            <a:r>
              <a:rPr lang="ru-RU" sz="1700" dirty="0"/>
              <a:t>полу предметы (пуговицы, гвоздики, фасоль, бусинки).</a:t>
            </a:r>
          </a:p>
          <a:p>
            <a:pPr indent="-285750" algn="just">
              <a:lnSpc>
                <a:spcPct val="110000"/>
              </a:lnSpc>
              <a:spcBef>
                <a:spcPts val="0"/>
              </a:spcBef>
              <a:buFont typeface="Wingdings" panose="05000000000000000000" pitchFamily="2" charset="2"/>
              <a:buChar char="§"/>
            </a:pPr>
            <a:r>
              <a:rPr lang="ru-RU" sz="1700" dirty="0" smtClean="0"/>
              <a:t>Лепить </a:t>
            </a:r>
            <a:r>
              <a:rPr lang="ru-RU" sz="1700" dirty="0"/>
              <a:t>из теста печенье. Лепить из марципановой </a:t>
            </a:r>
            <a:r>
              <a:rPr lang="ru-RU" sz="1700" dirty="0" smtClean="0"/>
              <a:t>массы</a:t>
            </a:r>
          </a:p>
          <a:p>
            <a:pPr algn="just">
              <a:lnSpc>
                <a:spcPct val="110000"/>
              </a:lnSpc>
              <a:spcBef>
                <a:spcPts val="0"/>
              </a:spcBef>
            </a:pPr>
            <a:r>
              <a:rPr lang="ru-RU" sz="1700" dirty="0" smtClean="0"/>
              <a:t>украшения </a:t>
            </a:r>
            <a:r>
              <a:rPr lang="ru-RU" sz="1700" dirty="0"/>
              <a:t>к торту.</a:t>
            </a:r>
          </a:p>
          <a:p>
            <a:pPr indent="-285750" algn="just">
              <a:lnSpc>
                <a:spcPct val="110000"/>
              </a:lnSpc>
              <a:spcBef>
                <a:spcPts val="0"/>
              </a:spcBef>
              <a:buFont typeface="Wingdings" panose="05000000000000000000" pitchFamily="2" charset="2"/>
              <a:buChar char="§"/>
            </a:pPr>
            <a:r>
              <a:rPr lang="ru-RU" sz="1700" dirty="0" smtClean="0"/>
              <a:t>Открывать </a:t>
            </a:r>
            <a:r>
              <a:rPr lang="ru-RU" sz="1700" dirty="0"/>
              <a:t>почтовый ящик ключом.</a:t>
            </a:r>
          </a:p>
          <a:p>
            <a:pPr indent="-285750" algn="just">
              <a:lnSpc>
                <a:spcPct val="110000"/>
              </a:lnSpc>
              <a:spcBef>
                <a:spcPts val="0"/>
              </a:spcBef>
              <a:buFont typeface="Wingdings" panose="05000000000000000000" pitchFamily="2" charset="2"/>
              <a:buChar char="§"/>
            </a:pPr>
            <a:r>
              <a:rPr lang="ru-RU" sz="1700" dirty="0" smtClean="0"/>
              <a:t>Пытаться </a:t>
            </a:r>
            <a:r>
              <a:rPr lang="ru-RU" sz="1700" dirty="0"/>
              <a:t>самостоятельно обуваться, одеваться. А так </a:t>
            </a:r>
            <a:r>
              <a:rPr lang="ru-RU" sz="1700" dirty="0" smtClean="0"/>
              <a:t>же</a:t>
            </a:r>
          </a:p>
          <a:p>
            <a:pPr algn="just">
              <a:lnSpc>
                <a:spcPct val="110000"/>
              </a:lnSpc>
              <a:spcBef>
                <a:spcPts val="0"/>
              </a:spcBef>
            </a:pPr>
            <a:r>
              <a:rPr lang="ru-RU" sz="1700" dirty="0" smtClean="0"/>
              <a:t>разуваться </a:t>
            </a:r>
            <a:r>
              <a:rPr lang="ru-RU" sz="1700" dirty="0"/>
              <a:t>и раздеваться. Для этого часть обуви и одежды должны быть доступны ребенку, чтобы он мог наряжаться, когда захочет. Учиться самостоятельно надевать перчатки. Пробовать зашнуровывать кроссовки.</a:t>
            </a:r>
          </a:p>
          <a:p>
            <a:pPr indent="-285750" algn="just">
              <a:lnSpc>
                <a:spcPct val="110000"/>
              </a:lnSpc>
              <a:spcBef>
                <a:spcPts val="0"/>
              </a:spcBef>
              <a:buFont typeface="Wingdings" panose="05000000000000000000" pitchFamily="2" charset="2"/>
              <a:buChar char="§"/>
            </a:pPr>
            <a:r>
              <a:rPr lang="ru-RU" sz="1700" dirty="0" smtClean="0"/>
              <a:t>Помогать </a:t>
            </a:r>
            <a:r>
              <a:rPr lang="ru-RU" sz="1700" dirty="0"/>
              <a:t>сматывать нитки или веревку в клубок.</a:t>
            </a:r>
          </a:p>
          <a:p>
            <a:pPr indent="-285750" algn="just">
              <a:lnSpc>
                <a:spcPct val="110000"/>
              </a:lnSpc>
              <a:spcBef>
                <a:spcPts val="0"/>
              </a:spcBef>
              <a:buFont typeface="Wingdings" panose="05000000000000000000" pitchFamily="2" charset="2"/>
              <a:buChar char="§"/>
            </a:pPr>
            <a:r>
              <a:rPr lang="ru-RU" sz="1700" dirty="0" smtClean="0"/>
              <a:t>Начищать </a:t>
            </a:r>
            <a:r>
              <a:rPr lang="ru-RU" sz="1700" dirty="0"/>
              <a:t>обувь для всей семьи специальной губкой.</a:t>
            </a:r>
          </a:p>
          <a:p>
            <a:pPr indent="-285750" algn="just">
              <a:lnSpc>
                <a:spcPct val="110000"/>
              </a:lnSpc>
              <a:spcBef>
                <a:spcPts val="0"/>
              </a:spcBef>
              <a:buFont typeface="Wingdings" panose="05000000000000000000" pitchFamily="2" charset="2"/>
              <a:buChar char="§"/>
            </a:pPr>
            <a:r>
              <a:rPr lang="ru-RU" sz="1700" dirty="0" smtClean="0"/>
              <a:t>Вешать </a:t>
            </a:r>
            <a:r>
              <a:rPr lang="ru-RU" sz="1700" dirty="0"/>
              <a:t>белье, используя прищепки (нужно </a:t>
            </a:r>
            <a:r>
              <a:rPr lang="ru-RU" sz="1700" dirty="0" smtClean="0"/>
              <a:t>натянуть</a:t>
            </a:r>
          </a:p>
          <a:p>
            <a:pPr algn="just">
              <a:lnSpc>
                <a:spcPct val="110000"/>
              </a:lnSpc>
              <a:spcBef>
                <a:spcPts val="0"/>
              </a:spcBef>
            </a:pPr>
            <a:r>
              <a:rPr lang="ru-RU" sz="1700" dirty="0" smtClean="0"/>
              <a:t>веревку </a:t>
            </a:r>
            <a:r>
              <a:rPr lang="ru-RU" sz="1700" dirty="0"/>
              <a:t>для ребенка).</a:t>
            </a:r>
          </a:p>
          <a:p>
            <a:pPr indent="-285750" algn="just">
              <a:lnSpc>
                <a:spcPct val="110000"/>
              </a:lnSpc>
              <a:spcBef>
                <a:spcPts val="0"/>
              </a:spcBef>
              <a:buFont typeface="Wingdings" panose="05000000000000000000" pitchFamily="2" charset="2"/>
              <a:buChar char="§"/>
            </a:pPr>
            <a:r>
              <a:rPr lang="ru-RU" sz="1700" dirty="0" smtClean="0"/>
              <a:t>Помогать </a:t>
            </a:r>
            <a:r>
              <a:rPr lang="ru-RU" sz="1700" dirty="0"/>
              <a:t>родителям отвинчивать различные пробки – </a:t>
            </a:r>
            <a:r>
              <a:rPr lang="ru-RU" sz="1700" dirty="0" smtClean="0"/>
              <a:t>у</a:t>
            </a:r>
          </a:p>
          <a:p>
            <a:pPr algn="just">
              <a:lnSpc>
                <a:spcPct val="110000"/>
              </a:lnSpc>
              <a:spcBef>
                <a:spcPts val="0"/>
              </a:spcBef>
            </a:pPr>
            <a:r>
              <a:rPr lang="ru-RU" sz="1700" dirty="0" smtClean="0"/>
              <a:t>бутылок, канистр </a:t>
            </a:r>
            <a:r>
              <a:rPr lang="ru-RU" sz="1700" dirty="0"/>
              <a:t>с водой, пены для ванн, зубной пасты и т.п.</a:t>
            </a:r>
          </a:p>
          <a:p>
            <a:pPr indent="-285750" algn="just">
              <a:lnSpc>
                <a:spcPct val="110000"/>
              </a:lnSpc>
              <a:spcBef>
                <a:spcPts val="0"/>
              </a:spcBef>
              <a:buFont typeface="Wingdings" panose="05000000000000000000" pitchFamily="2" charset="2"/>
              <a:buChar char="§"/>
            </a:pPr>
            <a:r>
              <a:rPr lang="ru-RU" sz="1700" dirty="0" smtClean="0"/>
              <a:t>Помогать </a:t>
            </a:r>
            <a:r>
              <a:rPr lang="ru-RU" sz="1700" dirty="0"/>
              <a:t>перебирать крупу</a:t>
            </a:r>
            <a:r>
              <a:rPr lang="ru-RU" sz="1700" dirty="0" smtClean="0"/>
              <a:t>.</a:t>
            </a:r>
          </a:p>
          <a:p>
            <a:pPr indent="-285750" algn="just">
              <a:lnSpc>
                <a:spcPct val="110000"/>
              </a:lnSpc>
              <a:spcBef>
                <a:spcPts val="0"/>
              </a:spcBef>
              <a:buFont typeface="Wingdings" panose="05000000000000000000" pitchFamily="2" charset="2"/>
              <a:buChar char="§"/>
            </a:pPr>
            <a:r>
              <a:rPr lang="ru-RU" sz="1700" dirty="0" smtClean="0"/>
              <a:t>Закрывать задвижку на двери под раковиной.</a:t>
            </a:r>
          </a:p>
          <a:p>
            <a:pPr indent="-285750" algn="just">
              <a:lnSpc>
                <a:spcPct val="110000"/>
              </a:lnSpc>
              <a:spcBef>
                <a:spcPts val="0"/>
              </a:spcBef>
              <a:buFont typeface="Wingdings" panose="05000000000000000000" pitchFamily="2" charset="2"/>
              <a:buChar char="§"/>
            </a:pPr>
            <a:r>
              <a:rPr lang="ru-RU" sz="1700" dirty="0" smtClean="0"/>
              <a:t>Рвать, мять бумагу и набивать ей убираемую на хранение</a:t>
            </a:r>
          </a:p>
          <a:p>
            <a:pPr algn="just">
              <a:lnSpc>
                <a:spcPct val="110000"/>
              </a:lnSpc>
              <a:spcBef>
                <a:spcPts val="0"/>
              </a:spcBef>
            </a:pPr>
            <a:r>
              <a:rPr lang="ru-RU" sz="1700" dirty="0" smtClean="0"/>
              <a:t>обувь.</a:t>
            </a:r>
          </a:p>
          <a:p>
            <a:pPr indent="-285750" algn="just">
              <a:lnSpc>
                <a:spcPct val="110000"/>
              </a:lnSpc>
              <a:spcBef>
                <a:spcPts val="0"/>
              </a:spcBef>
              <a:buFont typeface="Wingdings" panose="05000000000000000000" pitchFamily="2" charset="2"/>
              <a:buChar char="§"/>
            </a:pPr>
            <a:r>
              <a:rPr lang="ru-RU" sz="1700" dirty="0" smtClean="0"/>
              <a:t>Собирать на даче или в лесу ягоды.</a:t>
            </a:r>
          </a:p>
          <a:p>
            <a:pPr indent="-285750" algn="just">
              <a:lnSpc>
                <a:spcPct val="110000"/>
              </a:lnSpc>
              <a:spcBef>
                <a:spcPts val="0"/>
              </a:spcBef>
              <a:buFont typeface="Wingdings" panose="05000000000000000000" pitchFamily="2" charset="2"/>
              <a:buChar char="§"/>
            </a:pPr>
            <a:r>
              <a:rPr lang="ru-RU" sz="1700" dirty="0" smtClean="0"/>
              <a:t>Доставать что-то из узкой щели под шкафом, диваном,</a:t>
            </a:r>
          </a:p>
          <a:p>
            <a:pPr algn="just">
              <a:lnSpc>
                <a:spcPct val="110000"/>
              </a:lnSpc>
              <a:spcBef>
                <a:spcPts val="0"/>
              </a:spcBef>
            </a:pPr>
            <a:r>
              <a:rPr lang="ru-RU" sz="1700" dirty="0" smtClean="0"/>
              <a:t>между мебелью.</a:t>
            </a:r>
          </a:p>
        </p:txBody>
      </p:sp>
    </p:spTree>
    <p:extLst>
      <p:ext uri="{BB962C8B-B14F-4D97-AF65-F5344CB8AC3E}">
        <p14:creationId xmlns:p14="http://schemas.microsoft.com/office/powerpoint/2010/main" val="394927689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2166</Words>
  <Application>Microsoft Office PowerPoint</Application>
  <PresentationFormat>Экран (4:3)</PresentationFormat>
  <Paragraphs>102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Консультация «Роль развития крупной и мелкой моторики  в развитии ребенка»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buhkppk</dc:creator>
  <cp:lastModifiedBy>buhkppk</cp:lastModifiedBy>
  <cp:revision>14</cp:revision>
  <cp:lastPrinted>2019-05-31T09:09:06Z</cp:lastPrinted>
  <dcterms:created xsi:type="dcterms:W3CDTF">2019-05-31T07:37:51Z</dcterms:created>
  <dcterms:modified xsi:type="dcterms:W3CDTF">2019-05-31T10:01:03Z</dcterms:modified>
</cp:coreProperties>
</file>