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258" r:id="rId4"/>
    <p:sldId id="259" r:id="rId5"/>
    <p:sldId id="260" r:id="rId6"/>
    <p:sldId id="285" r:id="rId7"/>
    <p:sldId id="286" r:id="rId8"/>
    <p:sldId id="261" r:id="rId9"/>
    <p:sldId id="275" r:id="rId10"/>
    <p:sldId id="299" r:id="rId11"/>
    <p:sldId id="292" r:id="rId12"/>
    <p:sldId id="264" r:id="rId13"/>
    <p:sldId id="265" r:id="rId14"/>
    <p:sldId id="266" r:id="rId15"/>
    <p:sldId id="267" r:id="rId16"/>
    <p:sldId id="287" r:id="rId17"/>
    <p:sldId id="268" r:id="rId18"/>
    <p:sldId id="300" r:id="rId19"/>
    <p:sldId id="288" r:id="rId20"/>
    <p:sldId id="289" r:id="rId21"/>
    <p:sldId id="290" r:id="rId22"/>
    <p:sldId id="301" r:id="rId23"/>
    <p:sldId id="291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_%D1%8F%D0%BD%D0%B2%D0%B0%D1%80%D1%8F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1993_%D0%B3%D0%BE%D0%B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_%D1%8F%D0%BD%D0%B2%D0%B0%D1%80%D1%8F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ptgeo.3dn.ru/Templ/Prew/Ecological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</p:spPr>
      </p:pic>
      <p:pic>
        <p:nvPicPr>
          <p:cNvPr id="49156" name="Picture 4" descr="http://shablony.3dn.ru/Prew/SkyMoonPrint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324528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“Познание стран и народов – украшение и пища человечества”.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Леонардо Да Винчи)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3717032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Подготовила учитель географии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СШ №53 </a:t>
            </a:r>
            <a:r>
              <a:rPr lang="ru-RU" sz="2800" b="1" dirty="0" err="1" smtClean="0">
                <a:solidFill>
                  <a:srgbClr val="FF0000"/>
                </a:solidFill>
              </a:rPr>
              <a:t>г.Актобе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Имангазина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Жумаслу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Файзулловна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8sbiecm6bhdx8i.xn--p1ai/sites/default/files/resize/images/okruzhayushhij_mir/Czech_Republic_narod_4-500x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27201" cy="3356992"/>
          </a:xfrm>
          <a:prstGeom prst="rect">
            <a:avLst/>
          </a:prstGeom>
          <a:noFill/>
        </p:spPr>
      </p:pic>
      <p:pic>
        <p:nvPicPr>
          <p:cNvPr id="1028" name="Picture 4" descr="http://present5.com/presentation/1/47160374_437451688.pdf-img/47160374_437451688.pdf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3717032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Самый главный религиозный праздник всей Европы  в общем и Чехии в частности — католическое Рождество, к которому чехи относятся с особым почтением, он отмечается 25 декабря.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45024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Каждый год, начиная с 1946 года, в Праге проходит музыкальный фестиваль «Пражская весна», который собирает поклонников музыкального искусства и ансамбли, играющие в стиле джаз, классика и панк, со всего мира. </a:t>
            </a:r>
            <a:endParaRPr lang="ru-RU" b="1" dirty="0"/>
          </a:p>
        </p:txBody>
      </p:sp>
      <p:pic>
        <p:nvPicPr>
          <p:cNvPr id="1032" name="Picture 8" descr="http://1366x768.do.am/_ph/26/1/575081134.jpg"/>
          <p:cNvPicPr>
            <a:picLocks noChangeAspect="1" noChangeArrowheads="1"/>
          </p:cNvPicPr>
          <p:nvPr/>
        </p:nvPicPr>
        <p:blipFill>
          <a:blip r:embed="rId4" cstate="print"/>
          <a:srcRect t="28148"/>
          <a:stretch>
            <a:fillRect/>
          </a:stretch>
        </p:blipFill>
        <p:spPr bwMode="auto">
          <a:xfrm>
            <a:off x="3131840" y="5571355"/>
            <a:ext cx="2857500" cy="1286645"/>
          </a:xfrm>
          <a:prstGeom prst="rect">
            <a:avLst/>
          </a:prstGeom>
          <a:noFill/>
        </p:spPr>
      </p:pic>
      <p:pic>
        <p:nvPicPr>
          <p:cNvPr id="8" name="Picture 8" descr="http://1366x768.do.am/_ph/26/1/575081134.jpg"/>
          <p:cNvPicPr>
            <a:picLocks noChangeAspect="1" noChangeArrowheads="1"/>
          </p:cNvPicPr>
          <p:nvPr/>
        </p:nvPicPr>
        <p:blipFill>
          <a:blip r:embed="rId4" cstate="print"/>
          <a:srcRect t="28148"/>
          <a:stretch>
            <a:fillRect/>
          </a:stretch>
        </p:blipFill>
        <p:spPr bwMode="auto">
          <a:xfrm>
            <a:off x="5940152" y="5571355"/>
            <a:ext cx="3203848" cy="1286645"/>
          </a:xfrm>
          <a:prstGeom prst="rect">
            <a:avLst/>
          </a:prstGeom>
          <a:noFill/>
        </p:spPr>
      </p:pic>
      <p:pic>
        <p:nvPicPr>
          <p:cNvPr id="9" name="Picture 8" descr="http://1366x768.do.am/_ph/26/1/575081134.jpg"/>
          <p:cNvPicPr>
            <a:picLocks noChangeAspect="1" noChangeArrowheads="1"/>
          </p:cNvPicPr>
          <p:nvPr/>
        </p:nvPicPr>
        <p:blipFill>
          <a:blip r:embed="rId4" cstate="print"/>
          <a:srcRect t="28148"/>
          <a:stretch>
            <a:fillRect/>
          </a:stretch>
        </p:blipFill>
        <p:spPr bwMode="auto">
          <a:xfrm>
            <a:off x="0" y="5571355"/>
            <a:ext cx="3131840" cy="128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6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15816" y="2564904"/>
            <a:ext cx="3240360" cy="115212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Многоотраслевое хозяйство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364088" y="1844824"/>
            <a:ext cx="100811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427984" y="908720"/>
            <a:ext cx="0" cy="15841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6"/>
          </p:cNvCxnSpPr>
          <p:nvPr/>
        </p:nvCxnSpPr>
        <p:spPr>
          <a:xfrm>
            <a:off x="6156176" y="3140968"/>
            <a:ext cx="10081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99792" y="1772816"/>
            <a:ext cx="864096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64088" y="3645024"/>
            <a:ext cx="100811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619672" y="3140968"/>
            <a:ext cx="129614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27784" y="3645024"/>
            <a:ext cx="1008112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347864" y="476672"/>
            <a:ext cx="229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Машиностроение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43808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Топливно-энергетическая промышленность</a:t>
            </a:r>
          </a:p>
        </p:txBody>
      </p:sp>
      <p:cxnSp>
        <p:nvCxnSpPr>
          <p:cNvPr id="33" name="Прямая со стрелкой 32"/>
          <p:cNvCxnSpPr>
            <a:stCxn id="3" idx="4"/>
          </p:cNvCxnSpPr>
          <p:nvPr/>
        </p:nvCxnSpPr>
        <p:spPr>
          <a:xfrm>
            <a:off x="4535996" y="3717032"/>
            <a:ext cx="36004" cy="1944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868144" y="14847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Черная металлургия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1484784"/>
            <a:ext cx="3142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Легкая промышленность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80112" y="4437112"/>
            <a:ext cx="339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Пищевая промышленность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4437112"/>
            <a:ext cx="2473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292494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2924944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Туризм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188640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Машиностроение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металлоемкие прокатные станы, кузнечные прессы,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оборудования для горнодобывающей  промышленности и энергетики, легковые автомобили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pdb/49816/fb2c4ae5-8e56-40b8-ae3e-0aa77f1ae1f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096344" cy="2064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2930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Октавия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43651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«Фабия»</a:t>
            </a:r>
            <a:endParaRPr lang="ru-RU" sz="2000" b="1" dirty="0"/>
          </a:p>
        </p:txBody>
      </p:sp>
      <p:pic>
        <p:nvPicPr>
          <p:cNvPr id="19460" name="Picture 4" descr="https://betterparts.org/images/skoda-fabia-1.4-tdi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3132347" cy="2088232"/>
          </a:xfrm>
          <a:prstGeom prst="rect">
            <a:avLst/>
          </a:prstGeom>
          <a:noFill/>
        </p:spPr>
      </p:pic>
      <p:pic>
        <p:nvPicPr>
          <p:cNvPr id="12290" name="Picture 2" descr="http://www.autodata1.com/media/skoda/pics/skoda-felicia-ii-combi-%5B9378%5D.jpg"/>
          <p:cNvPicPr>
            <a:picLocks noChangeAspect="1" noChangeArrowheads="1"/>
          </p:cNvPicPr>
          <p:nvPr/>
        </p:nvPicPr>
        <p:blipFill>
          <a:blip r:embed="rId4" cstate="print"/>
          <a:srcRect t="14802" r="1258"/>
          <a:stretch>
            <a:fillRect/>
          </a:stretch>
        </p:blipFill>
        <p:spPr bwMode="auto">
          <a:xfrm>
            <a:off x="2771800" y="4293096"/>
            <a:ext cx="3457505" cy="1988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30932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Фелиция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19168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«Шкода»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1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http://aleks-crystal.com/_mod_files/ce_images/2018M/01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851920" cy="3140968"/>
          </a:xfrm>
          <a:prstGeom prst="rect">
            <a:avLst/>
          </a:prstGeom>
          <a:noFill/>
        </p:spPr>
      </p:pic>
      <p:pic>
        <p:nvPicPr>
          <p:cNvPr id="21516" name="Picture 12" descr="http://kamniradosti.ru/admin/pictures/2800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599" y="0"/>
            <a:ext cx="4279401" cy="2708920"/>
          </a:xfrm>
          <a:prstGeom prst="rect">
            <a:avLst/>
          </a:prstGeom>
          <a:noFill/>
        </p:spPr>
      </p:pic>
      <p:pic>
        <p:nvPicPr>
          <p:cNvPr id="21518" name="Picture 14" descr="http://www.lilien-czech.com/images/Iris_Grande_Set_4_Topaz_Emerald_Ol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1960" cy="2924944"/>
          </a:xfrm>
          <a:prstGeom prst="rect">
            <a:avLst/>
          </a:prstGeom>
          <a:noFill/>
        </p:spPr>
      </p:pic>
      <p:pic>
        <p:nvPicPr>
          <p:cNvPr id="21520" name="Picture 16" descr="http://www.usconsult.ru/galleries/merchandising-in-stores-carlsbad-prague-20/merchandising-in-stores-carlsbad-prague-20-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270892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Изделия из чешского стекла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avatars.mds.yandex.net/get-marketpic/879748/market_94RT0OUs95TcTANf7vHdKg/orig"/>
          <p:cNvPicPr>
            <a:picLocks noChangeAspect="1" noChangeArrowheads="1"/>
          </p:cNvPicPr>
          <p:nvPr/>
        </p:nvPicPr>
        <p:blipFill>
          <a:blip r:embed="rId2" cstate="print"/>
          <a:srcRect l="2204" t="20386" r="3297" b="14044"/>
          <a:stretch>
            <a:fillRect/>
          </a:stretch>
        </p:blipFill>
        <p:spPr bwMode="auto">
          <a:xfrm>
            <a:off x="0" y="4452832"/>
            <a:ext cx="4716016" cy="2405168"/>
          </a:xfrm>
          <a:prstGeom prst="rect">
            <a:avLst/>
          </a:prstGeom>
          <a:noFill/>
        </p:spPr>
      </p:pic>
      <p:pic>
        <p:nvPicPr>
          <p:cNvPr id="22530" name="Picture 2" descr="https://voronezhcena.ru/files/products/e9a2586043033d371f6ff3e0a009e805.jpg"/>
          <p:cNvPicPr>
            <a:picLocks noChangeAspect="1" noChangeArrowheads="1"/>
          </p:cNvPicPr>
          <p:nvPr/>
        </p:nvPicPr>
        <p:blipFill>
          <a:blip r:embed="rId3" cstate="print"/>
          <a:srcRect l="21420" t="6081" r="19361" b="9920"/>
          <a:stretch>
            <a:fillRect/>
          </a:stretch>
        </p:blipFill>
        <p:spPr bwMode="auto">
          <a:xfrm>
            <a:off x="251520" y="0"/>
            <a:ext cx="3384376" cy="3429000"/>
          </a:xfrm>
          <a:prstGeom prst="rect">
            <a:avLst/>
          </a:prstGeom>
          <a:noFill/>
        </p:spPr>
      </p:pic>
      <p:pic>
        <p:nvPicPr>
          <p:cNvPr id="22532" name="Picture 4" descr="https://img1.elmir.ua/img/1493361/3000/2000/nabor_akvarelnyh_krasok_koh-i-noor_brilliantovye_ottenki_24_tsveta_017450600000.jpg"/>
          <p:cNvPicPr>
            <a:picLocks noChangeAspect="1" noChangeArrowheads="1"/>
          </p:cNvPicPr>
          <p:nvPr/>
        </p:nvPicPr>
        <p:blipFill>
          <a:blip r:embed="rId4" cstate="print"/>
          <a:srcRect l="-1371" t="-3652" r="506" b="-5717"/>
          <a:stretch>
            <a:fillRect/>
          </a:stretch>
        </p:blipFill>
        <p:spPr bwMode="auto">
          <a:xfrm>
            <a:off x="4727855" y="0"/>
            <a:ext cx="4416145" cy="3168352"/>
          </a:xfrm>
          <a:prstGeom prst="rect">
            <a:avLst/>
          </a:prstGeom>
          <a:noFill/>
        </p:spPr>
      </p:pic>
      <p:pic>
        <p:nvPicPr>
          <p:cNvPr id="22534" name="Picture 6" descr="https://avatars.mds.yandex.net/get-marketpic/239999/market_R0JDVmhmpsoJpOhetXtN1A/orig"/>
          <p:cNvPicPr>
            <a:picLocks noChangeAspect="1" noChangeArrowheads="1"/>
          </p:cNvPicPr>
          <p:nvPr/>
        </p:nvPicPr>
        <p:blipFill>
          <a:blip r:embed="rId5" cstate="print"/>
          <a:srcRect l="10079" t="12181" r="7518" b="12220"/>
          <a:stretch>
            <a:fillRect/>
          </a:stretch>
        </p:blipFill>
        <p:spPr bwMode="auto">
          <a:xfrm>
            <a:off x="6084168" y="4050816"/>
            <a:ext cx="3059832" cy="2807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57301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Продукция  «Кох –и- Нор»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1008348/b496cd3d-5920-40b5-b6a2-debfbeb0fdd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10" name="Picture 4" descr="https://si.wsj.net/public/resources/images/BN-AL806_AgriMa_G_20131119130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685" cy="6858000"/>
          </a:xfrm>
          <a:prstGeom prst="rect">
            <a:avLst/>
          </a:prstGeom>
          <a:noFill/>
        </p:spPr>
      </p:pic>
      <p:pic>
        <p:nvPicPr>
          <p:cNvPr id="16" name="Picture 2" descr="http://itd2.mycdn.me/image?id=874875315118&amp;t=20&amp;plc=WEB&amp;tkn=*9GtBiy4BO4tdPptVC8EeHs1u6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2" descr="http://www.angliafarmer.co.uk/wp-content/uploads/2016/05/StrubeHaydn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68849" cy="6858000"/>
          </a:xfrm>
          <a:prstGeom prst="rect">
            <a:avLst/>
          </a:prstGeom>
          <a:noFill/>
        </p:spPr>
      </p:pic>
      <p:pic>
        <p:nvPicPr>
          <p:cNvPr id="18" name="Picture 10" descr="https://im0-tub-kz.yandex.net/i?id=d3fad60c7e42ed5b5423d1f2544fb5f5&amp;n=33&amp;w=237&amp;h=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2317" cy="6858000"/>
          </a:xfrm>
          <a:prstGeom prst="rect">
            <a:avLst/>
          </a:prstGeom>
          <a:noFill/>
        </p:spPr>
      </p:pic>
      <p:pic>
        <p:nvPicPr>
          <p:cNvPr id="19" name="Picture 6" descr="https://resources.pureagent.net/exitrealtyprivate/images/ApplePickingMain-3dc687f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8" descr="http://100dorog.ru/upload/contents/493/2017/7004572-Pardubitskiy_festiva095330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73" y="0"/>
            <a:ext cx="91244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ru.zooverresources.com/images/T5618763I573552W900H675/%D0%9F%D1%80%D0%B0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agira.guru/images/joomgallery/originals/_12/_____20180511_1259738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Карлов  университет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444444"/>
              </a:solidFill>
              <a:latin typeface="inherit"/>
              <a:cs typeface="Arial" pitchFamily="34" charset="0"/>
            </a:endParaRPr>
          </a:p>
        </p:txBody>
      </p:sp>
      <p:pic>
        <p:nvPicPr>
          <p:cNvPr id="1028" name="Picture 4" descr="https://www.crossed-flag-pins.com/shop/media/image/52/24/21/Flag-Pins-Kazakhstan-Czech-Republic_600x600.jpg"/>
          <p:cNvPicPr>
            <a:picLocks noChangeAspect="1" noChangeArrowheads="1"/>
          </p:cNvPicPr>
          <p:nvPr/>
        </p:nvPicPr>
        <p:blipFill>
          <a:blip r:embed="rId2" cstate="print"/>
          <a:srcRect t="8400" b="5901"/>
          <a:stretch>
            <a:fillRect/>
          </a:stretch>
        </p:blipFill>
        <p:spPr bwMode="auto">
          <a:xfrm>
            <a:off x="0" y="980728"/>
            <a:ext cx="9144001" cy="5877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Сотрудничество Республики Казахстан с Парламентской Республикой Чехия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iter.kz/image/s/w/976/5156-6-nursultan_nazarbaev_pr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3539" cy="39330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11552" y="0"/>
            <a:ext cx="403244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Дипломатические отношения между Казахстаном и Чехией установлены </a:t>
            </a:r>
          </a:p>
          <a:p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tooltip="1 января"/>
              </a:rPr>
              <a:t>  1 января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tooltip="1993 год"/>
              </a:rPr>
              <a:t>1993 года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Экономическое   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сотрудничество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обеими странами основано на ряде двусторонних соглашений.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3861048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Посольство Республики Казахстан    в      Праге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Посольство Чешской Республики находится    в     Астане</a:t>
            </a: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Политическое сотрудничество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 Республикой Казахстан и Чешской Республикой поддерживается регулярный политический диалог.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Встречи глав государств и обмен личными посланиями подтверждают стремление сторон развивать доверительные и конструктивные отношения, создают необходимые предпосылки для активизации сотрудничества.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hinhanhdep.net/wp-content/uploads/2018/05/45-hinh-nen-powerpoint-dep-ve-lich-su-khong-the-bo-qua-10.jpg"/>
          <p:cNvPicPr>
            <a:picLocks noChangeAspect="1" noChangeArrowheads="1"/>
          </p:cNvPicPr>
          <p:nvPr/>
        </p:nvPicPr>
        <p:blipFill>
          <a:blip r:embed="rId2" cstate="print">
            <a:lum bright="27000" contrast="-31000"/>
          </a:blip>
          <a:srcRect l="9946" b="6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0"/>
            <a:ext cx="3160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21 января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/>
              <a:t>Тема:     Чехия</a:t>
            </a:r>
            <a:endParaRPr lang="ru-RU" sz="6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67335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4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и углубить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знания учащихся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стране </a:t>
            </a:r>
            <a:endParaRPr lang="ru-RU" sz="4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Восточной Европы 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Чехии.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6">
                <a:lumMod val="60000"/>
                <a:lumOff val="40000"/>
                <a:alpha val="79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городе Усть-Каменогорск в  августе 2005 года с конвейера казахстанского автосборочного завода «АЗИЯ АВТО» сошел первый европейский автомобиль, выпущенный на территории республики. Им стала ŠKODA </a:t>
            </a:r>
            <a:r>
              <a:rPr lang="ru-RU" b="1" dirty="0" err="1" smtClean="0"/>
              <a:t>Octavia</a:t>
            </a:r>
            <a:r>
              <a:rPr lang="ru-RU" b="1" dirty="0" smtClean="0"/>
              <a:t> первого поколения. В сентябре 2008 года ей на смену пришла новая генерация чешского бестселлера.</a:t>
            </a:r>
            <a:endParaRPr lang="ru-RU" dirty="0" smtClean="0"/>
          </a:p>
          <a:p>
            <a:pPr algn="just"/>
            <a:r>
              <a:rPr lang="ru-RU" b="1" dirty="0" smtClean="0"/>
              <a:t>Сегодня АО «АЗИЯ АВТО» объявляет о начале производства </a:t>
            </a:r>
            <a:r>
              <a:rPr lang="ru-RU" b="1" dirty="0" err="1" smtClean="0"/>
              <a:t>лифтбэка</a:t>
            </a:r>
            <a:r>
              <a:rPr lang="ru-RU" b="1" dirty="0" smtClean="0"/>
              <a:t> ŠKODA </a:t>
            </a:r>
            <a:r>
              <a:rPr lang="ru-RU" b="1" dirty="0" err="1" smtClean="0"/>
              <a:t>Octavia</a:t>
            </a:r>
            <a:r>
              <a:rPr lang="ru-RU" b="1" dirty="0" smtClean="0"/>
              <a:t> третьего поколения. По итогам проведенных испытаний технологического оборудования и </a:t>
            </a:r>
            <a:r>
              <a:rPr lang="ru-RU" b="1" dirty="0" err="1" smtClean="0"/>
              <a:t>пилотных</a:t>
            </a:r>
            <a:r>
              <a:rPr lang="ru-RU" b="1" dirty="0" smtClean="0"/>
              <a:t> партий выпущенных автомобилей представителями ŠKODA AUTO было выдано официальное разрешение на серийное производство новейшего поколения модели.</a:t>
            </a:r>
            <a:endParaRPr lang="ru-RU" dirty="0"/>
          </a:p>
        </p:txBody>
      </p:sp>
      <p:pic>
        <p:nvPicPr>
          <p:cNvPr id="1026" name="Picture 2" descr="http://download.bipek.kz/pics/news/03072013/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5715000" cy="35718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1 января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83582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1.Чешская Республика расположена на западе Европы</a:t>
            </a:r>
          </a:p>
          <a:p>
            <a:r>
              <a:rPr lang="ru-RU" sz="2400" b="1" i="1" dirty="0" smtClean="0"/>
              <a:t>2.</a:t>
            </a:r>
            <a:r>
              <a:rPr lang="ru-RU" sz="2400" b="1" dirty="0" smtClean="0"/>
              <a:t> Историческая единица чешская крона</a:t>
            </a:r>
          </a:p>
          <a:p>
            <a:r>
              <a:rPr lang="ru-RU" sz="2400" b="1" dirty="0" smtClean="0"/>
              <a:t>3. По форме правления Чехия  - монархия                                                            4. Чехия на  юге омывается Средиземным морем </a:t>
            </a:r>
          </a:p>
          <a:p>
            <a:r>
              <a:rPr lang="ru-RU" sz="2400" b="1" dirty="0" smtClean="0"/>
              <a:t>5. Территория Чехия делится на 6 регионов</a:t>
            </a:r>
          </a:p>
          <a:p>
            <a:r>
              <a:rPr lang="ru-RU" sz="2400" b="1" dirty="0" smtClean="0"/>
              <a:t>6. Памятник с надписью «Центр Европы» установлен в городе  Табор</a:t>
            </a:r>
          </a:p>
          <a:p>
            <a:r>
              <a:rPr lang="ru-RU" sz="2400" b="1" dirty="0" smtClean="0"/>
              <a:t>7. Чехия вступает в ООН в 1993 году</a:t>
            </a:r>
          </a:p>
          <a:p>
            <a:r>
              <a:rPr lang="ru-RU" sz="2400" b="1" dirty="0" smtClean="0"/>
              <a:t>8.Чехия многонациональное государство </a:t>
            </a:r>
          </a:p>
          <a:p>
            <a:r>
              <a:rPr lang="ru-RU" sz="2400" b="1" dirty="0" smtClean="0"/>
              <a:t>9. Религиозный состав большинство населения - католики</a:t>
            </a:r>
          </a:p>
          <a:p>
            <a:r>
              <a:rPr lang="ru-RU" sz="2400" b="1" dirty="0" smtClean="0"/>
              <a:t>10. Средняя плотность населения составляет 133 чел/км</a:t>
            </a:r>
            <a:r>
              <a:rPr lang="ru-RU" sz="2400" b="1" baseline="30000" dirty="0" smtClean="0"/>
              <a:t>2</a:t>
            </a:r>
            <a:endParaRPr lang="ru-RU" sz="2400" b="1" dirty="0" smtClean="0"/>
          </a:p>
          <a:p>
            <a:r>
              <a:rPr lang="ru-RU" sz="2400" b="1" dirty="0" smtClean="0"/>
              <a:t>11. В городе </a:t>
            </a:r>
            <a:r>
              <a:rPr lang="ru-RU" sz="2400" b="1" dirty="0" err="1" smtClean="0"/>
              <a:t>Яблонец</a:t>
            </a:r>
            <a:r>
              <a:rPr lang="ru-RU" sz="2400" b="1" dirty="0" smtClean="0"/>
              <a:t>  производят  знаменитые карандаши</a:t>
            </a:r>
          </a:p>
          <a:p>
            <a:r>
              <a:rPr lang="ru-RU" sz="2400" b="1" dirty="0" smtClean="0"/>
              <a:t>12. Город Прага стоит на берегу Эльбы</a:t>
            </a:r>
          </a:p>
          <a:p>
            <a:r>
              <a:rPr lang="ru-RU" sz="2400" b="1" dirty="0" smtClean="0"/>
              <a:t>13. Чехословакия разделилась на 4 государств</a:t>
            </a:r>
          </a:p>
          <a:p>
            <a:r>
              <a:rPr lang="ru-RU" sz="2400" b="1" dirty="0" smtClean="0"/>
              <a:t>14. Чехия  вступила в ЕС в 2004 году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Блиц - вопросы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692696"/>
            <a:ext cx="7920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F3399">
                <a:alpha val="44000"/>
              </a:srgbClr>
            </a:gs>
            <a:gs pos="61000">
              <a:srgbClr val="FF3399">
                <a:alpha val="44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«Верно ли утверждение?»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7961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1.В Чехии климат засушливый</a:t>
            </a:r>
          </a:p>
          <a:p>
            <a:pPr>
              <a:buNone/>
            </a:pPr>
            <a:r>
              <a:rPr lang="ru-RU" sz="2400" b="1" dirty="0" smtClean="0"/>
              <a:t>2. Большая часть </a:t>
            </a:r>
          </a:p>
          <a:p>
            <a:pPr>
              <a:buNone/>
            </a:pPr>
            <a:r>
              <a:rPr lang="ru-RU" sz="2400" b="1" dirty="0" smtClean="0"/>
              <a:t>    населения живет в селах</a:t>
            </a:r>
          </a:p>
          <a:p>
            <a:pPr>
              <a:buNone/>
            </a:pPr>
            <a:r>
              <a:rPr lang="ru-RU" sz="2400" b="1" dirty="0" smtClean="0"/>
              <a:t>3. Компания «Кох –и –Нор»  выпускает знаменитые карандаши</a:t>
            </a:r>
          </a:p>
          <a:p>
            <a:pPr>
              <a:buNone/>
            </a:pPr>
            <a:r>
              <a:rPr lang="ru-RU" sz="2400" b="1" dirty="0" smtClean="0"/>
              <a:t> 4. По уровню развития с/</a:t>
            </a:r>
            <a:r>
              <a:rPr lang="ru-RU" sz="2400" b="1" dirty="0" err="1" smtClean="0"/>
              <a:t>хоз-ва</a:t>
            </a:r>
            <a:r>
              <a:rPr lang="ru-RU" sz="2400" b="1" dirty="0" smtClean="0"/>
              <a:t>  Чехия лидирует в Европе </a:t>
            </a:r>
          </a:p>
          <a:p>
            <a:pPr>
              <a:buNone/>
            </a:pPr>
            <a:r>
              <a:rPr lang="ru-RU" sz="2400" b="1" dirty="0" smtClean="0"/>
              <a:t>5.  Морской  флот Чехии зарегистрирован в  порту Турции</a:t>
            </a:r>
          </a:p>
          <a:p>
            <a:pPr>
              <a:buNone/>
            </a:pPr>
            <a:r>
              <a:rPr lang="ru-RU" sz="2400" b="1" dirty="0" smtClean="0"/>
              <a:t>6. В 1992 году 22 декабря  Чехия признала Казахстан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268760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 верно, благоприятный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17728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 верно, в городах. Урбанизация – 74%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7089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Верно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350100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Верно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22108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 верно, в польском порту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136" y="5085184"/>
            <a:ext cx="436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Не верно, 1 января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 1993 году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331913" y="620713"/>
            <a:ext cx="6553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619250" y="0"/>
            <a:ext cx="5905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Закончи предложение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48974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0" y="785794"/>
            <a:ext cx="6084168" cy="655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/>
              <a:t>1.Чехия  отделилась от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/>
              <a:t>2.Юго-восток Чехии занимают горы  </a:t>
            </a:r>
          </a:p>
          <a:p>
            <a:r>
              <a:rPr lang="ru-RU" sz="2800" b="1" dirty="0" smtClean="0"/>
              <a:t>3. Ср.продолжительность жизни   </a:t>
            </a:r>
          </a:p>
          <a:p>
            <a:pPr eaLnBrk="0" hangingPunct="0"/>
            <a:r>
              <a:rPr lang="ru-RU" sz="2800" b="1" dirty="0" smtClean="0"/>
              <a:t>4.Самый значительный гейзер Чехии</a:t>
            </a:r>
            <a:endParaRPr lang="ru-RU" sz="2800" b="1" dirty="0">
              <a:solidFill>
                <a:srgbClr val="000000"/>
              </a:solidFill>
            </a:endParaRPr>
          </a:p>
          <a:p>
            <a:pPr eaLnBrk="0" hangingPunct="0"/>
            <a:r>
              <a:rPr lang="ru-RU" sz="2800" b="1" dirty="0" smtClean="0"/>
              <a:t>5. Модели автомобилей</a:t>
            </a:r>
          </a:p>
          <a:p>
            <a:pPr eaLnBrk="0" hangingPunct="0"/>
            <a:endParaRPr lang="ru-RU" sz="2800" b="1" dirty="0">
              <a:solidFill>
                <a:srgbClr val="000000"/>
              </a:solidFill>
            </a:endParaRPr>
          </a:p>
          <a:p>
            <a:pPr eaLnBrk="0" hangingPunct="0"/>
            <a:r>
              <a:rPr lang="ru-RU" sz="2800" b="1" dirty="0" smtClean="0"/>
              <a:t>6.На изготовление стекла идут</a:t>
            </a:r>
          </a:p>
          <a:p>
            <a:pPr eaLnBrk="0" hangingPunct="0"/>
            <a:endParaRPr lang="ru-RU" sz="28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</a:rPr>
              <a:t>7.Президент Чехии</a:t>
            </a: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</a:rPr>
              <a:t>8.</a:t>
            </a:r>
            <a:r>
              <a:rPr lang="ru-RU" sz="2800" b="1" dirty="0" smtClean="0"/>
              <a:t> Форма правления  Чехии</a:t>
            </a: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</a:rPr>
              <a:t>9.Памятник «Центр Европы» в городе</a:t>
            </a: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</a:rPr>
              <a:t>10.На юге выращивают</a:t>
            </a:r>
          </a:p>
          <a:p>
            <a:pPr eaLnBrk="0" hangingPunct="0"/>
            <a:r>
              <a:rPr lang="ru-RU" sz="2800" b="1" dirty="0" smtClean="0">
                <a:solidFill>
                  <a:srgbClr val="000000"/>
                </a:solidFill>
              </a:rPr>
              <a:t>11.Главные торговые партнеры</a:t>
            </a:r>
            <a:endParaRPr lang="ru-RU" sz="28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sz="2800" b="1" dirty="0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6156176" y="764704"/>
            <a:ext cx="40005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Словакии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804248" y="1340768"/>
            <a:ext cx="23397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Карпаты 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6516216" y="1844824"/>
            <a:ext cx="30607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78лет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6660232" y="2276872"/>
            <a:ext cx="3639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Карловы Вары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5868144" y="2780928"/>
            <a:ext cx="32758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Фелиция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Октавия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«Фабия»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5652120" y="3429000"/>
            <a:ext cx="30670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Графит, каолин кварцитовый песок,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43651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Милош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Земан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869160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Парламентская республика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5229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Пльзень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56612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Виноград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6021288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Германия, Россия, Словакия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dehdimages.com/uploads/large/backgrounds/business-powerpoint-background-photos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п.33 учить,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и задания на с.182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0"/>
            <a:ext cx="3635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Площадь: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78,9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тыс.км</a:t>
            </a:r>
            <a:r>
              <a:rPr lang="ru-RU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 smtClean="0"/>
              <a:t>Население:   </a:t>
            </a:r>
            <a:r>
              <a:rPr lang="ru-RU" sz="2800" b="1" dirty="0" smtClean="0">
                <a:solidFill>
                  <a:schemeClr val="tx2"/>
                </a:solidFill>
              </a:rPr>
              <a:t>10,5   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                   млн.чел. </a:t>
            </a:r>
          </a:p>
          <a:p>
            <a:r>
              <a:rPr lang="ru-RU" sz="2800" b="1" dirty="0" smtClean="0"/>
              <a:t>Государственное устройство –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       парламентская  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       республика. </a:t>
            </a:r>
          </a:p>
          <a:p>
            <a:r>
              <a:rPr lang="ru-RU" sz="2800" b="1" dirty="0" smtClean="0"/>
              <a:t>Глава государства –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президент    </a:t>
            </a:r>
            <a:r>
              <a:rPr lang="ru-RU" sz="2400" b="1" dirty="0" smtClean="0">
                <a:solidFill>
                  <a:schemeClr val="tx2"/>
                </a:solidFill>
              </a:rPr>
              <a:t>                         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Милош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Земан</a:t>
            </a:r>
            <a:r>
              <a:rPr lang="ru-RU" sz="2800" b="1" dirty="0" smtClean="0">
                <a:solidFill>
                  <a:schemeClr val="tx2"/>
                </a:solidFill>
              </a:rPr>
              <a:t>) </a:t>
            </a:r>
            <a:r>
              <a:rPr lang="ru-RU" sz="2800" b="1" dirty="0" smtClean="0"/>
              <a:t>Государственный язык    </a:t>
            </a:r>
            <a:r>
              <a:rPr lang="ru-RU" sz="2800" b="1" dirty="0" smtClean="0">
                <a:solidFill>
                  <a:schemeClr val="tx2"/>
                </a:solidFill>
              </a:rPr>
              <a:t>– чешский. </a:t>
            </a:r>
            <a:r>
              <a:rPr lang="ru-RU" sz="2800" b="1" dirty="0" smtClean="0"/>
              <a:t>Денежная единица – </a:t>
            </a:r>
            <a:r>
              <a:rPr lang="ru-RU" sz="2800" b="1" dirty="0" smtClean="0">
                <a:solidFill>
                  <a:schemeClr val="tx2"/>
                </a:solidFill>
              </a:rPr>
              <a:t>чешская   крона. </a:t>
            </a:r>
          </a:p>
          <a:p>
            <a:r>
              <a:rPr lang="ru-RU" sz="2800" b="1" dirty="0" smtClean="0"/>
              <a:t>Столица </a:t>
            </a:r>
            <a:r>
              <a:rPr lang="ru-RU" sz="2800" b="1" dirty="0" smtClean="0">
                <a:solidFill>
                  <a:schemeClr val="tx2"/>
                </a:solidFill>
              </a:rPr>
              <a:t>– Прага.   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cdn.thinglink.me/api/image/975977892653563906/1024/10/scaletowidth/0/0/1/1/false/true?wait=true"/>
          <p:cNvPicPr>
            <a:picLocks noChangeAspect="1" noChangeArrowheads="1"/>
          </p:cNvPicPr>
          <p:nvPr/>
        </p:nvPicPr>
        <p:blipFill>
          <a:blip r:embed="rId2" cstate="print"/>
          <a:srcRect l="5174" r="5010"/>
          <a:stretch>
            <a:fillRect/>
          </a:stretch>
        </p:blipFill>
        <p:spPr bwMode="auto">
          <a:xfrm>
            <a:off x="0" y="2628568"/>
            <a:ext cx="5436096" cy="4085415"/>
          </a:xfrm>
          <a:prstGeom prst="rect">
            <a:avLst/>
          </a:prstGeom>
          <a:noFill/>
        </p:spPr>
      </p:pic>
      <p:pic>
        <p:nvPicPr>
          <p:cNvPr id="1028" name="Picture 4" descr="http://5klass.net/datas/geografija/CHekhija/0003-003-Flag-i-Gerb-CHekhii.jpg"/>
          <p:cNvPicPr>
            <a:picLocks noChangeAspect="1" noChangeArrowheads="1"/>
          </p:cNvPicPr>
          <p:nvPr/>
        </p:nvPicPr>
        <p:blipFill>
          <a:blip r:embed="rId3" cstate="print"/>
          <a:srcRect l="3925" t="20935" r="7103" b="26729"/>
          <a:stretch>
            <a:fillRect/>
          </a:stretch>
        </p:blipFill>
        <p:spPr bwMode="auto">
          <a:xfrm>
            <a:off x="179512" y="188640"/>
            <a:ext cx="48965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29324/0066-034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4756104"/>
          </a:xfrm>
          <a:prstGeom prst="rect">
            <a:avLst/>
          </a:prstGeom>
          <a:noFill/>
        </p:spPr>
      </p:pic>
      <p:pic>
        <p:nvPicPr>
          <p:cNvPr id="1028" name="Picture 4" descr="https://a.d-cd.net/f46f79s-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316" y="2753544"/>
            <a:ext cx="6156684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620688"/>
            <a:ext cx="4355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«Центр Европы»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83054/1a6899f9-b5b3-4064-9da0-9fcda5f056e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1826"/>
          </a:xfrm>
          <a:prstGeom prst="rect">
            <a:avLst/>
          </a:prstGeom>
          <a:noFill/>
        </p:spPr>
      </p:pic>
      <p:pic>
        <p:nvPicPr>
          <p:cNvPr id="16388" name="Picture 4" descr="https://avatars.mds.yandex.net/get-pdb/70729/bd875ae6-b8cc-469e-a099-b824ae24eee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6">
                <a:lumMod val="20000"/>
                <a:lumOff val="80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Эльба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c.pxhere.com/photos/d6/0d/photo-1415091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220" y="0"/>
            <a:ext cx="7020780" cy="4680520"/>
          </a:xfrm>
          <a:prstGeom prst="rect">
            <a:avLst/>
          </a:prstGeom>
          <a:noFill/>
        </p:spPr>
      </p:pic>
      <p:pic>
        <p:nvPicPr>
          <p:cNvPr id="5" name="Picture 2" descr="https://womanadvice.ru/sites/default/files/49/2018-01-05_2239/vlt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4872"/>
            <a:ext cx="5436096" cy="3423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494116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 притоком  Влтава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4000">
              <a:schemeClr val="accent6">
                <a:lumMod val="20000"/>
                <a:lumOff val="80000"/>
                <a:alpha val="67000"/>
              </a:schemeClr>
            </a:gs>
            <a:gs pos="50000">
              <a:schemeClr val="accent1">
                <a:tint val="44500"/>
                <a:satMod val="160000"/>
                <a:alpha val="6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fogid.cz/wp-content/uploads/2014/06/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281" y="0"/>
            <a:ext cx="590272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im3.turbina.ru/photos.4/9/6/7/7/1/2117769/big.photo/Karlsbad-kurort-kurorto.jpg"/>
          <p:cNvPicPr>
            <a:picLocks noChangeAspect="1" noChangeArrowheads="1"/>
          </p:cNvPicPr>
          <p:nvPr/>
        </p:nvPicPr>
        <p:blipFill>
          <a:blip r:embed="rId3" cstate="print"/>
          <a:srcRect r="6263"/>
          <a:stretch>
            <a:fillRect/>
          </a:stretch>
        </p:blipFill>
        <p:spPr bwMode="auto">
          <a:xfrm>
            <a:off x="0" y="3833664"/>
            <a:ext cx="37799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Гейзер  Карловы Вары</a:t>
            </a:r>
            <a:endParaRPr lang="ru-RU" sz="3600" b="1" dirty="0"/>
          </a:p>
        </p:txBody>
      </p:sp>
      <p:pic>
        <p:nvPicPr>
          <p:cNvPr id="35844" name="Picture 4" descr="https://ak7.picdn.net/shutterstock/videos/18438127/thumb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411" y="3861048"/>
            <a:ext cx="531958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n--e1ag2bg7b.xn-----flcciu6akcodcshp3ah6d7f.xn--p1ai/public/users/726/%D0%A7%D0%B5%D1%85%D0%B8%D1%8F/01112016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https://pragagid.ru/wp-content/uploads/2012/05/prachovske-skal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95885" cy="4005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886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Праховские</a:t>
            </a:r>
            <a:r>
              <a:rPr lang="ru-RU" sz="2800" b="1" dirty="0" smtClean="0">
                <a:solidFill>
                  <a:schemeClr val="bg1"/>
                </a:solidFill>
              </a:rPr>
              <a:t> скалы»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about-planet.ru/images/evropa/priroda/cheshskiy_ray/chesjskiy-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460439" y="3068961"/>
            <a:ext cx="5683561" cy="37890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32129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Национальный пар «Чешский рай»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9/00019cc0-b5cb3352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688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«Верно ли утверждение?»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26</cp:revision>
  <dcterms:created xsi:type="dcterms:W3CDTF">2019-01-15T16:12:16Z</dcterms:created>
  <dcterms:modified xsi:type="dcterms:W3CDTF">2019-05-03T17:30:39Z</dcterms:modified>
</cp:coreProperties>
</file>