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E9EA2-7A77-4F2F-8A69-A1117EC9BF46}" type="datetimeFigureOut">
              <a:rPr lang="ru-RU" smtClean="0"/>
              <a:pPr/>
              <a:t>27.04.2019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1567C5-A23E-44E9-81F7-4D3C8A239BCE}" type="slidenum">
              <a:rPr lang="ru-RU" smtClean="0"/>
              <a:pPr/>
              <a:t>‹#›</a:t>
            </a:fld>
            <a:endParaRPr lang="ru-RU"/>
          </a:p>
        </p:txBody>
      </p:sp>
    </p:spTree>
    <p:extLst>
      <p:ext uri="{BB962C8B-B14F-4D97-AF65-F5344CB8AC3E}">
        <p14:creationId xmlns:p14="http://schemas.microsoft.com/office/powerpoint/2010/main" val="1709079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B19B0651-EE4F-4900-A07F-96A6BFA9D0F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27.04.2019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pPr/>
              <a:t>27.04.2019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59920" cy="1844966"/>
          </a:xfrm>
        </p:spPr>
        <p:txBody>
          <a:bodyPr>
            <a:normAutofit/>
          </a:bodyPr>
          <a:lstStyle/>
          <a:p>
            <a:r>
              <a:rPr lang="ru-RU" sz="1600" dirty="0">
                <a:solidFill>
                  <a:srgbClr val="002060"/>
                </a:solidFill>
                <a:effectLst/>
                <a:latin typeface="Arial" panose="020B0604020202020204" pitchFamily="34" charset="0"/>
                <a:cs typeface="Arial" panose="020B0604020202020204" pitchFamily="34" charset="0"/>
              </a:rPr>
              <a:t>Внеклассная работа по иностранному языку – это как «система неоднородных по смыслу, назначению и методике проведения просветительно-воспитательных мероприятий, которые выходят за пределы обязательных учебных программ».</a:t>
            </a:r>
            <a:br>
              <a:rPr lang="ru-RU" sz="1600" dirty="0">
                <a:solidFill>
                  <a:srgbClr val="002060"/>
                </a:solidFill>
                <a:effectLst/>
                <a:latin typeface="Arial" panose="020B0604020202020204" pitchFamily="34" charset="0"/>
                <a:cs typeface="Arial" panose="020B0604020202020204" pitchFamily="34" charset="0"/>
              </a:rPr>
            </a:br>
            <a:r>
              <a:rPr lang="ru-RU" sz="1600" dirty="0">
                <a:solidFill>
                  <a:srgbClr val="002060"/>
                </a:solidFill>
                <a:effectLst/>
                <a:latin typeface="Arial" panose="020B0604020202020204" pitchFamily="34" charset="0"/>
                <a:cs typeface="Arial" panose="020B0604020202020204" pitchFamily="34" charset="0"/>
              </a:rPr>
              <a:t>                                                                                                     </a:t>
            </a:r>
            <a:r>
              <a:rPr lang="ru-RU" sz="1600" dirty="0" smtClean="0">
                <a:solidFill>
                  <a:srgbClr val="002060"/>
                </a:solidFill>
                <a:effectLst/>
                <a:latin typeface="Arial" panose="020B0604020202020204" pitchFamily="34" charset="0"/>
                <a:cs typeface="Arial" panose="020B0604020202020204" pitchFamily="34" charset="0"/>
              </a:rPr>
              <a:t> </a:t>
            </a:r>
            <a:r>
              <a:rPr lang="ru-RU" sz="1600" dirty="0" err="1">
                <a:solidFill>
                  <a:srgbClr val="002060"/>
                </a:solidFill>
                <a:effectLst/>
                <a:latin typeface="Arial" panose="020B0604020202020204" pitchFamily="34" charset="0"/>
                <a:cs typeface="Arial" panose="020B0604020202020204" pitchFamily="34" charset="0"/>
              </a:rPr>
              <a:t>Шепелева</a:t>
            </a:r>
            <a:r>
              <a:rPr lang="ru-RU" sz="1600" dirty="0">
                <a:solidFill>
                  <a:srgbClr val="002060"/>
                </a:solidFill>
                <a:effectLst/>
                <a:latin typeface="Arial" panose="020B0604020202020204" pitchFamily="34" charset="0"/>
                <a:cs typeface="Arial" panose="020B0604020202020204" pitchFamily="34" charset="0"/>
              </a:rPr>
              <a:t> В.И</a:t>
            </a:r>
            <a:br>
              <a:rPr lang="ru-RU" sz="1600" dirty="0">
                <a:solidFill>
                  <a:srgbClr val="002060"/>
                </a:solidFill>
                <a:effectLst/>
                <a:latin typeface="Arial" panose="020B0604020202020204" pitchFamily="34" charset="0"/>
                <a:cs typeface="Arial" panose="020B0604020202020204" pitchFamily="34" charset="0"/>
              </a:rPr>
            </a:br>
            <a:endParaRPr lang="ru-RU" sz="1600" b="1" dirty="0">
              <a:solidFill>
                <a:srgbClr val="002060"/>
              </a:solidFill>
              <a:latin typeface="Arial" panose="020B0604020202020204" pitchFamily="34" charset="0"/>
              <a:cs typeface="Arial" panose="020B0604020202020204" pitchFamily="34" charset="0"/>
            </a:endParaRPr>
          </a:p>
        </p:txBody>
      </p:sp>
      <p:pic>
        <p:nvPicPr>
          <p:cNvPr id="1026" name="Picture 2" descr="H:\englis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2420888"/>
            <a:ext cx="5328592" cy="399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269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chemeClr val="tx1"/>
                </a:solidFill>
              </a:rPr>
              <a:t>Тематическое оформление стендов.</a:t>
            </a:r>
            <a:r>
              <a:rPr lang="ru-RU" sz="2400" dirty="0">
                <a:solidFill>
                  <a:schemeClr val="tx1"/>
                </a:solidFill>
              </a:rPr>
              <a:t/>
            </a:r>
            <a:br>
              <a:rPr lang="ru-RU" sz="2400" dirty="0">
                <a:solidFill>
                  <a:schemeClr val="tx1"/>
                </a:solidFill>
              </a:rPr>
            </a:br>
            <a:endParaRPr lang="ru-RU" sz="2400" dirty="0">
              <a:solidFill>
                <a:schemeClr val="tx1"/>
              </a:solidFill>
            </a:endParaRPr>
          </a:p>
        </p:txBody>
      </p:sp>
      <p:sp>
        <p:nvSpPr>
          <p:cNvPr id="3" name="Объект 2"/>
          <p:cNvSpPr>
            <a:spLocks noGrp="1"/>
          </p:cNvSpPr>
          <p:nvPr>
            <p:ph idx="1"/>
          </p:nvPr>
        </p:nvSpPr>
        <p:spPr>
          <a:xfrm>
            <a:off x="1435608" y="980728"/>
            <a:ext cx="7498080" cy="5267672"/>
          </a:xfrm>
        </p:spPr>
        <p:txBody>
          <a:bodyPr>
            <a:normAutofit fontScale="70000" lnSpcReduction="20000"/>
          </a:bodyPr>
          <a:lstStyle/>
          <a:p>
            <a:pPr marL="82296" indent="0">
              <a:buNone/>
            </a:pPr>
            <a:endParaRPr lang="ru-RU" dirty="0"/>
          </a:p>
          <a:p>
            <a:r>
              <a:rPr lang="ru-RU" dirty="0"/>
              <a:t>     Оформление стендов посвящается важности изучения английского языка, а также основной теме – празднованию Дня Матери в России. Содержательные, эстетически оформленные стенды привлекают внимание и </a:t>
            </a:r>
            <a:r>
              <a:rPr lang="ru-RU" dirty="0" smtClean="0"/>
              <a:t>повышают </a:t>
            </a:r>
            <a:r>
              <a:rPr lang="ru-RU" dirty="0"/>
              <a:t>интерес школьников к предмету. Ученики нашли много интересных и даже забавных фактов об английском языке, что вызвало любопытство у читателей. </a:t>
            </a:r>
            <a:endParaRPr lang="ru-RU" dirty="0" smtClean="0"/>
          </a:p>
          <a:p>
            <a:pPr marL="82296" indent="0">
              <a:buNone/>
            </a:pPr>
            <a:r>
              <a:rPr lang="ru-RU" dirty="0"/>
              <a:t> </a:t>
            </a:r>
            <a:r>
              <a:rPr lang="ru-RU" dirty="0" smtClean="0"/>
              <a:t>                           </a:t>
            </a:r>
            <a:r>
              <a:rPr lang="ru-RU" b="1" dirty="0" smtClean="0"/>
              <a:t>Конкурс </a:t>
            </a:r>
            <a:r>
              <a:rPr lang="ru-RU" b="1" dirty="0"/>
              <a:t>стихов</a:t>
            </a:r>
            <a:endParaRPr lang="ru-RU" dirty="0"/>
          </a:p>
          <a:p>
            <a:r>
              <a:rPr lang="ru-RU" dirty="0"/>
              <a:t>    Учащиеся начальной школы (2-4 классы) приняли участие в поэтическом конкурсе. Читая наизусть английские стихи, дети посвятили их своим мамам. Члены жюри оценили выразительное чтение, отличное произношение и даже элементы инсценировки некоторых </a:t>
            </a:r>
            <a:r>
              <a:rPr lang="ru-RU" dirty="0" smtClean="0"/>
              <a:t>стихов. </a:t>
            </a:r>
            <a:endParaRPr lang="ru-RU" i="1" dirty="0"/>
          </a:p>
        </p:txBody>
      </p:sp>
    </p:spTree>
    <p:extLst>
      <p:ext uri="{BB962C8B-B14F-4D97-AF65-F5344CB8AC3E}">
        <p14:creationId xmlns:p14="http://schemas.microsoft.com/office/powerpoint/2010/main" val="3348073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66727"/>
            <a:ext cx="7898168" cy="576064"/>
          </a:xfrm>
        </p:spPr>
        <p:txBody>
          <a:bodyPr>
            <a:normAutofit/>
          </a:bodyPr>
          <a:lstStyle/>
          <a:p>
            <a:r>
              <a:rPr lang="ru-RU" sz="2800" dirty="0" smtClean="0"/>
              <a:t> </a:t>
            </a:r>
            <a:r>
              <a:rPr lang="ru-RU" sz="2400" b="1" dirty="0" smtClean="0">
                <a:solidFill>
                  <a:schemeClr val="tx1"/>
                </a:solidFill>
              </a:rPr>
              <a:t>Конкурс поздравительных открыток</a:t>
            </a:r>
            <a:endParaRPr lang="ru-RU" sz="2400" b="1" dirty="0">
              <a:solidFill>
                <a:schemeClr val="tx1"/>
              </a:solidFill>
            </a:endParaRPr>
          </a:p>
        </p:txBody>
      </p:sp>
      <p:sp>
        <p:nvSpPr>
          <p:cNvPr id="3" name="Объект 2"/>
          <p:cNvSpPr>
            <a:spLocks noGrp="1"/>
          </p:cNvSpPr>
          <p:nvPr>
            <p:ph idx="1"/>
          </p:nvPr>
        </p:nvSpPr>
        <p:spPr>
          <a:xfrm>
            <a:off x="1435608" y="764704"/>
            <a:ext cx="7498080" cy="5832648"/>
          </a:xfrm>
        </p:spPr>
        <p:txBody>
          <a:bodyPr>
            <a:normAutofit fontScale="55000" lnSpcReduction="20000"/>
          </a:bodyPr>
          <a:lstStyle/>
          <a:p>
            <a:r>
              <a:rPr lang="ru-RU" dirty="0"/>
              <a:t> </a:t>
            </a:r>
            <a:r>
              <a:rPr lang="ru-RU" dirty="0" smtClean="0"/>
              <a:t>    Средняя </a:t>
            </a:r>
            <a:r>
              <a:rPr lang="ru-RU" dirty="0"/>
              <a:t>возрастная группа (5-7классы) написали своим мамам поздравительные открытки на английском языке. В этом письменном конкурсе дети продемонстрировали не только свои творческие способности оформления работы, но и умение написания мини-композиций.</a:t>
            </a:r>
          </a:p>
          <a:p>
            <a:pPr marL="82296" indent="0">
              <a:buNone/>
            </a:pPr>
            <a:r>
              <a:rPr lang="ru-RU" sz="4400" b="1" dirty="0" smtClean="0"/>
              <a:t>    Интеллектуальная </a:t>
            </a:r>
            <a:r>
              <a:rPr lang="ru-RU" sz="4400" b="1" dirty="0"/>
              <a:t>игра </a:t>
            </a:r>
            <a:endParaRPr lang="ru-RU" sz="4400" b="1" dirty="0" smtClean="0"/>
          </a:p>
          <a:p>
            <a:pPr marL="82296" indent="0">
              <a:buNone/>
            </a:pPr>
            <a:r>
              <a:rPr lang="ru-RU" sz="4400" b="1" dirty="0" smtClean="0"/>
              <a:t>«</a:t>
            </a:r>
            <a:r>
              <a:rPr lang="ru-RU" sz="4400" b="1" dirty="0"/>
              <a:t>По </a:t>
            </a:r>
            <a:r>
              <a:rPr lang="ru-RU" sz="4400" b="1" dirty="0" smtClean="0"/>
              <a:t>англо-говорящим странам» </a:t>
            </a:r>
            <a:endParaRPr lang="ru-RU" sz="4400" dirty="0"/>
          </a:p>
          <a:p>
            <a:r>
              <a:rPr lang="ru-RU" dirty="0"/>
              <a:t>    Для старшего звена (8-10 классы) была организована интеллектуальная игра «По англо-говорящим странам»,</a:t>
            </a:r>
            <a:r>
              <a:rPr lang="ru-RU" b="1" dirty="0"/>
              <a:t> </a:t>
            </a:r>
            <a:r>
              <a:rPr lang="ru-RU" dirty="0"/>
              <a:t>основной образовательной целью данного мероприятия было обобщить и расширить страноведческий кругозор учащихся по теме «Англоязычные страны», а также </a:t>
            </a:r>
            <a:r>
              <a:rPr lang="ru-RU" dirty="0" smtClean="0"/>
              <a:t>учащиеся совершенствовали </a:t>
            </a:r>
            <a:r>
              <a:rPr lang="ru-RU" dirty="0"/>
              <a:t>свои лексико-грамматические умения и навыки </a:t>
            </a:r>
            <a:r>
              <a:rPr lang="ru-RU" dirty="0" err="1"/>
              <a:t>аудирования</a:t>
            </a:r>
            <a:r>
              <a:rPr lang="ru-RU" dirty="0"/>
              <a:t>. </a:t>
            </a:r>
          </a:p>
          <a:p>
            <a:pPr marL="82296" indent="0">
              <a:buNone/>
            </a:pPr>
            <a:r>
              <a:rPr lang="ru-RU" dirty="0"/>
              <a:t> </a:t>
            </a:r>
            <a:r>
              <a:rPr lang="ru-RU" dirty="0" smtClean="0"/>
              <a:t>     </a:t>
            </a:r>
            <a:r>
              <a:rPr lang="ru-RU" sz="4400" b="1" dirty="0" smtClean="0"/>
              <a:t>Итоговое </a:t>
            </a:r>
            <a:r>
              <a:rPr lang="ru-RU" sz="4400" b="1" dirty="0"/>
              <a:t>мероприятие </a:t>
            </a:r>
            <a:endParaRPr lang="ru-RU" sz="4400" b="1" dirty="0" smtClean="0"/>
          </a:p>
          <a:p>
            <a:r>
              <a:rPr lang="ru-RU" dirty="0" smtClean="0"/>
              <a:t>состоялось </a:t>
            </a:r>
            <a:r>
              <a:rPr lang="ru-RU" dirty="0"/>
              <a:t>в пятницу на сцене актового зала школы. Учащиеся 2-9 классов приняли участие в концерте драматических </a:t>
            </a:r>
            <a:r>
              <a:rPr lang="ru-RU" dirty="0" err="1"/>
              <a:t>минисюжетов</a:t>
            </a:r>
            <a:r>
              <a:rPr lang="ru-RU" dirty="0"/>
              <a:t>, песен и сказок на английском языке. Каждому ученику была предоставлена возможность проявить себя и надо отметить их отличное выступление. Все костюмы и декорации к каждому номеру дети приготовили сами. Дети смогли создать языковую атмосферу в зале и настроение праздника для мам. </a:t>
            </a:r>
          </a:p>
        </p:txBody>
      </p:sp>
    </p:spTree>
    <p:extLst>
      <p:ext uri="{BB962C8B-B14F-4D97-AF65-F5344CB8AC3E}">
        <p14:creationId xmlns:p14="http://schemas.microsoft.com/office/powerpoint/2010/main" val="2602717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692838"/>
          </a:xfrm>
        </p:spPr>
        <p:txBody>
          <a:bodyPr>
            <a:normAutofit fontScale="90000"/>
          </a:bodyPr>
          <a:lstStyle/>
          <a:p>
            <a:r>
              <a:rPr lang="ru-RU" sz="3100" b="1" dirty="0" smtClean="0">
                <a:effectLst/>
              </a:rPr>
              <a:t>               </a:t>
            </a:r>
            <a:r>
              <a:rPr lang="ru-RU" sz="2700" b="1" dirty="0" smtClean="0">
                <a:solidFill>
                  <a:schemeClr val="tx1"/>
                </a:solidFill>
                <a:effectLst/>
              </a:rPr>
              <a:t>Сценарий </a:t>
            </a:r>
            <a:r>
              <a:rPr lang="ru-RU" sz="2700" b="1" dirty="0">
                <a:solidFill>
                  <a:schemeClr val="tx1"/>
                </a:solidFill>
                <a:effectLst/>
              </a:rPr>
              <a:t>мероприятия</a:t>
            </a:r>
            <a:r>
              <a:rPr lang="ru-RU" dirty="0">
                <a:effectLst/>
              </a:rPr>
              <a:t/>
            </a:r>
            <a:br>
              <a:rPr lang="ru-RU" dirty="0">
                <a:effectLst/>
              </a:rPr>
            </a:br>
            <a:endParaRPr lang="ru-RU" dirty="0"/>
          </a:p>
        </p:txBody>
      </p:sp>
      <p:sp>
        <p:nvSpPr>
          <p:cNvPr id="3" name="Подзаголовок 2"/>
          <p:cNvSpPr>
            <a:spLocks noGrp="1"/>
          </p:cNvSpPr>
          <p:nvPr>
            <p:ph type="subTitle" idx="1"/>
          </p:nvPr>
        </p:nvSpPr>
        <p:spPr>
          <a:xfrm>
            <a:off x="1432560" y="620688"/>
            <a:ext cx="7406640" cy="6048672"/>
          </a:xfrm>
        </p:spPr>
        <p:txBody>
          <a:bodyPr>
            <a:normAutofit/>
          </a:bodyPr>
          <a:lstStyle/>
          <a:p>
            <a:r>
              <a:rPr lang="en-US" sz="1600" b="1" dirty="0"/>
              <a:t>The teacher of English</a:t>
            </a:r>
            <a:r>
              <a:rPr lang="en-US" sz="1600" dirty="0"/>
              <a:t>:    Good-morning, dear students, teachers and guests! </a:t>
            </a:r>
            <a:endParaRPr lang="ru-RU" sz="1600" dirty="0"/>
          </a:p>
          <a:p>
            <a:r>
              <a:rPr lang="en-US" sz="1600" dirty="0"/>
              <a:t>Today we have got the final day of English language in our school and now we start the ENGLISH concert. And all of you have a great chance to listen to English songs and enjoy short English plays performed by students of our school. Students are ready to demonstrate their skills and abilities in English. </a:t>
            </a:r>
            <a:r>
              <a:rPr lang="en-US" sz="1600" dirty="0" smtClean="0"/>
              <a:t>They </a:t>
            </a:r>
            <a:r>
              <a:rPr lang="en-US" sz="1600" dirty="0"/>
              <a:t>dedicate all activities to their mothers because this Sunday on the 25 of November we are going to celebrate MOTHER’S DAY.  So Welcome to the DAY of  ENGLISH!                                                           </a:t>
            </a:r>
            <a:endParaRPr lang="ru-RU" sz="1600" dirty="0"/>
          </a:p>
          <a:p>
            <a:r>
              <a:rPr lang="en-US" sz="1600" b="1" dirty="0"/>
              <a:t>Pupil 1:</a:t>
            </a:r>
            <a:r>
              <a:rPr lang="en-US" sz="1600" dirty="0"/>
              <a:t>  Our mothers are the kindest, the cleverest and the best in the world. Today we would like to thank them for everything and make them happy. </a:t>
            </a:r>
            <a:endParaRPr lang="ru-RU" sz="1600" dirty="0"/>
          </a:p>
          <a:p>
            <a:r>
              <a:rPr lang="en-US" sz="1600" b="1" dirty="0"/>
              <a:t>Pupil 2:</a:t>
            </a:r>
            <a:r>
              <a:rPr lang="en-US" sz="1600" dirty="0"/>
              <a:t>  Our Mothers are always busy, busy with their job, with household duties and with our problems.</a:t>
            </a:r>
            <a:endParaRPr lang="ru-RU" sz="1600" dirty="0"/>
          </a:p>
          <a:p>
            <a:r>
              <a:rPr lang="en-US" sz="1600" b="1" dirty="0"/>
              <a:t>Pupil 1:</a:t>
            </a:r>
            <a:r>
              <a:rPr lang="en-US" sz="1600" dirty="0"/>
              <a:t>  I agree with you. Our Mums get up early in the morning, cook breakfast for us. But we don’t want to get up like this girl in the play “In the morning” performed by the girls from the 8</a:t>
            </a:r>
            <a:r>
              <a:rPr lang="en-US" sz="1600" baseline="30000" dirty="0"/>
              <a:t>th</a:t>
            </a:r>
            <a:r>
              <a:rPr lang="en-US" sz="1600" dirty="0"/>
              <a:t> form (c</a:t>
            </a:r>
            <a:r>
              <a:rPr lang="ru-RU" sz="1600" dirty="0" err="1"/>
              <a:t>ценка</a:t>
            </a:r>
            <a:r>
              <a:rPr lang="en-US" sz="1600" dirty="0"/>
              <a:t> «</a:t>
            </a:r>
            <a:r>
              <a:rPr lang="ru-RU" sz="1600" dirty="0"/>
              <a:t>Утром</a:t>
            </a:r>
            <a:r>
              <a:rPr lang="en-US" sz="1600" dirty="0"/>
              <a:t>» , 8 </a:t>
            </a:r>
            <a:r>
              <a:rPr lang="ru-RU" sz="1600" dirty="0" err="1"/>
              <a:t>кл</a:t>
            </a:r>
            <a:r>
              <a:rPr lang="en-US" sz="1600" dirty="0" smtClean="0"/>
              <a:t>)</a:t>
            </a:r>
            <a:endParaRPr lang="en-US" sz="1600" dirty="0"/>
          </a:p>
          <a:p>
            <a:r>
              <a:rPr lang="en-US" sz="1600" dirty="0" smtClean="0"/>
              <a:t>……………………………………………………………………………………………………………..</a:t>
            </a:r>
            <a:r>
              <a:rPr lang="en-US" sz="1600" dirty="0"/>
              <a:t> </a:t>
            </a:r>
            <a:endParaRPr lang="ru-RU" sz="1600" dirty="0"/>
          </a:p>
          <a:p>
            <a:r>
              <a:rPr lang="en-US" sz="1600" b="1" dirty="0"/>
              <a:t>Pupil 2:</a:t>
            </a:r>
            <a:r>
              <a:rPr lang="en-US" sz="1600" dirty="0"/>
              <a:t>    But sometimes children are really ill… They can’t go to school </a:t>
            </a:r>
            <a:r>
              <a:rPr lang="en-US" sz="1600" dirty="0" smtClean="0"/>
              <a:t>            </a:t>
            </a:r>
            <a:r>
              <a:rPr lang="en-US" sz="1600" dirty="0"/>
              <a:t>and their mothers take them  to the doctor.</a:t>
            </a:r>
            <a:endParaRPr lang="ru-RU" sz="1600" dirty="0"/>
          </a:p>
          <a:p>
            <a:r>
              <a:rPr lang="en-US" sz="1600" b="1" dirty="0"/>
              <a:t>Pupil 1:</a:t>
            </a:r>
            <a:r>
              <a:rPr lang="en-US" sz="1600" dirty="0"/>
              <a:t>    Students of the 5th form will sing an English song about it. The song is called </a:t>
            </a:r>
            <a:r>
              <a:rPr lang="en-US" sz="1600" b="1" dirty="0"/>
              <a:t> </a:t>
            </a:r>
            <a:r>
              <a:rPr lang="en-US" sz="1600" dirty="0"/>
              <a:t>“I have a headache!” (</a:t>
            </a:r>
            <a:r>
              <a:rPr lang="ru-RU" sz="1600" dirty="0"/>
              <a:t>песня </a:t>
            </a:r>
            <a:r>
              <a:rPr lang="en-US" sz="1600" dirty="0"/>
              <a:t>“</a:t>
            </a:r>
            <a:r>
              <a:rPr lang="ru-RU" sz="1600" dirty="0"/>
              <a:t>У меня болит голова</a:t>
            </a:r>
            <a:r>
              <a:rPr lang="en-US" sz="1600" dirty="0"/>
              <a:t>”  5 </a:t>
            </a:r>
            <a:r>
              <a:rPr lang="ru-RU" sz="1600" dirty="0" err="1"/>
              <a:t>кл</a:t>
            </a:r>
            <a:r>
              <a:rPr lang="en-US" sz="1600" dirty="0"/>
              <a:t>)</a:t>
            </a:r>
            <a:endParaRPr lang="ru-RU" sz="1600" dirty="0"/>
          </a:p>
          <a:p>
            <a:endParaRPr lang="ru-RU" sz="1600" dirty="0"/>
          </a:p>
        </p:txBody>
      </p:sp>
    </p:spTree>
    <p:extLst>
      <p:ext uri="{BB962C8B-B14F-4D97-AF65-F5344CB8AC3E}">
        <p14:creationId xmlns:p14="http://schemas.microsoft.com/office/powerpoint/2010/main" val="9384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7842" y="332656"/>
            <a:ext cx="7498080" cy="1714202"/>
          </a:xfrm>
        </p:spPr>
        <p:txBody>
          <a:bodyPr>
            <a:noAutofit/>
          </a:bodyPr>
          <a:lstStyle/>
          <a:p>
            <a:r>
              <a:rPr lang="en-US" sz="1800" b="1" dirty="0">
                <a:effectLst/>
              </a:rPr>
              <a:t>Pupil 2</a:t>
            </a:r>
            <a:r>
              <a:rPr lang="en-US" sz="1800" dirty="0">
                <a:effectLst/>
              </a:rPr>
              <a:t>:   Our mothers are very careful. They always take care of our clothes, school things, they cook tasty food for kids. </a:t>
            </a:r>
            <a:r>
              <a:rPr lang="ru-RU" sz="1800" dirty="0">
                <a:effectLst/>
              </a:rPr>
              <a:t/>
            </a:r>
            <a:br>
              <a:rPr lang="ru-RU" sz="1800" dirty="0">
                <a:effectLst/>
              </a:rPr>
            </a:br>
            <a:r>
              <a:rPr lang="en-US" sz="1800" b="1" dirty="0">
                <a:effectLst/>
              </a:rPr>
              <a:t>Pupil 1</a:t>
            </a:r>
            <a:r>
              <a:rPr lang="en-US" sz="1800" dirty="0">
                <a:effectLst/>
              </a:rPr>
              <a:t>:   Our students </a:t>
            </a:r>
            <a:r>
              <a:rPr lang="en-US" sz="1800" dirty="0" smtClean="0">
                <a:effectLst/>
              </a:rPr>
              <a:t> </a:t>
            </a:r>
            <a:r>
              <a:rPr lang="en-US" sz="1800" dirty="0">
                <a:effectLst/>
              </a:rPr>
              <a:t>will show you a play about </a:t>
            </a:r>
            <a:r>
              <a:rPr lang="en-US" sz="1800" dirty="0" smtClean="0">
                <a:effectLst/>
              </a:rPr>
              <a:t>Mother </a:t>
            </a:r>
            <a:r>
              <a:rPr lang="en-US" sz="1800" dirty="0">
                <a:effectLst/>
              </a:rPr>
              <a:t>– </a:t>
            </a:r>
            <a:r>
              <a:rPr lang="en-US" sz="1800" dirty="0" smtClean="0">
                <a:effectLst/>
              </a:rPr>
              <a:t>Cat </a:t>
            </a:r>
            <a:r>
              <a:rPr lang="en-US" sz="1800" dirty="0">
                <a:effectLst/>
              </a:rPr>
              <a:t>and her little kittens. Now you will see how   </a:t>
            </a:r>
            <a:r>
              <a:rPr lang="en-US" sz="1800" dirty="0" smtClean="0">
                <a:effectLst/>
              </a:rPr>
              <a:t>Mother </a:t>
            </a:r>
            <a:r>
              <a:rPr lang="en-US" sz="1800" dirty="0">
                <a:effectLst/>
              </a:rPr>
              <a:t>C</a:t>
            </a:r>
            <a:r>
              <a:rPr lang="en-US" sz="1800" dirty="0" smtClean="0">
                <a:effectLst/>
              </a:rPr>
              <a:t>at   loves </a:t>
            </a:r>
            <a:r>
              <a:rPr lang="en-US" sz="1800" dirty="0">
                <a:effectLst/>
              </a:rPr>
              <a:t>her kittens and how </a:t>
            </a:r>
            <a:r>
              <a:rPr lang="en-US" sz="1800" dirty="0" smtClean="0">
                <a:effectLst/>
              </a:rPr>
              <a:t>she </a:t>
            </a:r>
            <a:r>
              <a:rPr lang="en-US" sz="1800" dirty="0">
                <a:effectLst/>
              </a:rPr>
              <a:t>takes care of them.</a:t>
            </a:r>
            <a:r>
              <a:rPr lang="ru-RU" sz="1800" dirty="0">
                <a:effectLst/>
              </a:rPr>
              <a:t/>
            </a:r>
            <a:br>
              <a:rPr lang="ru-RU" sz="1800" dirty="0">
                <a:effectLst/>
              </a:rPr>
            </a:br>
            <a:r>
              <a:rPr lang="en-US" sz="1800" dirty="0">
                <a:effectLst/>
              </a:rPr>
              <a:t> </a:t>
            </a:r>
            <a:r>
              <a:rPr lang="ru-RU" sz="1800" dirty="0">
                <a:effectLst/>
              </a:rPr>
              <a:t>(сценка “три маленьких котенка” 3 класс)</a:t>
            </a:r>
            <a:br>
              <a:rPr lang="ru-RU" sz="1800" dirty="0">
                <a:effectLst/>
              </a:rPr>
            </a:br>
            <a:endParaRPr lang="ru-RU" sz="1800" dirty="0"/>
          </a:p>
        </p:txBody>
      </p:sp>
      <p:sp>
        <p:nvSpPr>
          <p:cNvPr id="3" name="Объект 2"/>
          <p:cNvSpPr>
            <a:spLocks noGrp="1"/>
          </p:cNvSpPr>
          <p:nvPr>
            <p:ph idx="1"/>
          </p:nvPr>
        </p:nvSpPr>
        <p:spPr/>
        <p:txBody>
          <a:bodyPr>
            <a:normAutofit fontScale="40000" lnSpcReduction="20000"/>
          </a:bodyPr>
          <a:lstStyle/>
          <a:p>
            <a:endParaRPr lang="en-US" dirty="0" smtClean="0"/>
          </a:p>
          <a:p>
            <a:pPr marL="82296" indent="0">
              <a:buNone/>
            </a:pPr>
            <a:r>
              <a:rPr lang="en-US" dirty="0" smtClean="0"/>
              <a:t>       </a:t>
            </a:r>
            <a:endParaRPr lang="en-US" dirty="0"/>
          </a:p>
          <a:p>
            <a:pPr marL="82296" indent="0">
              <a:buNone/>
            </a:pPr>
            <a:r>
              <a:rPr lang="en-US" sz="3800" dirty="0" smtClean="0"/>
              <a:t>…………………………………………………………………………………………………………………….</a:t>
            </a:r>
          </a:p>
          <a:p>
            <a:pPr marL="82296" indent="0">
              <a:buNone/>
            </a:pPr>
            <a:r>
              <a:rPr lang="en-US" sz="3800" dirty="0" smtClean="0"/>
              <a:t> </a:t>
            </a:r>
            <a:r>
              <a:rPr lang="en-US" sz="4500" b="1" dirty="0"/>
              <a:t>Pupil 2:</a:t>
            </a:r>
            <a:r>
              <a:rPr lang="en-US" sz="4500" dirty="0"/>
              <a:t>   Pupils in the 2 form started learning English </a:t>
            </a:r>
            <a:r>
              <a:rPr lang="en-US" sz="4500" dirty="0" smtClean="0"/>
              <a:t> </a:t>
            </a:r>
            <a:r>
              <a:rPr lang="en-US" sz="4500" dirty="0"/>
              <a:t>3 months </a:t>
            </a:r>
            <a:r>
              <a:rPr lang="en-US" sz="4500" dirty="0" smtClean="0"/>
              <a:t>ago </a:t>
            </a:r>
            <a:r>
              <a:rPr lang="en-US" sz="4500" dirty="0"/>
              <a:t>and they can </a:t>
            </a:r>
            <a:r>
              <a:rPr lang="en-US" sz="4500" dirty="0" smtClean="0"/>
              <a:t>sing the  </a:t>
            </a:r>
            <a:r>
              <a:rPr lang="en-US" sz="4500" dirty="0"/>
              <a:t>English song and dance to it. Their song and  </a:t>
            </a:r>
            <a:r>
              <a:rPr lang="en-US" sz="4500" dirty="0" smtClean="0"/>
              <a:t>dance </a:t>
            </a:r>
            <a:r>
              <a:rPr lang="en-US" sz="4500" dirty="0"/>
              <a:t>is         “</a:t>
            </a:r>
            <a:r>
              <a:rPr lang="en-US" sz="4500" dirty="0" err="1"/>
              <a:t>Skidermarin</a:t>
            </a:r>
            <a:r>
              <a:rPr lang="en-US" sz="4500" dirty="0"/>
              <a:t>” for our Mothers too</a:t>
            </a:r>
            <a:r>
              <a:rPr lang="en-US" sz="4500" dirty="0" smtClean="0"/>
              <a:t>.  …………………………………………………………………………………                                   </a:t>
            </a:r>
            <a:endParaRPr lang="ru-RU" sz="4500" dirty="0"/>
          </a:p>
          <a:p>
            <a:pPr marL="82296" indent="0">
              <a:buNone/>
            </a:pPr>
            <a:r>
              <a:rPr lang="en-US" sz="4500" b="1" dirty="0"/>
              <a:t>Pupil 1</a:t>
            </a:r>
            <a:r>
              <a:rPr lang="en-US" sz="4500" dirty="0"/>
              <a:t>:    Do you know the famous American writer Mark Twain? – </a:t>
            </a:r>
            <a:endParaRPr lang="ru-RU" sz="4500" dirty="0"/>
          </a:p>
          <a:p>
            <a:pPr marL="82296" indent="0">
              <a:buNone/>
            </a:pPr>
            <a:r>
              <a:rPr lang="en-US" sz="4500" b="1" dirty="0"/>
              <a:t>Pupil 2:   </a:t>
            </a:r>
            <a:r>
              <a:rPr lang="en-US" sz="4500" b="1" dirty="0" smtClean="0"/>
              <a:t> </a:t>
            </a:r>
            <a:r>
              <a:rPr lang="en-US" sz="4500" dirty="0"/>
              <a:t>A</a:t>
            </a:r>
            <a:r>
              <a:rPr lang="en-US" sz="4500" dirty="0" smtClean="0"/>
              <a:t>ll </a:t>
            </a:r>
            <a:r>
              <a:rPr lang="en-US" sz="4500" dirty="0"/>
              <a:t>children read his best    adventures of Tom Sawyer. </a:t>
            </a:r>
            <a:endParaRPr lang="ru-RU" sz="4500" dirty="0"/>
          </a:p>
          <a:p>
            <a:pPr marL="82296" indent="0">
              <a:buNone/>
            </a:pPr>
            <a:r>
              <a:rPr lang="en-US" sz="4500" b="1" dirty="0"/>
              <a:t>Pupil 1 </a:t>
            </a:r>
            <a:r>
              <a:rPr lang="en-US" sz="4500" dirty="0"/>
              <a:t>:  Tom Sawyer is a very naughty boy, but his Aunt Polly could look after him very well. Now a short play will be performed by the pupils of the 6 form. The play is called “Tom Sawyer is whitewashing the fence”</a:t>
            </a:r>
            <a:endParaRPr lang="ru-RU" sz="4500" dirty="0"/>
          </a:p>
          <a:p>
            <a:pPr marL="82296" indent="0">
              <a:buNone/>
            </a:pPr>
            <a:r>
              <a:rPr lang="en-US" sz="4500" dirty="0"/>
              <a:t>            </a:t>
            </a:r>
            <a:r>
              <a:rPr lang="en-US" sz="4500" dirty="0" smtClean="0"/>
              <a:t> </a:t>
            </a:r>
            <a:r>
              <a:rPr lang="ru-RU" sz="4500" dirty="0"/>
              <a:t>(сценка «Том </a:t>
            </a:r>
            <a:r>
              <a:rPr lang="ru-RU" sz="4500" dirty="0" err="1"/>
              <a:t>Сойер</a:t>
            </a:r>
            <a:r>
              <a:rPr lang="ru-RU" sz="4500" dirty="0"/>
              <a:t> красит забор» 6 класс</a:t>
            </a:r>
            <a:r>
              <a:rPr lang="ru-RU" sz="4500" dirty="0" smtClean="0"/>
              <a:t>)</a:t>
            </a:r>
            <a:endParaRPr lang="en-US" sz="4500" dirty="0" smtClean="0"/>
          </a:p>
          <a:p>
            <a:endParaRPr lang="ru-RU" sz="4500" dirty="0"/>
          </a:p>
          <a:p>
            <a:endParaRPr lang="ru-RU" dirty="0"/>
          </a:p>
        </p:txBody>
      </p:sp>
    </p:spTree>
    <p:extLst>
      <p:ext uri="{BB962C8B-B14F-4D97-AF65-F5344CB8AC3E}">
        <p14:creationId xmlns:p14="http://schemas.microsoft.com/office/powerpoint/2010/main" val="875687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normAutofit fontScale="90000"/>
          </a:bodyPr>
          <a:lstStyle/>
          <a:p>
            <a:r>
              <a:rPr lang="en-US" sz="2000" b="1" dirty="0" smtClean="0">
                <a:effectLst/>
              </a:rPr>
              <a:t/>
            </a:r>
            <a:br>
              <a:rPr lang="en-US" sz="2000" b="1" dirty="0" smtClean="0">
                <a:effectLst/>
              </a:rPr>
            </a:br>
            <a:r>
              <a:rPr lang="en-US" sz="2000" b="1" dirty="0">
                <a:effectLst/>
              </a:rPr>
              <a:t/>
            </a:r>
            <a:br>
              <a:rPr lang="en-US" sz="2000" b="1" dirty="0">
                <a:effectLst/>
              </a:rPr>
            </a:br>
            <a:r>
              <a:rPr lang="en-US" sz="2000" b="1" dirty="0" smtClean="0">
                <a:effectLst/>
              </a:rPr>
              <a:t/>
            </a:r>
            <a:br>
              <a:rPr lang="en-US" sz="2000" b="1" dirty="0" smtClean="0">
                <a:effectLst/>
              </a:rPr>
            </a:br>
            <a:r>
              <a:rPr lang="en-US" sz="2000" b="1" dirty="0" smtClean="0">
                <a:effectLst/>
              </a:rPr>
              <a:t/>
            </a:r>
            <a:br>
              <a:rPr lang="en-US" sz="2000" b="1" dirty="0" smtClean="0">
                <a:effectLst/>
              </a:rPr>
            </a:br>
            <a:r>
              <a:rPr lang="en-US" sz="2000" b="1" dirty="0" smtClean="0">
                <a:effectLst/>
              </a:rPr>
              <a:t>Pupil </a:t>
            </a:r>
            <a:r>
              <a:rPr lang="en-US" sz="2000" b="1" dirty="0">
                <a:effectLst/>
              </a:rPr>
              <a:t>2</a:t>
            </a:r>
            <a:r>
              <a:rPr lang="en-US" sz="2000" dirty="0">
                <a:effectLst/>
              </a:rPr>
              <a:t>:   Your Mothers always worry about your getting to school and getting back home because of heavy transport in the streets. </a:t>
            </a:r>
            <a:r>
              <a:rPr lang="ru-RU" sz="2000" dirty="0">
                <a:effectLst/>
              </a:rPr>
              <a:t/>
            </a:r>
            <a:br>
              <a:rPr lang="ru-RU" sz="2000" dirty="0">
                <a:effectLst/>
              </a:rPr>
            </a:br>
            <a:r>
              <a:rPr lang="en-US" sz="2000" b="1" dirty="0">
                <a:effectLst/>
              </a:rPr>
              <a:t>Pupil 1:</a:t>
            </a:r>
            <a:r>
              <a:rPr lang="en-US" sz="2000" dirty="0">
                <a:effectLst/>
              </a:rPr>
              <a:t>   So you must know the traffic rules very well. But some drivers don’t know them at all. The pupils of our school will act the play “In the bus</a:t>
            </a:r>
            <a:r>
              <a:rPr lang="en-US" sz="2000" dirty="0" smtClean="0">
                <a:effectLst/>
              </a:rPr>
              <a:t>”</a:t>
            </a:r>
            <a:r>
              <a:rPr lang="en-US" sz="2000" dirty="0">
                <a:effectLst/>
              </a:rPr>
              <a:t> </a:t>
            </a:r>
            <a:r>
              <a:rPr lang="en-US" sz="2000" dirty="0" smtClean="0">
                <a:effectLst/>
              </a:rPr>
              <a:t>              </a:t>
            </a:r>
            <a:r>
              <a:rPr lang="ru-RU" sz="2000" dirty="0" smtClean="0">
                <a:effectLst/>
              </a:rPr>
              <a:t>(</a:t>
            </a:r>
            <a:r>
              <a:rPr lang="ru-RU" sz="2000" dirty="0">
                <a:effectLst/>
              </a:rPr>
              <a:t>сценка «В автобусе» ученики 7 и 8 класса)</a:t>
            </a:r>
            <a:br>
              <a:rPr lang="ru-RU" sz="2000" dirty="0">
                <a:effectLst/>
              </a:rPr>
            </a:br>
            <a:r>
              <a:rPr lang="ru-RU" sz="2000" dirty="0">
                <a:effectLst/>
              </a:rPr>
              <a:t/>
            </a:r>
            <a:br>
              <a:rPr lang="ru-RU" sz="2000" dirty="0">
                <a:effectLst/>
              </a:rPr>
            </a:br>
            <a:r>
              <a:rPr lang="en-US" sz="2000" dirty="0">
                <a:effectLst/>
              </a:rPr>
              <a:t>       </a:t>
            </a:r>
            <a:r>
              <a:rPr lang="en-US" sz="2000" dirty="0" smtClean="0">
                <a:effectLst/>
              </a:rPr>
              <a:t> </a:t>
            </a:r>
            <a:r>
              <a:rPr lang="ru-RU" dirty="0">
                <a:effectLst/>
              </a:rPr>
              <a:t/>
            </a:r>
            <a:br>
              <a:rPr lang="ru-RU" dirty="0">
                <a:effectLst/>
              </a:rPr>
            </a:br>
            <a:endParaRPr lang="ru-RU" sz="2400" dirty="0"/>
          </a:p>
        </p:txBody>
      </p:sp>
      <p:sp>
        <p:nvSpPr>
          <p:cNvPr id="3" name="Объект 2"/>
          <p:cNvSpPr>
            <a:spLocks noGrp="1"/>
          </p:cNvSpPr>
          <p:nvPr>
            <p:ph idx="1"/>
          </p:nvPr>
        </p:nvSpPr>
        <p:spPr>
          <a:xfrm>
            <a:off x="1435608" y="1484784"/>
            <a:ext cx="7498080" cy="4763616"/>
          </a:xfrm>
        </p:spPr>
        <p:txBody>
          <a:bodyPr>
            <a:normAutofit fontScale="77500" lnSpcReduction="20000"/>
          </a:bodyPr>
          <a:lstStyle/>
          <a:p>
            <a:pPr marL="82296" indent="0">
              <a:buNone/>
            </a:pPr>
            <a:r>
              <a:rPr lang="en-US" sz="1800" dirty="0" smtClean="0"/>
              <a:t>………………………………………………………………………………………………………………….</a:t>
            </a:r>
          </a:p>
          <a:p>
            <a:pPr marL="82296" indent="0">
              <a:buNone/>
            </a:pPr>
            <a:r>
              <a:rPr lang="en-US" sz="2300" b="1" dirty="0" smtClean="0"/>
              <a:t>Pupil </a:t>
            </a:r>
            <a:r>
              <a:rPr lang="en-US" sz="2300" b="1" dirty="0"/>
              <a:t>2</a:t>
            </a:r>
            <a:r>
              <a:rPr lang="en-US" sz="2300" dirty="0"/>
              <a:t>:   Our senior students the 9-formers are very fancy today. </a:t>
            </a:r>
            <a:r>
              <a:rPr lang="en-US" sz="2300" dirty="0" smtClean="0"/>
              <a:t> </a:t>
            </a:r>
            <a:r>
              <a:rPr lang="en-US" sz="2300" dirty="0"/>
              <a:t>They congratulate their mothers with a song.</a:t>
            </a:r>
            <a:endParaRPr lang="ru-RU" sz="2300" dirty="0"/>
          </a:p>
          <a:p>
            <a:pPr marL="82296" indent="0">
              <a:buNone/>
            </a:pPr>
            <a:r>
              <a:rPr lang="en-US" sz="2300" b="1" dirty="0"/>
              <a:t>Pupil 1:</a:t>
            </a:r>
            <a:r>
              <a:rPr lang="en-US" sz="2300" dirty="0"/>
              <a:t> It will be a lyrical song about teenagers life. In this song parents   give their children advice. It’s very important and useful. Let’s listen to a song which is called “Once I was 7 years old”   </a:t>
            </a:r>
            <a:endParaRPr lang="en-US" sz="2300" dirty="0" smtClean="0"/>
          </a:p>
          <a:p>
            <a:pPr marL="82296" indent="0">
              <a:buNone/>
            </a:pPr>
            <a:r>
              <a:rPr lang="en-US" sz="2300" dirty="0"/>
              <a:t> </a:t>
            </a:r>
            <a:r>
              <a:rPr lang="en-US" sz="2300" dirty="0" smtClean="0"/>
              <a:t>                     (</a:t>
            </a:r>
            <a:r>
              <a:rPr lang="ru-RU" sz="2300" dirty="0"/>
              <a:t>песня</a:t>
            </a:r>
            <a:r>
              <a:rPr lang="en-US" sz="2300" dirty="0"/>
              <a:t> «</a:t>
            </a:r>
            <a:r>
              <a:rPr lang="ru-RU" sz="2300" dirty="0"/>
              <a:t>Когда мне было</a:t>
            </a:r>
            <a:r>
              <a:rPr lang="en-US" sz="2300" dirty="0"/>
              <a:t> 7» </a:t>
            </a:r>
            <a:r>
              <a:rPr lang="ru-RU" sz="2300" dirty="0"/>
              <a:t>ученики</a:t>
            </a:r>
            <a:r>
              <a:rPr lang="en-US" sz="2300" dirty="0"/>
              <a:t> 9 </a:t>
            </a:r>
            <a:r>
              <a:rPr lang="ru-RU" sz="2300" dirty="0"/>
              <a:t>класса</a:t>
            </a:r>
            <a:r>
              <a:rPr lang="en-US" sz="2300" dirty="0" smtClean="0"/>
              <a:t>)</a:t>
            </a:r>
          </a:p>
          <a:p>
            <a:pPr marL="82296" indent="0">
              <a:buNone/>
            </a:pPr>
            <a:r>
              <a:rPr lang="en-US" sz="2300" dirty="0" smtClean="0"/>
              <a:t>………………………………………………………………………………………….</a:t>
            </a:r>
            <a:endParaRPr lang="ru-RU" sz="2300" dirty="0"/>
          </a:p>
          <a:p>
            <a:pPr marL="82296" indent="0">
              <a:buNone/>
            </a:pPr>
            <a:r>
              <a:rPr lang="en-US" sz="2300" b="1" dirty="0"/>
              <a:t>Pupil 2:</a:t>
            </a:r>
            <a:r>
              <a:rPr lang="en-US" sz="2300" dirty="0"/>
              <a:t>   Do you like fairy-tales? Do you enjoy our Russian fairy-tales? – Certainly, you do. “The House in the Wood” is very popular. </a:t>
            </a:r>
            <a:endParaRPr lang="ru-RU" sz="2300" dirty="0"/>
          </a:p>
          <a:p>
            <a:pPr marL="82296" indent="0">
              <a:buNone/>
            </a:pPr>
            <a:r>
              <a:rPr lang="en-US" sz="2300" b="1" dirty="0"/>
              <a:t>Pupil 1</a:t>
            </a:r>
            <a:r>
              <a:rPr lang="en-US" sz="2300" dirty="0"/>
              <a:t>:   I am sure our mothers told you this fairy when you were very little. Am I right? Meet the  pupils of the 4</a:t>
            </a:r>
            <a:r>
              <a:rPr lang="en-US" sz="2300" baseline="30000" dirty="0"/>
              <a:t>th</a:t>
            </a:r>
            <a:r>
              <a:rPr lang="en-US" sz="2300" dirty="0"/>
              <a:t> form and their fairy-tale.</a:t>
            </a:r>
            <a:endParaRPr lang="ru-RU" sz="2300" dirty="0"/>
          </a:p>
          <a:p>
            <a:pPr marL="82296" indent="0">
              <a:buNone/>
            </a:pPr>
            <a:r>
              <a:rPr lang="en-US" sz="2300" dirty="0" smtClean="0"/>
              <a:t>                   (</a:t>
            </a:r>
            <a:r>
              <a:rPr lang="ru-RU" sz="2300" dirty="0"/>
              <a:t>сказка</a:t>
            </a:r>
            <a:r>
              <a:rPr lang="en-US" sz="2300" dirty="0"/>
              <a:t> «</a:t>
            </a:r>
            <a:r>
              <a:rPr lang="ru-RU" sz="2300" dirty="0"/>
              <a:t>Теремок</a:t>
            </a:r>
            <a:r>
              <a:rPr lang="en-US" sz="2300" dirty="0" smtClean="0"/>
              <a:t>»,  </a:t>
            </a:r>
            <a:r>
              <a:rPr lang="ru-RU" sz="2300" dirty="0"/>
              <a:t>песня</a:t>
            </a:r>
            <a:r>
              <a:rPr lang="en-US" sz="2300" dirty="0"/>
              <a:t> “The more we are together the </a:t>
            </a:r>
            <a:r>
              <a:rPr lang="en-US" sz="2300" dirty="0" smtClean="0"/>
              <a:t> happier </a:t>
            </a:r>
            <a:r>
              <a:rPr lang="en-US" sz="2300" dirty="0"/>
              <a:t>we are”)</a:t>
            </a:r>
            <a:endParaRPr lang="ru-RU" sz="2300" dirty="0"/>
          </a:p>
          <a:p>
            <a:pPr marL="82296" indent="0">
              <a:buNone/>
            </a:pPr>
            <a:r>
              <a:rPr lang="en-US" sz="2300" dirty="0"/>
              <a:t> </a:t>
            </a:r>
            <a:endParaRPr lang="ru-RU" sz="2300" dirty="0"/>
          </a:p>
          <a:p>
            <a:endParaRPr lang="ru-RU" sz="1800" dirty="0"/>
          </a:p>
        </p:txBody>
      </p:sp>
    </p:spTree>
    <p:extLst>
      <p:ext uri="{BB962C8B-B14F-4D97-AF65-F5344CB8AC3E}">
        <p14:creationId xmlns:p14="http://schemas.microsoft.com/office/powerpoint/2010/main" val="216185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980870"/>
          </a:xfrm>
        </p:spPr>
        <p:txBody>
          <a:bodyPr>
            <a:noAutofit/>
          </a:bodyPr>
          <a:lstStyle/>
          <a:p>
            <a:r>
              <a:rPr lang="en-US" sz="2400" dirty="0" smtClean="0">
                <a:solidFill>
                  <a:schemeClr val="tx1"/>
                </a:solidFill>
              </a:rPr>
              <a:t>At the end of the concert…</a:t>
            </a:r>
            <a:endParaRPr lang="ru-RU" sz="2400" dirty="0">
              <a:solidFill>
                <a:schemeClr val="tx1"/>
              </a:solidFill>
            </a:endParaRPr>
          </a:p>
        </p:txBody>
      </p:sp>
      <p:sp>
        <p:nvSpPr>
          <p:cNvPr id="3" name="Подзаголовок 2"/>
          <p:cNvSpPr>
            <a:spLocks noGrp="1"/>
          </p:cNvSpPr>
          <p:nvPr>
            <p:ph type="subTitle" idx="1"/>
          </p:nvPr>
        </p:nvSpPr>
        <p:spPr>
          <a:xfrm>
            <a:off x="1432560" y="1850064"/>
            <a:ext cx="7406640" cy="4531264"/>
          </a:xfrm>
        </p:spPr>
        <p:txBody>
          <a:bodyPr>
            <a:normAutofit fontScale="92500"/>
          </a:bodyPr>
          <a:lstStyle/>
          <a:p>
            <a:r>
              <a:rPr lang="en-US" sz="2100" b="1" dirty="0"/>
              <a:t>The teacher of English</a:t>
            </a:r>
            <a:r>
              <a:rPr lang="en-US" sz="2100" dirty="0"/>
              <a:t>: So our English party is practically over. And now we know that our pupils are good actors, singers and dancers. And they are good at English. On Monday  our best performers will get prizes for their excellent skills.</a:t>
            </a:r>
            <a:endParaRPr lang="ru-RU" sz="2100" dirty="0"/>
          </a:p>
          <a:p>
            <a:r>
              <a:rPr lang="en-US" sz="2100" dirty="0"/>
              <a:t>At the end I’d like to congratulate all mothers sitting here with the holiday, let us listen to a very beautiful song about Mother. Perhaps we can sing it all together.</a:t>
            </a:r>
            <a:endParaRPr lang="ru-RU" sz="2100" dirty="0"/>
          </a:p>
          <a:p>
            <a:r>
              <a:rPr lang="ru-RU" sz="2100" dirty="0"/>
              <a:t>(звучит английская песня, слова на экране, песню поют все участники и зрители:   </a:t>
            </a:r>
            <a:r>
              <a:rPr lang="en-US" sz="2100" dirty="0"/>
              <a:t>Neil Reid</a:t>
            </a:r>
            <a:r>
              <a:rPr lang="ru-RU" sz="2100" dirty="0"/>
              <a:t> «</a:t>
            </a:r>
            <a:r>
              <a:rPr lang="en-US" sz="2100" dirty="0"/>
              <a:t>Mother of mine</a:t>
            </a:r>
            <a:r>
              <a:rPr lang="ru-RU" sz="2100" dirty="0" smtClean="0"/>
              <a:t>»)</a:t>
            </a:r>
            <a:endParaRPr lang="en-US" sz="2100" dirty="0" smtClean="0"/>
          </a:p>
          <a:p>
            <a:r>
              <a:rPr lang="en-US" sz="2100" dirty="0" smtClean="0"/>
              <a:t>……………………………………………………………………………………………</a:t>
            </a:r>
            <a:endParaRPr lang="ru-RU" sz="2100" dirty="0"/>
          </a:p>
          <a:p>
            <a:r>
              <a:rPr lang="en-US" sz="2100" b="1" dirty="0"/>
              <a:t>The teacher of English</a:t>
            </a:r>
            <a:r>
              <a:rPr lang="en-US" sz="2100" dirty="0"/>
              <a:t>: I wish your children speak English properly. Good luck to you</a:t>
            </a:r>
            <a:r>
              <a:rPr lang="en-US" sz="2100" dirty="0" smtClean="0"/>
              <a:t>. Thank </a:t>
            </a:r>
            <a:r>
              <a:rPr lang="en-US" sz="2100" dirty="0"/>
              <a:t>you for your attention!</a:t>
            </a:r>
            <a:endParaRPr lang="ru-RU" sz="2100" dirty="0"/>
          </a:p>
          <a:p>
            <a:r>
              <a:rPr lang="en-US" sz="2100" dirty="0"/>
              <a:t>See you..</a:t>
            </a:r>
            <a:endParaRPr lang="ru-RU" sz="2100" dirty="0"/>
          </a:p>
          <a:p>
            <a:endParaRPr lang="ru-RU" dirty="0"/>
          </a:p>
        </p:txBody>
      </p:sp>
    </p:spTree>
    <p:extLst>
      <p:ext uri="{BB962C8B-B14F-4D97-AF65-F5344CB8AC3E}">
        <p14:creationId xmlns:p14="http://schemas.microsoft.com/office/powerpoint/2010/main" val="220352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t>
            </a:r>
            <a:r>
              <a:rPr lang="en-US" sz="2700" b="1" dirty="0" smtClean="0"/>
              <a:t>III </a:t>
            </a:r>
            <a:r>
              <a:rPr lang="ru-RU" sz="2700" b="1" dirty="0"/>
              <a:t>этап</a:t>
            </a:r>
            <a:r>
              <a:rPr lang="en-US" sz="2700" b="1" dirty="0"/>
              <a:t> -</a:t>
            </a:r>
            <a:r>
              <a:rPr lang="ru-RU" sz="2700" b="1" dirty="0"/>
              <a:t>заключение</a:t>
            </a:r>
            <a:r>
              <a:rPr lang="ru-RU" dirty="0"/>
              <a:t/>
            </a:r>
            <a:br>
              <a:rPr lang="ru-RU" dirty="0"/>
            </a:br>
            <a:endParaRPr lang="ru-RU" dirty="0"/>
          </a:p>
        </p:txBody>
      </p:sp>
      <p:sp>
        <p:nvSpPr>
          <p:cNvPr id="3" name="Объект 2"/>
          <p:cNvSpPr>
            <a:spLocks noGrp="1"/>
          </p:cNvSpPr>
          <p:nvPr>
            <p:ph idx="1"/>
          </p:nvPr>
        </p:nvSpPr>
        <p:spPr>
          <a:xfrm>
            <a:off x="1435608" y="1052736"/>
            <a:ext cx="7498080" cy="5195664"/>
          </a:xfrm>
        </p:spPr>
        <p:txBody>
          <a:bodyPr>
            <a:normAutofit lnSpcReduction="10000"/>
          </a:bodyPr>
          <a:lstStyle/>
          <a:p>
            <a:r>
              <a:rPr lang="ru-RU" sz="2400" dirty="0" smtClean="0"/>
              <a:t>Таким </a:t>
            </a:r>
            <a:r>
              <a:rPr lang="ru-RU" sz="2400" dirty="0"/>
              <a:t>образом, каждый день Недели был заполнен английским </a:t>
            </a:r>
            <a:r>
              <a:rPr lang="ru-RU" sz="2400" dirty="0" smtClean="0"/>
              <a:t>языком</a:t>
            </a:r>
            <a:r>
              <a:rPr lang="en-US" sz="2400" dirty="0" smtClean="0"/>
              <a:t>. </a:t>
            </a:r>
            <a:r>
              <a:rPr lang="ru-RU" sz="2400" dirty="0" smtClean="0"/>
              <a:t>Лучшие </a:t>
            </a:r>
            <a:r>
              <a:rPr lang="ru-RU" sz="2400" dirty="0"/>
              <a:t>учащиеся в конкурсах и в выступлении на концерте по мнению жюри были награждены сертификатами и дипломами на линейке школы. </a:t>
            </a:r>
          </a:p>
          <a:p>
            <a:r>
              <a:rPr lang="ru-RU" sz="2600" dirty="0"/>
              <a:t>Внеклассная работа по иностранному языку помогает учащимся не только увидеть истинные возможности изучаемого языка, но и вызывает положительный эмоциональный настрой, что важно для формирования и укрепления положительной мотивации к изучению иностранного языка.</a:t>
            </a:r>
          </a:p>
          <a:p>
            <a:endParaRPr lang="ru-RU" dirty="0"/>
          </a:p>
        </p:txBody>
      </p:sp>
    </p:spTree>
    <p:extLst>
      <p:ext uri="{BB962C8B-B14F-4D97-AF65-F5344CB8AC3E}">
        <p14:creationId xmlns:p14="http://schemas.microsoft.com/office/powerpoint/2010/main" val="674188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Список использованной литературы:</a:t>
            </a:r>
            <a:r>
              <a:rPr lang="ru-RU" sz="2400" dirty="0"/>
              <a:t/>
            </a:r>
            <a:br>
              <a:rPr lang="ru-RU" sz="2400" dirty="0"/>
            </a:br>
            <a:endParaRPr lang="ru-RU" sz="2400" dirty="0"/>
          </a:p>
        </p:txBody>
      </p:sp>
      <p:sp>
        <p:nvSpPr>
          <p:cNvPr id="3" name="Объект 2"/>
          <p:cNvSpPr>
            <a:spLocks noGrp="1"/>
          </p:cNvSpPr>
          <p:nvPr>
            <p:ph idx="1"/>
          </p:nvPr>
        </p:nvSpPr>
        <p:spPr>
          <a:xfrm>
            <a:off x="1435608" y="1196752"/>
            <a:ext cx="7498080" cy="5051648"/>
          </a:xfrm>
        </p:spPr>
        <p:txBody>
          <a:bodyPr>
            <a:normAutofit fontScale="62500" lnSpcReduction="20000"/>
          </a:bodyPr>
          <a:lstStyle/>
          <a:p>
            <a:pPr marL="82296" indent="0">
              <a:buNone/>
            </a:pPr>
            <a:endParaRPr lang="ru-RU" dirty="0"/>
          </a:p>
          <a:p>
            <a:pPr lvl="0"/>
            <a:r>
              <a:rPr lang="ru-RU" dirty="0"/>
              <a:t>Лебедева Г.Н. Внеклассные мероприятия по английскому в начальной школе. М., «Глобус», 2008г.</a:t>
            </a:r>
          </a:p>
          <a:p>
            <a:pPr lvl="0"/>
            <a:r>
              <a:rPr lang="ru-RU" dirty="0"/>
              <a:t>Калинина Л.В. Предметная неделя английского языка в школе.</a:t>
            </a:r>
          </a:p>
          <a:p>
            <a:r>
              <a:rPr lang="ru-RU" dirty="0"/>
              <a:t>Ростов н/Д «Феникс» 2008г.</a:t>
            </a:r>
          </a:p>
          <a:p>
            <a:pPr lvl="0"/>
            <a:r>
              <a:rPr lang="ru-RU" dirty="0"/>
              <a:t>Сазонова С.Н. Неделя иностранных языков в средней школе.- Иностранные языки в школе.- №2 2009 стр.46-48</a:t>
            </a:r>
          </a:p>
          <a:p>
            <a:pPr lvl="0"/>
            <a:r>
              <a:rPr lang="ru-RU" dirty="0"/>
              <a:t>Смирнова Е.А. Отчетный концерт декады иностранных зыков.- Иностранные языки в школе. - №3 2009 стр. 73-75</a:t>
            </a:r>
          </a:p>
          <a:p>
            <a:pPr lvl="0"/>
            <a:r>
              <a:rPr lang="ru-RU" dirty="0" err="1"/>
              <a:t>Шепелева</a:t>
            </a:r>
            <a:r>
              <a:rPr lang="ru-RU" dirty="0"/>
              <a:t> В.И. Принципы организации внеклассной работы.</a:t>
            </a:r>
          </a:p>
          <a:p>
            <a:pPr lvl="0"/>
            <a:r>
              <a:rPr lang="ru-RU" dirty="0"/>
              <a:t>Савина С. Н. Внеклассная работа по иностранным языкам в средней школе. М., «Просвещение», 1991г.</a:t>
            </a:r>
          </a:p>
          <a:p>
            <a:endParaRPr lang="ru-RU" sz="1800" dirty="0"/>
          </a:p>
        </p:txBody>
      </p:sp>
    </p:spTree>
    <p:extLst>
      <p:ext uri="{BB962C8B-B14F-4D97-AF65-F5344CB8AC3E}">
        <p14:creationId xmlns:p14="http://schemas.microsoft.com/office/powerpoint/2010/main" val="421657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2000" b="1" dirty="0" smtClean="0">
                <a:solidFill>
                  <a:srgbClr val="002060"/>
                </a:solidFill>
                <a:effectLst/>
                <a:latin typeface="Arial" panose="020B0604020202020204" pitchFamily="34" charset="0"/>
                <a:cs typeface="Arial" panose="020B0604020202020204" pitchFamily="34" charset="0"/>
              </a:rPr>
              <a:t>  Методическая </a:t>
            </a:r>
            <a:r>
              <a:rPr lang="ru-RU" sz="2000" b="1" dirty="0">
                <a:solidFill>
                  <a:srgbClr val="002060"/>
                </a:solidFill>
                <a:effectLst/>
                <a:latin typeface="Arial" panose="020B0604020202020204" pitchFamily="34" charset="0"/>
                <a:cs typeface="Arial" panose="020B0604020202020204" pitchFamily="34" charset="0"/>
              </a:rPr>
              <a:t>разработка внеклассных мероприятий</a:t>
            </a:r>
            <a:r>
              <a:rPr lang="ru-RU" sz="1200" dirty="0">
                <a:effectLst/>
              </a:rPr>
              <a:t/>
            </a:r>
            <a:br>
              <a:rPr lang="ru-RU" sz="1200" dirty="0">
                <a:effectLst/>
              </a:rPr>
            </a:br>
            <a:r>
              <a:rPr lang="ru-RU" sz="1200" b="1" dirty="0">
                <a:effectLst/>
              </a:rPr>
              <a:t> </a:t>
            </a:r>
            <a:r>
              <a:rPr lang="ru-RU" sz="1200" dirty="0">
                <a:effectLst/>
              </a:rPr>
              <a:t/>
            </a:r>
            <a:br>
              <a:rPr lang="ru-RU" sz="1200" dirty="0">
                <a:effectLst/>
              </a:rPr>
            </a:br>
            <a:r>
              <a:rPr lang="ru-RU" sz="1200" b="1" dirty="0">
                <a:effectLst/>
              </a:rPr>
              <a:t> </a:t>
            </a:r>
            <a:r>
              <a:rPr lang="ru-RU" sz="1200" dirty="0">
                <a:effectLst/>
              </a:rPr>
              <a:t/>
            </a:r>
            <a:br>
              <a:rPr lang="ru-RU" sz="1200" dirty="0">
                <a:effectLst/>
              </a:rPr>
            </a:br>
            <a:r>
              <a:rPr lang="ru-RU" sz="1200" b="1" dirty="0">
                <a:effectLst/>
              </a:rPr>
              <a:t> </a:t>
            </a:r>
            <a:r>
              <a:rPr lang="ru-RU" sz="1200" dirty="0">
                <a:effectLst/>
              </a:rPr>
              <a:t/>
            </a:r>
            <a:br>
              <a:rPr lang="ru-RU" sz="1200" dirty="0">
                <a:effectLst/>
              </a:rPr>
            </a:br>
            <a:r>
              <a:rPr lang="ru-RU" sz="1200" dirty="0">
                <a:effectLst/>
              </a:rPr>
              <a:t> </a:t>
            </a:r>
            <a:br>
              <a:rPr lang="ru-RU" sz="1200" dirty="0">
                <a:effectLst/>
              </a:rPr>
            </a:br>
            <a:endParaRPr lang="ru-RU" sz="1200" dirty="0"/>
          </a:p>
        </p:txBody>
      </p:sp>
      <p:sp>
        <p:nvSpPr>
          <p:cNvPr id="3" name="Подзаголовок 2"/>
          <p:cNvSpPr>
            <a:spLocks noGrp="1"/>
          </p:cNvSpPr>
          <p:nvPr>
            <p:ph type="subTitle" idx="1"/>
          </p:nvPr>
        </p:nvSpPr>
        <p:spPr>
          <a:xfrm>
            <a:off x="1432560" y="1850064"/>
            <a:ext cx="7459920" cy="3163112"/>
          </a:xfrm>
        </p:spPr>
        <p:txBody>
          <a:bodyPr>
            <a:normAutofit fontScale="25000" lnSpcReduction="20000"/>
          </a:bodyPr>
          <a:lstStyle/>
          <a:p>
            <a:r>
              <a:rPr lang="ru-RU" sz="9600" b="1" dirty="0" smtClean="0">
                <a:solidFill>
                  <a:srgbClr val="002060"/>
                </a:solidFill>
              </a:rPr>
              <a:t>                     ПРЕДМЕТНАЯ </a:t>
            </a:r>
            <a:r>
              <a:rPr lang="ru-RU" sz="9600" b="1" dirty="0">
                <a:solidFill>
                  <a:srgbClr val="002060"/>
                </a:solidFill>
              </a:rPr>
              <a:t>НЕДЕЛЯ </a:t>
            </a:r>
            <a:endParaRPr lang="ru-RU" sz="9600" b="1" dirty="0" smtClean="0">
              <a:solidFill>
                <a:srgbClr val="002060"/>
              </a:solidFill>
            </a:endParaRPr>
          </a:p>
          <a:p>
            <a:r>
              <a:rPr lang="ru-RU" sz="9600" dirty="0">
                <a:solidFill>
                  <a:srgbClr val="002060"/>
                </a:solidFill>
              </a:rPr>
              <a:t/>
            </a:r>
            <a:br>
              <a:rPr lang="ru-RU" sz="9600" dirty="0">
                <a:solidFill>
                  <a:srgbClr val="002060"/>
                </a:solidFill>
              </a:rPr>
            </a:br>
            <a:r>
              <a:rPr lang="ru-RU" sz="9600" dirty="0" smtClean="0">
                <a:solidFill>
                  <a:srgbClr val="002060"/>
                </a:solidFill>
              </a:rPr>
              <a:t>             </a:t>
            </a:r>
            <a:r>
              <a:rPr lang="ru-RU" sz="9600" b="1" dirty="0" smtClean="0">
                <a:solidFill>
                  <a:srgbClr val="002060"/>
                </a:solidFill>
              </a:rPr>
              <a:t>АНГЛИЙСКОГО </a:t>
            </a:r>
            <a:r>
              <a:rPr lang="ru-RU" sz="9600" b="1" dirty="0">
                <a:solidFill>
                  <a:srgbClr val="002060"/>
                </a:solidFill>
              </a:rPr>
              <a:t>ЯЗЫКА В </a:t>
            </a:r>
            <a:r>
              <a:rPr lang="ru-RU" sz="9600" b="1" dirty="0" smtClean="0">
                <a:solidFill>
                  <a:srgbClr val="002060"/>
                </a:solidFill>
              </a:rPr>
              <a:t>ШКОЛЕ</a:t>
            </a:r>
            <a:endParaRPr lang="en-US" sz="9600" b="1" dirty="0" smtClean="0">
              <a:solidFill>
                <a:srgbClr val="002060"/>
              </a:solidFill>
            </a:endParaRPr>
          </a:p>
          <a:p>
            <a:endParaRPr lang="en-US" sz="9600" b="1" dirty="0">
              <a:solidFill>
                <a:srgbClr val="002060"/>
              </a:solidFill>
            </a:endParaRPr>
          </a:p>
          <a:p>
            <a:r>
              <a:rPr lang="ru-RU" sz="2800" dirty="0">
                <a:solidFill>
                  <a:srgbClr val="002060"/>
                </a:solidFill>
              </a:rPr>
              <a:t/>
            </a:r>
            <a:br>
              <a:rPr lang="ru-RU" sz="2800" dirty="0">
                <a:solidFill>
                  <a:srgbClr val="002060"/>
                </a:solidFill>
              </a:rPr>
            </a:br>
            <a:r>
              <a:rPr lang="ru-RU" sz="1900" dirty="0"/>
              <a:t> </a:t>
            </a:r>
            <a:r>
              <a:rPr lang="ru-RU" sz="1900" dirty="0" smtClean="0"/>
              <a:t>           </a:t>
            </a:r>
          </a:p>
          <a:p>
            <a:r>
              <a:rPr lang="ru-RU" sz="4000" dirty="0"/>
              <a:t> </a:t>
            </a:r>
            <a:r>
              <a:rPr lang="ru-RU" sz="4000" dirty="0" smtClean="0"/>
              <a:t>                                                                                                                           </a:t>
            </a:r>
            <a:r>
              <a:rPr lang="en-US" sz="4000" dirty="0" smtClean="0"/>
              <a:t>  </a:t>
            </a:r>
            <a:r>
              <a:rPr lang="ru-RU" sz="4000" dirty="0" smtClean="0"/>
              <a:t>                                </a:t>
            </a:r>
            <a:r>
              <a:rPr lang="en-US" sz="4000" dirty="0" smtClean="0"/>
              <a:t> </a:t>
            </a:r>
            <a:r>
              <a:rPr lang="ru-RU" sz="5600" dirty="0" smtClean="0"/>
              <a:t>Учитель </a:t>
            </a:r>
            <a:r>
              <a:rPr lang="ru-RU" sz="5600" dirty="0"/>
              <a:t>английского </a:t>
            </a:r>
            <a:r>
              <a:rPr lang="ru-RU" sz="5600" dirty="0" smtClean="0"/>
              <a:t>языка</a:t>
            </a:r>
          </a:p>
          <a:p>
            <a:pPr algn="r"/>
            <a:r>
              <a:rPr lang="ru-RU" sz="5600" dirty="0" smtClean="0"/>
              <a:t>                                                                                                                                                             </a:t>
            </a:r>
            <a:r>
              <a:rPr lang="ru-RU" sz="5600" dirty="0" smtClean="0"/>
              <a:t>высшей </a:t>
            </a:r>
            <a:r>
              <a:rPr lang="ru-RU" sz="5600" dirty="0"/>
              <a:t>категории </a:t>
            </a:r>
            <a:r>
              <a:rPr lang="ru-RU" sz="5600" dirty="0" smtClean="0"/>
              <a:t>,  </a:t>
            </a:r>
          </a:p>
          <a:p>
            <a:pPr algn="r"/>
            <a:r>
              <a:rPr lang="ru-RU" sz="5600" dirty="0" smtClean="0"/>
              <a:t>                                                                                                      </a:t>
            </a:r>
            <a:r>
              <a:rPr lang="ru-RU" sz="5600" dirty="0" smtClean="0"/>
              <a:t> </a:t>
            </a:r>
            <a:r>
              <a:rPr lang="ru-RU" sz="5600" dirty="0" err="1" smtClean="0"/>
              <a:t>Мацкая</a:t>
            </a:r>
            <a:r>
              <a:rPr lang="ru-RU" sz="5600" dirty="0" smtClean="0"/>
              <a:t> </a:t>
            </a:r>
            <a:r>
              <a:rPr lang="ru-RU" sz="5600" dirty="0"/>
              <a:t>Инесса </a:t>
            </a:r>
            <a:r>
              <a:rPr lang="ru-RU" sz="5600" dirty="0" smtClean="0"/>
              <a:t>Николаевна</a:t>
            </a:r>
            <a:r>
              <a:rPr lang="en-US" sz="5600" dirty="0" smtClean="0"/>
              <a:t>,</a:t>
            </a:r>
            <a:endParaRPr lang="ru-RU" sz="5600" dirty="0" smtClean="0"/>
          </a:p>
          <a:p>
            <a:pPr algn="r"/>
            <a:r>
              <a:rPr lang="ru-RU" sz="5600" dirty="0" smtClean="0"/>
              <a:t>СОШ при Посольстве России</a:t>
            </a:r>
          </a:p>
          <a:p>
            <a:pPr algn="r"/>
            <a:r>
              <a:rPr lang="ru-RU" sz="5600" dirty="0" smtClean="0"/>
              <a:t> в Аргентине</a:t>
            </a:r>
            <a:endParaRPr lang="ru-RU" sz="5600" dirty="0" smtClean="0"/>
          </a:p>
          <a:p>
            <a:r>
              <a:rPr lang="ru-RU" sz="8000" dirty="0"/>
              <a:t/>
            </a:r>
            <a:br>
              <a:rPr lang="ru-RU" sz="8000" dirty="0"/>
            </a:br>
            <a:endParaRPr lang="ru-RU" sz="8000" dirty="0"/>
          </a:p>
        </p:txBody>
      </p:sp>
      <p:pic>
        <p:nvPicPr>
          <p:cNvPr id="4" name="Рисунок 3" descr="F:\Неделя анг яз\метод разработка\Неделя-английского-языка.jpg"/>
          <p:cNvPicPr/>
          <p:nvPr/>
        </p:nvPicPr>
        <p:blipFill>
          <a:blip r:embed="rId2">
            <a:extLst>
              <a:ext uri="{28A0092B-C50C-407E-A947-70E740481C1C}">
                <a14:useLocalDpi xmlns:a14="http://schemas.microsoft.com/office/drawing/2010/main" val="0"/>
              </a:ext>
            </a:extLst>
          </a:blip>
          <a:srcRect/>
          <a:stretch>
            <a:fillRect/>
          </a:stretch>
        </p:blipFill>
        <p:spPr bwMode="auto">
          <a:xfrm>
            <a:off x="1187625" y="2924944"/>
            <a:ext cx="5040559" cy="3528392"/>
          </a:xfrm>
          <a:prstGeom prst="rect">
            <a:avLst/>
          </a:prstGeom>
          <a:noFill/>
          <a:ln>
            <a:noFill/>
          </a:ln>
        </p:spPr>
      </p:pic>
    </p:spTree>
    <p:extLst>
      <p:ext uri="{BB962C8B-B14F-4D97-AF65-F5344CB8AC3E}">
        <p14:creationId xmlns:p14="http://schemas.microsoft.com/office/powerpoint/2010/main" val="3552918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Содержание</a:t>
            </a:r>
            <a:r>
              <a:rPr lang="ru-RU" dirty="0"/>
              <a:t/>
            </a:r>
            <a:br>
              <a:rPr lang="ru-RU" dirty="0"/>
            </a:br>
            <a:endParaRPr lang="ru-RU" dirty="0"/>
          </a:p>
        </p:txBody>
      </p:sp>
      <p:sp>
        <p:nvSpPr>
          <p:cNvPr id="3" name="Объект 2"/>
          <p:cNvSpPr>
            <a:spLocks noGrp="1"/>
          </p:cNvSpPr>
          <p:nvPr>
            <p:ph idx="1"/>
          </p:nvPr>
        </p:nvSpPr>
        <p:spPr/>
        <p:txBody>
          <a:bodyPr>
            <a:normAutofit fontScale="85000" lnSpcReduction="10000"/>
          </a:bodyPr>
          <a:lstStyle/>
          <a:p>
            <a:r>
              <a:rPr lang="ru-RU" dirty="0" smtClean="0"/>
              <a:t>Аннотация………………………………………… </a:t>
            </a:r>
            <a:r>
              <a:rPr lang="ru-RU" dirty="0"/>
              <a:t>4</a:t>
            </a:r>
          </a:p>
          <a:p>
            <a:r>
              <a:rPr lang="ru-RU" dirty="0" smtClean="0"/>
              <a:t>Введение…………………………………………… 5</a:t>
            </a:r>
          </a:p>
          <a:p>
            <a:r>
              <a:rPr lang="ru-RU" dirty="0" smtClean="0"/>
              <a:t>Цели и задачи мероприятия……………….6</a:t>
            </a:r>
            <a:endParaRPr lang="ru-RU" dirty="0"/>
          </a:p>
          <a:p>
            <a:r>
              <a:rPr lang="ru-RU" dirty="0" smtClean="0"/>
              <a:t>Этапы </a:t>
            </a:r>
            <a:r>
              <a:rPr lang="ru-RU" dirty="0"/>
              <a:t>проведения недели английского языка в школе</a:t>
            </a:r>
            <a:r>
              <a:rPr lang="ru-RU" dirty="0" smtClean="0"/>
              <a:t>………………………………</a:t>
            </a:r>
            <a:r>
              <a:rPr lang="en-US" dirty="0" smtClean="0"/>
              <a:t>..</a:t>
            </a:r>
            <a:r>
              <a:rPr lang="ru-RU" dirty="0" smtClean="0"/>
              <a:t>7</a:t>
            </a:r>
            <a:r>
              <a:rPr lang="en-US" dirty="0" smtClean="0"/>
              <a:t>-16</a:t>
            </a:r>
            <a:endParaRPr lang="ru-RU" dirty="0"/>
          </a:p>
          <a:p>
            <a:r>
              <a:rPr lang="ru-RU" dirty="0" smtClean="0"/>
              <a:t>Список литературы…………………………...</a:t>
            </a:r>
            <a:r>
              <a:rPr lang="en-US" dirty="0" smtClean="0"/>
              <a:t>17</a:t>
            </a:r>
            <a:endParaRPr lang="ru-RU" dirty="0"/>
          </a:p>
          <a:p>
            <a:pPr marL="82296" indent="0">
              <a:buNone/>
            </a:pPr>
            <a:endParaRPr lang="ru-RU" dirty="0"/>
          </a:p>
          <a:p>
            <a:pPr marL="82296" indent="0">
              <a:buNone/>
            </a:pPr>
            <a:r>
              <a:rPr lang="ru-RU" dirty="0" smtClean="0"/>
              <a:t> </a:t>
            </a:r>
            <a:endParaRPr lang="ru-RU" dirty="0"/>
          </a:p>
        </p:txBody>
      </p:sp>
    </p:spTree>
    <p:extLst>
      <p:ext uri="{BB962C8B-B14F-4D97-AF65-F5344CB8AC3E}">
        <p14:creationId xmlns:p14="http://schemas.microsoft.com/office/powerpoint/2010/main" val="222991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normAutofit fontScale="90000"/>
          </a:bodyPr>
          <a:lstStyle/>
          <a:p>
            <a:r>
              <a:rPr lang="ru-RU" b="1" dirty="0" smtClean="0"/>
              <a:t>               </a:t>
            </a:r>
            <a:r>
              <a:rPr lang="ru-RU" sz="3100" b="1" dirty="0" smtClean="0"/>
              <a:t>Аннотация</a:t>
            </a:r>
            <a:r>
              <a:rPr lang="ru-RU" dirty="0"/>
              <a:t/>
            </a:r>
            <a:br>
              <a:rPr lang="ru-RU" dirty="0"/>
            </a:br>
            <a:endParaRPr lang="ru-RU" dirty="0"/>
          </a:p>
        </p:txBody>
      </p:sp>
      <p:sp>
        <p:nvSpPr>
          <p:cNvPr id="3" name="Объект 2"/>
          <p:cNvSpPr>
            <a:spLocks noGrp="1"/>
          </p:cNvSpPr>
          <p:nvPr>
            <p:ph idx="1"/>
          </p:nvPr>
        </p:nvSpPr>
        <p:spPr>
          <a:xfrm>
            <a:off x="1259632" y="908720"/>
            <a:ext cx="7674056" cy="5339680"/>
          </a:xfrm>
        </p:spPr>
        <p:txBody>
          <a:bodyPr>
            <a:normAutofit fontScale="62500" lnSpcReduction="20000"/>
          </a:bodyPr>
          <a:lstStyle/>
          <a:p>
            <a:pPr marL="82296" indent="0">
              <a:buNone/>
            </a:pPr>
            <a:endParaRPr lang="ru-RU" dirty="0"/>
          </a:p>
          <a:p>
            <a:r>
              <a:rPr lang="ru-RU" dirty="0"/>
              <a:t>      Для более эффективной реализации целей обучения иностранному языку необходимо как можно активнее вовлекать учащихся в различные виды внеклассной работы. Современный уровень развития методики предлагает </a:t>
            </a:r>
            <a:r>
              <a:rPr lang="ru-RU" dirty="0" smtClean="0"/>
              <a:t>множество </a:t>
            </a:r>
            <a:r>
              <a:rPr lang="ru-RU" dirty="0"/>
              <a:t>форм внеклассной работы (конкурсы, викторины, игры, КВН, праздники, </a:t>
            </a:r>
            <a:r>
              <a:rPr lang="ru-RU" dirty="0" smtClean="0"/>
              <a:t>различные соревнования. </a:t>
            </a:r>
            <a:r>
              <a:rPr lang="ru-RU" dirty="0"/>
              <a:t>Внеклассная работа по иностранному языку помогает учащимся не только увидеть </a:t>
            </a:r>
            <a:r>
              <a:rPr lang="ru-RU" dirty="0" smtClean="0"/>
              <a:t>реальные </a:t>
            </a:r>
            <a:r>
              <a:rPr lang="ru-RU" dirty="0"/>
              <a:t>возможности изучаемого языка, но и вызывает </a:t>
            </a:r>
            <a:r>
              <a:rPr lang="ru-RU" dirty="0" smtClean="0"/>
              <a:t>позитивный </a:t>
            </a:r>
            <a:r>
              <a:rPr lang="ru-RU" dirty="0"/>
              <a:t>эмоциональный настрой, что важно для формирования </a:t>
            </a:r>
            <a:r>
              <a:rPr lang="ru-RU" dirty="0" smtClean="0"/>
              <a:t> </a:t>
            </a:r>
            <a:r>
              <a:rPr lang="ru-RU" dirty="0"/>
              <a:t>положительной мотивации к изучению иностранного языка. </a:t>
            </a:r>
          </a:p>
          <a:p>
            <a:pPr marL="82296" indent="0">
              <a:buNone/>
            </a:pPr>
            <a:r>
              <a:rPr lang="ru-RU" dirty="0"/>
              <a:t> </a:t>
            </a:r>
          </a:p>
          <a:p>
            <a:r>
              <a:rPr lang="ru-RU" dirty="0"/>
              <a:t>      Эта методическая разработка </a:t>
            </a:r>
            <a:r>
              <a:rPr lang="ru-RU" dirty="0" smtClean="0"/>
              <a:t>направлена </a:t>
            </a:r>
            <a:r>
              <a:rPr lang="ru-RU" dirty="0"/>
              <a:t>на совершенствование навыков устной речи, повышение интереса к обучению иностранных языков в школе. В ней содержится сценарий проведения недели английского языка в школе.</a:t>
            </a:r>
          </a:p>
          <a:p>
            <a:endParaRPr lang="ru-RU" dirty="0"/>
          </a:p>
        </p:txBody>
      </p:sp>
    </p:spTree>
    <p:extLst>
      <p:ext uri="{BB962C8B-B14F-4D97-AF65-F5344CB8AC3E}">
        <p14:creationId xmlns:p14="http://schemas.microsoft.com/office/powerpoint/2010/main" val="2221625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90066"/>
          </a:xfrm>
        </p:spPr>
        <p:txBody>
          <a:bodyPr>
            <a:normAutofit fontScale="90000"/>
          </a:bodyPr>
          <a:lstStyle/>
          <a:p>
            <a:r>
              <a:rPr lang="ru-RU" b="1" dirty="0">
                <a:effectLst/>
              </a:rPr>
              <a:t> </a:t>
            </a:r>
            <a:r>
              <a:rPr lang="ru-RU" b="1" dirty="0" smtClean="0">
                <a:effectLst/>
              </a:rPr>
              <a:t>                 </a:t>
            </a:r>
            <a:r>
              <a:rPr lang="ru-RU" sz="2800" b="1" dirty="0" smtClean="0">
                <a:effectLst/>
              </a:rPr>
              <a:t>Введение</a:t>
            </a:r>
            <a:endParaRPr lang="ru-RU" sz="2800" dirty="0"/>
          </a:p>
        </p:txBody>
      </p:sp>
      <p:sp>
        <p:nvSpPr>
          <p:cNvPr id="3" name="Объект 2"/>
          <p:cNvSpPr>
            <a:spLocks noGrp="1"/>
          </p:cNvSpPr>
          <p:nvPr>
            <p:ph idx="1"/>
          </p:nvPr>
        </p:nvSpPr>
        <p:spPr>
          <a:xfrm>
            <a:off x="1435608" y="764704"/>
            <a:ext cx="7498080" cy="5483696"/>
          </a:xfrm>
        </p:spPr>
        <p:txBody>
          <a:bodyPr>
            <a:normAutofit fontScale="62500" lnSpcReduction="20000"/>
          </a:bodyPr>
          <a:lstStyle/>
          <a:p>
            <a:r>
              <a:rPr lang="ru-RU" dirty="0"/>
              <a:t>      Внеклассная работа по иностранному языку необходима для развития и подд</a:t>
            </a:r>
            <a:r>
              <a:rPr lang="ru-RU" b="1" dirty="0"/>
              <a:t>е</a:t>
            </a:r>
            <a:r>
              <a:rPr lang="ru-RU" dirty="0"/>
              <a:t>ржания интереса к изучению иностранного языка в школе, для развития творческих способностей учащихся. Основными организационными принципами внеклассной работы по иностранным языкам являются принципы добровольности и массовости, принцип учета и развития индивидуальных способностей и интересов учеников, принцип связи внеклассной работы с уроками.</a:t>
            </a:r>
          </a:p>
          <a:p>
            <a:r>
              <a:rPr lang="ru-RU" dirty="0"/>
              <a:t>     Важно выделить такую форму внеклассной работы как </a:t>
            </a:r>
            <a:r>
              <a:rPr lang="ru-RU" b="1" dirty="0"/>
              <a:t>Неделя иностранного языка в школе</a:t>
            </a:r>
            <a:r>
              <a:rPr lang="ru-RU" dirty="0"/>
              <a:t>. Эта форма по своему характеру является массовой, так как предусматривает участие в ней многих учеников школы.  А по своей структуре является комплексной, так как включает комплекс разных по смыслу и форме </a:t>
            </a:r>
            <a:r>
              <a:rPr lang="ru-RU" dirty="0" smtClean="0"/>
              <a:t>мероприятий. </a:t>
            </a:r>
            <a:r>
              <a:rPr lang="ru-RU" dirty="0"/>
              <a:t>Неделя иностранного языка, проводимая в школе, дает ребятам возможность на практике применить свои знания, независимо от их уровня, и дает возможность поверить в свои силы в изучении иностранного языка.</a:t>
            </a:r>
          </a:p>
          <a:p>
            <a:endParaRPr lang="ru-RU" dirty="0"/>
          </a:p>
        </p:txBody>
      </p:sp>
    </p:spTree>
    <p:extLst>
      <p:ext uri="{BB962C8B-B14F-4D97-AF65-F5344CB8AC3E}">
        <p14:creationId xmlns:p14="http://schemas.microsoft.com/office/powerpoint/2010/main" val="3478984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620830"/>
          </a:xfrm>
        </p:spPr>
        <p:txBody>
          <a:bodyPr>
            <a:normAutofit/>
          </a:bodyPr>
          <a:lstStyle/>
          <a:p>
            <a:r>
              <a:rPr lang="ru-RU" sz="2400" dirty="0" smtClean="0"/>
              <a:t>                    </a:t>
            </a:r>
            <a:r>
              <a:rPr lang="ru-RU" sz="2400" b="1" dirty="0" smtClean="0">
                <a:effectLst/>
              </a:rPr>
              <a:t>Цели и задачи мероприятия:</a:t>
            </a:r>
            <a:endParaRPr lang="ru-RU" sz="2400" b="1" dirty="0">
              <a:effectLst/>
            </a:endParaRPr>
          </a:p>
        </p:txBody>
      </p:sp>
      <p:sp>
        <p:nvSpPr>
          <p:cNvPr id="3" name="Подзаголовок 2"/>
          <p:cNvSpPr>
            <a:spLocks noGrp="1"/>
          </p:cNvSpPr>
          <p:nvPr>
            <p:ph type="subTitle" idx="1"/>
          </p:nvPr>
        </p:nvSpPr>
        <p:spPr>
          <a:xfrm>
            <a:off x="1259632" y="980728"/>
            <a:ext cx="7406640" cy="2328664"/>
          </a:xfrm>
        </p:spPr>
        <p:txBody>
          <a:bodyPr>
            <a:normAutofit fontScale="25000" lnSpcReduction="20000"/>
          </a:bodyPr>
          <a:lstStyle/>
          <a:p>
            <a:r>
              <a:rPr lang="ru-RU" sz="8000" dirty="0" smtClean="0"/>
              <a:t>     Организуя </a:t>
            </a:r>
            <a:r>
              <a:rPr lang="ru-RU" sz="8000" dirty="0"/>
              <a:t>внеклассные мероприятия, я создаю условия для укрепления </a:t>
            </a:r>
            <a:r>
              <a:rPr lang="ru-RU" sz="8000" dirty="0" err="1"/>
              <a:t>межпредметных</a:t>
            </a:r>
            <a:r>
              <a:rPr lang="ru-RU" sz="8000" dirty="0"/>
              <a:t> связей, например, английский язык </a:t>
            </a:r>
            <a:r>
              <a:rPr lang="ru-RU" sz="8000" dirty="0" smtClean="0"/>
              <a:t>или </a:t>
            </a:r>
            <a:r>
              <a:rPr lang="ru-RU" sz="8000" dirty="0"/>
              <a:t>музыка – основы актерского мастерства, а также для более глубокого проникновения в культуру стран изучаемого языка. </a:t>
            </a:r>
          </a:p>
          <a:p>
            <a:r>
              <a:rPr lang="ru-RU" sz="8000" dirty="0"/>
              <a:t>     Вашему вниманию я хотела бы представить методическую разработку внеклассных мероприятий, которые были организованы в рамках предметной недели английского языка и прошли в нашей </a:t>
            </a:r>
            <a:r>
              <a:rPr lang="ru-RU" sz="8000" dirty="0" err="1"/>
              <a:t>заграншколе</a:t>
            </a:r>
            <a:r>
              <a:rPr lang="ru-RU" sz="8000" dirty="0"/>
              <a:t> в </a:t>
            </a:r>
            <a:r>
              <a:rPr lang="ru-RU" sz="8000" dirty="0" smtClean="0"/>
              <a:t>ноябре 2018 года. </a:t>
            </a:r>
            <a:r>
              <a:rPr lang="ru-RU" sz="8000" dirty="0"/>
              <a:t>И так как 25 ноября в России отмечается День Матери, следовательно, мероприятия на предметной неделе посвящались Мамам.  </a:t>
            </a:r>
          </a:p>
          <a:p>
            <a:r>
              <a:rPr lang="ru-RU" sz="8000" dirty="0"/>
              <a:t>    </a:t>
            </a:r>
            <a:r>
              <a:rPr lang="ru-RU" sz="8000" dirty="0" smtClean="0"/>
              <a:t> </a:t>
            </a:r>
            <a:r>
              <a:rPr lang="ru-RU" sz="8000" b="1" dirty="0"/>
              <a:t>Главной целью </a:t>
            </a:r>
            <a:r>
              <a:rPr lang="ru-RU" sz="8000" dirty="0"/>
              <a:t>всех мероприятий </a:t>
            </a:r>
            <a:r>
              <a:rPr lang="ru-RU" sz="8000" dirty="0" smtClean="0"/>
              <a:t>было формирование </a:t>
            </a:r>
            <a:r>
              <a:rPr lang="ru-RU" sz="8000" dirty="0"/>
              <a:t>положительной мотивации у учащихся к изучению английского языка, а также развитие их творческих способностей. </a:t>
            </a:r>
          </a:p>
          <a:p>
            <a:r>
              <a:rPr lang="ru-RU" sz="8000" dirty="0">
                <a:solidFill>
                  <a:schemeClr val="tx1"/>
                </a:solidFill>
              </a:rPr>
              <a:t>-</a:t>
            </a:r>
            <a:r>
              <a:rPr lang="ru-RU" sz="8000" dirty="0" smtClean="0">
                <a:solidFill>
                  <a:schemeClr val="tx1"/>
                </a:solidFill>
              </a:rPr>
              <a:t>  способствовать </a:t>
            </a:r>
            <a:r>
              <a:rPr lang="ru-RU" sz="8000" dirty="0">
                <a:solidFill>
                  <a:schemeClr val="tx1"/>
                </a:solidFill>
              </a:rPr>
              <a:t>практическому владению речевой </a:t>
            </a:r>
            <a:r>
              <a:rPr lang="ru-RU" sz="8000" dirty="0" smtClean="0">
                <a:solidFill>
                  <a:schemeClr val="tx1"/>
                </a:solidFill>
              </a:rPr>
              <a:t>деятельностью,</a:t>
            </a:r>
            <a:endParaRPr lang="ru-RU" sz="8000" dirty="0">
              <a:solidFill>
                <a:schemeClr val="tx1"/>
              </a:solidFill>
            </a:endParaRPr>
          </a:p>
          <a:p>
            <a:r>
              <a:rPr lang="ru-RU" sz="8000" dirty="0" smtClean="0">
                <a:solidFill>
                  <a:schemeClr val="tx1"/>
                </a:solidFill>
              </a:rPr>
              <a:t>-  </a:t>
            </a:r>
            <a:r>
              <a:rPr lang="ru-RU" sz="8000" dirty="0">
                <a:solidFill>
                  <a:schemeClr val="tx1"/>
                </a:solidFill>
              </a:rPr>
              <a:t>активный языковой запас учащихся, </a:t>
            </a:r>
          </a:p>
          <a:p>
            <a:r>
              <a:rPr lang="ru-RU" sz="8000" dirty="0" smtClean="0">
                <a:solidFill>
                  <a:schemeClr val="tx1"/>
                </a:solidFill>
              </a:rPr>
              <a:t>-  стимулировать  </a:t>
            </a:r>
            <a:r>
              <a:rPr lang="ru-RU" sz="8000" dirty="0">
                <a:solidFill>
                  <a:schemeClr val="tx1"/>
                </a:solidFill>
              </a:rPr>
              <a:t>их интеллектуальную и языковую активность</a:t>
            </a:r>
            <a:r>
              <a:rPr lang="ru-RU" sz="8000" dirty="0" smtClean="0">
                <a:solidFill>
                  <a:schemeClr val="tx1"/>
                </a:solidFill>
              </a:rPr>
              <a:t>,</a:t>
            </a:r>
            <a:endParaRPr lang="ru-RU" sz="8000" dirty="0">
              <a:solidFill>
                <a:schemeClr val="tx1"/>
              </a:solidFill>
            </a:endParaRPr>
          </a:p>
          <a:p>
            <a:r>
              <a:rPr lang="ru-RU" sz="8000" dirty="0" smtClean="0">
                <a:solidFill>
                  <a:schemeClr val="tx1"/>
                </a:solidFill>
              </a:rPr>
              <a:t>-  </a:t>
            </a:r>
            <a:r>
              <a:rPr lang="ru-RU" sz="8000" dirty="0">
                <a:solidFill>
                  <a:schemeClr val="tx1"/>
                </a:solidFill>
              </a:rPr>
              <a:t>расширять общий кругозор школьников</a:t>
            </a:r>
            <a:r>
              <a:rPr lang="ru-RU" sz="8000" dirty="0" smtClean="0">
                <a:solidFill>
                  <a:schemeClr val="tx1"/>
                </a:solidFill>
              </a:rPr>
              <a:t>,</a:t>
            </a:r>
            <a:br>
              <a:rPr lang="ru-RU" sz="8000" dirty="0" smtClean="0">
                <a:solidFill>
                  <a:schemeClr val="tx1"/>
                </a:solidFill>
              </a:rPr>
            </a:br>
            <a:endParaRPr lang="ru-RU" sz="8000" dirty="0">
              <a:solidFill>
                <a:schemeClr val="tx1"/>
              </a:solidFill>
            </a:endParaRPr>
          </a:p>
          <a:p>
            <a:endParaRPr lang="ru-RU" dirty="0"/>
          </a:p>
        </p:txBody>
      </p:sp>
    </p:spTree>
    <p:extLst>
      <p:ext uri="{BB962C8B-B14F-4D97-AF65-F5344CB8AC3E}">
        <p14:creationId xmlns:p14="http://schemas.microsoft.com/office/powerpoint/2010/main" val="178508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908862"/>
          </a:xfrm>
        </p:spPr>
        <p:txBody>
          <a:bodyPr>
            <a:normAutofit fontScale="90000"/>
          </a:bodyPr>
          <a:lstStyle/>
          <a:p>
            <a:r>
              <a:rPr lang="ru-RU" sz="2400" b="1" dirty="0">
                <a:effectLst/>
              </a:rPr>
              <a:t>Этапы проведения Недели английского языка:</a:t>
            </a:r>
            <a:r>
              <a:rPr lang="ru-RU" sz="2400" dirty="0">
                <a:effectLst/>
              </a:rPr>
              <a:t/>
            </a:r>
            <a:br>
              <a:rPr lang="ru-RU" sz="2400" dirty="0">
                <a:effectLst/>
              </a:rPr>
            </a:br>
            <a:endParaRPr lang="ru-RU" sz="2400" dirty="0"/>
          </a:p>
        </p:txBody>
      </p:sp>
      <p:sp>
        <p:nvSpPr>
          <p:cNvPr id="3" name="Подзаголовок 2"/>
          <p:cNvSpPr>
            <a:spLocks noGrp="1"/>
          </p:cNvSpPr>
          <p:nvPr>
            <p:ph type="subTitle" idx="1"/>
          </p:nvPr>
        </p:nvSpPr>
        <p:spPr>
          <a:xfrm>
            <a:off x="1432560" y="980728"/>
            <a:ext cx="7406640" cy="5616624"/>
          </a:xfrm>
        </p:spPr>
        <p:txBody>
          <a:bodyPr>
            <a:normAutofit fontScale="70000" lnSpcReduction="20000"/>
          </a:bodyPr>
          <a:lstStyle/>
          <a:p>
            <a:r>
              <a:rPr lang="ru-RU" dirty="0"/>
              <a:t>В мероприятиях приняли участие дети всех возрастных групп: от младшего школьного возраста до старшего. Учащиеся продемонстрировали свои знания и умения в английском языке во </a:t>
            </a:r>
            <a:r>
              <a:rPr lang="ru-RU" dirty="0" smtClean="0"/>
              <a:t>различных </a:t>
            </a:r>
            <a:r>
              <a:rPr lang="ru-RU" dirty="0"/>
              <a:t>видах речевой деятельности</a:t>
            </a:r>
            <a:r>
              <a:rPr lang="ru-RU" dirty="0" smtClean="0"/>
              <a:t>.</a:t>
            </a:r>
            <a:r>
              <a:rPr lang="ru-RU" dirty="0"/>
              <a:t> Процесс подготовки и проведения Недели английского языка в школе проходил в три этапа.</a:t>
            </a:r>
            <a:r>
              <a:rPr lang="ru-RU" b="1" dirty="0"/>
              <a:t> </a:t>
            </a:r>
            <a:endParaRPr lang="ru-RU" b="1" dirty="0" smtClean="0"/>
          </a:p>
          <a:p>
            <a:pPr marL="484632" indent="-457200">
              <a:buFont typeface="Arial" panose="020B0604020202020204" pitchFamily="34" charset="0"/>
              <a:buChar char="•"/>
            </a:pPr>
            <a:r>
              <a:rPr lang="ru-RU" b="1" dirty="0"/>
              <a:t> Подготовительный (</a:t>
            </a:r>
            <a:r>
              <a:rPr lang="en-US" b="1" dirty="0"/>
              <a:t>I </a:t>
            </a:r>
            <a:r>
              <a:rPr lang="ru-RU" b="1" dirty="0"/>
              <a:t>этап</a:t>
            </a:r>
            <a:r>
              <a:rPr lang="ru-RU" dirty="0"/>
              <a:t>) начинается с составления программы Недели. С учащимися и администрацией школы обсуждается характер и содержание мероприятий, время и место их проведения. Необходимо заранее распределить мероприятия на все учебные дни недели с  указанием времени и места проведения. Учитель английского языка составляет программу проведения мероприятий и готовит языковый материал для конкурсов, языковых игр и других </a:t>
            </a:r>
            <a:r>
              <a:rPr lang="ru-RU" dirty="0" smtClean="0"/>
              <a:t>мероприятий. В </a:t>
            </a:r>
            <a:r>
              <a:rPr lang="ru-RU" dirty="0"/>
              <a:t>актовом зале школы оформляются тематические стенды. Обсуждается состав жюри, а также вопрос о награждении грамотами лучших учащихся. </a:t>
            </a:r>
            <a:r>
              <a:rPr lang="ru-RU" dirty="0" smtClean="0"/>
              <a:t>От </a:t>
            </a:r>
            <a:r>
              <a:rPr lang="ru-RU" dirty="0"/>
              <a:t>того, как будет проведена подготовительная работа, зависит успех Недели английского языка. Работая индивидуально с каждым учеником или с группами учеников во время репетиций учитель помогает ученикам совершенствовать свое произношение, навыки устной речи и вести себя на сцене.</a:t>
            </a:r>
          </a:p>
          <a:p>
            <a:endParaRPr lang="ru-RU" sz="1400" dirty="0"/>
          </a:p>
        </p:txBody>
      </p:sp>
    </p:spTree>
    <p:extLst>
      <p:ext uri="{BB962C8B-B14F-4D97-AF65-F5344CB8AC3E}">
        <p14:creationId xmlns:p14="http://schemas.microsoft.com/office/powerpoint/2010/main" val="2993909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effectLst/>
              </a:rPr>
              <a:t>               II </a:t>
            </a:r>
            <a:r>
              <a:rPr lang="ru-RU" sz="2400" b="1" dirty="0">
                <a:effectLst/>
              </a:rPr>
              <a:t>этап –  проведение недели </a:t>
            </a:r>
            <a:r>
              <a:rPr lang="ru-RU" sz="2400" b="1" dirty="0" smtClean="0">
                <a:effectLst/>
              </a:rPr>
              <a:t/>
            </a:r>
            <a:br>
              <a:rPr lang="ru-RU" sz="2400" b="1" dirty="0" smtClean="0">
                <a:effectLst/>
              </a:rPr>
            </a:br>
            <a:r>
              <a:rPr lang="ru-RU" sz="2400" b="1" dirty="0" smtClean="0">
                <a:effectLst/>
              </a:rPr>
              <a:t>                                  английского </a:t>
            </a:r>
            <a:r>
              <a:rPr lang="ru-RU" sz="2400" b="1" dirty="0">
                <a:effectLst/>
              </a:rPr>
              <a:t>языка.</a:t>
            </a:r>
            <a:r>
              <a:rPr lang="ru-RU" sz="2400" dirty="0">
                <a:effectLst/>
              </a:rPr>
              <a:t/>
            </a:r>
            <a:br>
              <a:rPr lang="ru-RU" sz="2400" dirty="0">
                <a:effectLst/>
              </a:rPr>
            </a:br>
            <a:endParaRPr lang="ru-RU" sz="2400" dirty="0"/>
          </a:p>
        </p:txBody>
      </p:sp>
      <p:sp>
        <p:nvSpPr>
          <p:cNvPr id="3" name="Объект 2"/>
          <p:cNvSpPr>
            <a:spLocks noGrp="1"/>
          </p:cNvSpPr>
          <p:nvPr>
            <p:ph idx="1"/>
          </p:nvPr>
        </p:nvSpPr>
        <p:spPr>
          <a:xfrm>
            <a:off x="1435608" y="1124744"/>
            <a:ext cx="7498080" cy="5123656"/>
          </a:xfrm>
        </p:spPr>
        <p:txBody>
          <a:bodyPr>
            <a:normAutofit fontScale="25000" lnSpcReduction="20000"/>
          </a:bodyPr>
          <a:lstStyle/>
          <a:p>
            <a:pPr marL="82296" indent="0" algn="ctr">
              <a:buNone/>
            </a:pPr>
            <a:r>
              <a:rPr lang="ru-RU" dirty="0"/>
              <a:t>      </a:t>
            </a:r>
            <a:r>
              <a:rPr lang="ru-RU" sz="7200" dirty="0"/>
              <a:t> </a:t>
            </a:r>
            <a:endParaRPr lang="ru-RU" sz="7200" dirty="0" smtClean="0"/>
          </a:p>
          <a:p>
            <a:pPr marL="82296" indent="0" algn="ctr">
              <a:buNone/>
            </a:pPr>
            <a:endParaRPr lang="ru-RU" sz="7200" dirty="0"/>
          </a:p>
          <a:p>
            <a:pPr marL="82296" indent="0" algn="ctr">
              <a:buNone/>
            </a:pPr>
            <a:r>
              <a:rPr lang="ru-RU" sz="7200" dirty="0"/>
              <a:t> </a:t>
            </a:r>
            <a:r>
              <a:rPr lang="ru-RU" sz="7200" b="1" dirty="0"/>
              <a:t>План </a:t>
            </a:r>
            <a:r>
              <a:rPr lang="ru-RU" sz="7200" b="1" dirty="0" smtClean="0"/>
              <a:t> </a:t>
            </a:r>
            <a:r>
              <a:rPr lang="ru-RU" sz="7200" b="1" dirty="0"/>
              <a:t>(</a:t>
            </a:r>
            <a:r>
              <a:rPr lang="ru-RU" sz="7200" b="1" dirty="0" smtClean="0"/>
              <a:t>19-26 </a:t>
            </a:r>
            <a:r>
              <a:rPr lang="ru-RU" sz="7200" b="1" dirty="0"/>
              <a:t>ноября 2018):</a:t>
            </a:r>
          </a:p>
          <a:p>
            <a:pPr marL="82296" indent="0">
              <a:buNone/>
            </a:pPr>
            <a:r>
              <a:rPr lang="ru-RU" dirty="0"/>
              <a:t> </a:t>
            </a:r>
          </a:p>
          <a:p>
            <a:pPr lvl="0"/>
            <a:r>
              <a:rPr lang="ru-RU" sz="8000" b="1" dirty="0" smtClean="0"/>
              <a:t>Понедельник</a:t>
            </a:r>
            <a:r>
              <a:rPr lang="ru-RU" sz="8000" dirty="0" smtClean="0"/>
              <a:t>, 19 ноября </a:t>
            </a:r>
            <a:r>
              <a:rPr lang="ru-RU" sz="8000" dirty="0"/>
              <a:t>– начало мероприятий</a:t>
            </a:r>
          </a:p>
          <a:p>
            <a:pPr marL="82296" indent="0">
              <a:buNone/>
            </a:pPr>
            <a:r>
              <a:rPr lang="ru-RU" sz="8000" dirty="0"/>
              <a:t> (объявление на линейке школы, тематическое оформление стендов школы</a:t>
            </a:r>
            <a:r>
              <a:rPr lang="ru-RU" sz="8000" dirty="0" smtClean="0"/>
              <a:t>)    </a:t>
            </a:r>
            <a:endParaRPr lang="ru-RU" sz="8000" dirty="0"/>
          </a:p>
          <a:p>
            <a:pPr lvl="0"/>
            <a:r>
              <a:rPr lang="ru-RU" sz="8000" b="1" dirty="0" smtClean="0"/>
              <a:t>Вторник</a:t>
            </a:r>
            <a:r>
              <a:rPr lang="ru-RU" sz="8000" b="1" dirty="0"/>
              <a:t>, </a:t>
            </a:r>
            <a:r>
              <a:rPr lang="ru-RU" sz="8000" dirty="0"/>
              <a:t>20 ноября -  интеллектуальная игра «По англо-говорящим странам» для учащихся 7-10 </a:t>
            </a:r>
            <a:r>
              <a:rPr lang="ru-RU" sz="8000" dirty="0" smtClean="0"/>
              <a:t>классов</a:t>
            </a:r>
            <a:endParaRPr lang="ru-RU" sz="8000" dirty="0"/>
          </a:p>
          <a:p>
            <a:pPr lvl="0"/>
            <a:r>
              <a:rPr lang="ru-RU" sz="8000" b="1" dirty="0" smtClean="0"/>
              <a:t>Среда</a:t>
            </a:r>
            <a:r>
              <a:rPr lang="ru-RU" sz="8000" dirty="0"/>
              <a:t>, 21 ноября - конкурс творческих работ (поздравительных открыток) для Мам  для учащихся 5-7 </a:t>
            </a:r>
            <a:r>
              <a:rPr lang="ru-RU" sz="8000" dirty="0" smtClean="0"/>
              <a:t>классов</a:t>
            </a:r>
            <a:endParaRPr lang="ru-RU" sz="8000" dirty="0"/>
          </a:p>
          <a:p>
            <a:pPr lvl="0"/>
            <a:r>
              <a:rPr lang="ru-RU" sz="8000" b="1" dirty="0" smtClean="0"/>
              <a:t>Четверг</a:t>
            </a:r>
            <a:r>
              <a:rPr lang="ru-RU" sz="8000" dirty="0"/>
              <a:t>, 22 ноября - конкурс стихов на английском языке для учащихся начальной </a:t>
            </a:r>
            <a:r>
              <a:rPr lang="ru-RU" sz="8000" dirty="0" smtClean="0"/>
              <a:t>школы</a:t>
            </a:r>
            <a:endParaRPr lang="ru-RU" sz="8000" dirty="0"/>
          </a:p>
          <a:p>
            <a:pPr lvl="0"/>
            <a:r>
              <a:rPr lang="ru-RU" sz="8000" dirty="0"/>
              <a:t> </a:t>
            </a:r>
            <a:r>
              <a:rPr lang="ru-RU" sz="8000" b="1" dirty="0" smtClean="0"/>
              <a:t>Пятница</a:t>
            </a:r>
            <a:r>
              <a:rPr lang="ru-RU" sz="8000" b="1" dirty="0"/>
              <a:t>,</a:t>
            </a:r>
            <a:r>
              <a:rPr lang="ru-RU" sz="8000" dirty="0"/>
              <a:t> 23 ноября </a:t>
            </a:r>
            <a:r>
              <a:rPr lang="ru-RU" sz="8000" dirty="0" smtClean="0"/>
              <a:t> </a:t>
            </a:r>
            <a:r>
              <a:rPr lang="ru-RU" sz="8000" dirty="0"/>
              <a:t>в актовом зале – драматическое мероприятие на английском языке, посвященное Дню Матери в России</a:t>
            </a:r>
            <a:r>
              <a:rPr lang="ru-RU" sz="8000" dirty="0" smtClean="0"/>
              <a:t>.</a:t>
            </a:r>
            <a:endParaRPr lang="ru-RU" sz="8000" dirty="0"/>
          </a:p>
          <a:p>
            <a:pPr lvl="0"/>
            <a:r>
              <a:rPr lang="ru-RU" sz="8000" b="1" dirty="0"/>
              <a:t>Понедельник</a:t>
            </a:r>
            <a:r>
              <a:rPr lang="ru-RU" sz="8000" dirty="0"/>
              <a:t>, 26 ноября – награждение лучших учащихся на линейке школы</a:t>
            </a:r>
          </a:p>
          <a:p>
            <a:endParaRPr lang="ru-RU" dirty="0"/>
          </a:p>
        </p:txBody>
      </p:sp>
    </p:spTree>
    <p:extLst>
      <p:ext uri="{BB962C8B-B14F-4D97-AF65-F5344CB8AC3E}">
        <p14:creationId xmlns:p14="http://schemas.microsoft.com/office/powerpoint/2010/main" val="428059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            </a:t>
            </a:r>
            <a:r>
              <a:rPr lang="ru-RU" sz="2400" b="1" dirty="0" smtClean="0">
                <a:solidFill>
                  <a:schemeClr val="tx1"/>
                </a:solidFill>
              </a:rPr>
              <a:t>Начало </a:t>
            </a:r>
            <a:r>
              <a:rPr lang="ru-RU" sz="2400" b="1" dirty="0">
                <a:solidFill>
                  <a:schemeClr val="tx1"/>
                </a:solidFill>
              </a:rPr>
              <a:t>мероприятий</a:t>
            </a:r>
            <a:r>
              <a:rPr lang="ru-RU" sz="2800" dirty="0"/>
              <a:t/>
            </a:r>
            <a:br>
              <a:rPr lang="ru-RU" sz="2800" dirty="0"/>
            </a:br>
            <a:endParaRPr lang="ru-RU" sz="2800" dirty="0"/>
          </a:p>
        </p:txBody>
      </p:sp>
      <p:sp>
        <p:nvSpPr>
          <p:cNvPr id="3" name="Объект 2"/>
          <p:cNvSpPr>
            <a:spLocks noGrp="1"/>
          </p:cNvSpPr>
          <p:nvPr>
            <p:ph idx="1"/>
          </p:nvPr>
        </p:nvSpPr>
        <p:spPr/>
        <p:txBody>
          <a:bodyPr>
            <a:normAutofit fontScale="77500" lnSpcReduction="20000"/>
          </a:bodyPr>
          <a:lstStyle/>
          <a:p>
            <a:pPr marL="82296" indent="0">
              <a:buNone/>
            </a:pPr>
            <a:endParaRPr lang="ru-RU" dirty="0"/>
          </a:p>
          <a:p>
            <a:r>
              <a:rPr lang="ru-RU" dirty="0" smtClean="0"/>
              <a:t>Главное </a:t>
            </a:r>
            <a:r>
              <a:rPr lang="ru-RU" dirty="0"/>
              <a:t>условие проведения Недели – создание атмосферы праздничности, непринужденности. Ученики должны ощущать удовлетворение и радость от своего участия в празднике. </a:t>
            </a:r>
          </a:p>
          <a:p>
            <a:r>
              <a:rPr lang="ru-RU" dirty="0"/>
              <a:t>     Так в понедельник на собрании школы в актовом зале состоялось открытие предметной недели и сами учащиеся по-английски познакомили всех детей с тематическими мероприятиями. Слова приветствия и пожеланий на английском языке сказали директор школы и учитель английского </a:t>
            </a:r>
            <a:r>
              <a:rPr lang="ru-RU" dirty="0" smtClean="0"/>
              <a:t>языка.</a:t>
            </a:r>
            <a:endParaRPr lang="ru-RU" dirty="0"/>
          </a:p>
        </p:txBody>
      </p:sp>
    </p:spTree>
    <p:extLst>
      <p:ext uri="{BB962C8B-B14F-4D97-AF65-F5344CB8AC3E}">
        <p14:creationId xmlns:p14="http://schemas.microsoft.com/office/powerpoint/2010/main" val="1133556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363</TotalTime>
  <Words>1422</Words>
  <Application>Microsoft Office PowerPoint</Application>
  <PresentationFormat>Экран (4:3)</PresentationFormat>
  <Paragraphs>114</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Солнцестояние</vt:lpstr>
      <vt:lpstr>Внеклассная работа по иностранному языку – это как «система неоднородных по смыслу, назначению и методике проведения просветительно-воспитательных мероприятий, которые выходят за пределы обязательных учебных программ».                                                                                                       Шепелева В.И </vt:lpstr>
      <vt:lpstr>  Методическая разработка внеклассных мероприятий         </vt:lpstr>
      <vt:lpstr>            Содержание </vt:lpstr>
      <vt:lpstr>               Аннотация </vt:lpstr>
      <vt:lpstr>                  Введение</vt:lpstr>
      <vt:lpstr>                    Цели и задачи мероприятия:</vt:lpstr>
      <vt:lpstr>Этапы проведения Недели английского языка: </vt:lpstr>
      <vt:lpstr>               II этап –  проведение недели                                    английского языка. </vt:lpstr>
      <vt:lpstr>            Начало мероприятий </vt:lpstr>
      <vt:lpstr>Тематическое оформление стендов. </vt:lpstr>
      <vt:lpstr> Конкурс поздравительных открыток</vt:lpstr>
      <vt:lpstr>               Сценарий мероприятия </vt:lpstr>
      <vt:lpstr>Pupil 2:   Our mothers are very careful. They always take care of our clothes, school things, they cook tasty food for kids.  Pupil 1:   Our students  will show you a play about Mother – Cat and her little kittens. Now you will see how   Mother Cat   loves her kittens and how she takes care of them.  (сценка “три маленьких котенка” 3 класс) </vt:lpstr>
      <vt:lpstr>    Pupil 2:   Your Mothers always worry about your getting to school and getting back home because of heavy transport in the streets.  Pupil 1:   So you must know the traffic rules very well. But some drivers don’t know them at all. The pupils of our school will act the play “In the bus”               (сценка «В автобусе» ученики 7 и 8 класса)           </vt:lpstr>
      <vt:lpstr>At the end of the concert…</vt:lpstr>
      <vt:lpstr>    III этап -заключение </vt:lpstr>
      <vt:lpstr>Список использованной литературы: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Методическая разработка</dc:title>
  <dc:creator>Инесса</dc:creator>
  <cp:lastModifiedBy>User</cp:lastModifiedBy>
  <cp:revision>36</cp:revision>
  <dcterms:created xsi:type="dcterms:W3CDTF">2014-05-19T12:29:38Z</dcterms:created>
  <dcterms:modified xsi:type="dcterms:W3CDTF">2019-04-27T17:25:20Z</dcterms:modified>
</cp:coreProperties>
</file>