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0" r:id="rId5"/>
    <p:sldId id="264" r:id="rId6"/>
    <p:sldId id="265" r:id="rId7"/>
    <p:sldId id="269" r:id="rId8"/>
    <p:sldId id="261" r:id="rId9"/>
    <p:sldId id="266" r:id="rId10"/>
    <p:sldId id="268" r:id="rId11"/>
    <p:sldId id="271" r:id="rId12"/>
    <p:sldId id="270" r:id="rId13"/>
    <p:sldId id="272" r:id="rId14"/>
    <p:sldId id="273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4B4A-9675-4904-9855-3445E476F63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E898-B4FF-463B-BB8D-29BD373DA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127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4B4A-9675-4904-9855-3445E476F63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E898-B4FF-463B-BB8D-29BD373DA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51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4B4A-9675-4904-9855-3445E476F63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E898-B4FF-463B-BB8D-29BD373DA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261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4B4A-9675-4904-9855-3445E476F63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E898-B4FF-463B-BB8D-29BD373DA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213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4B4A-9675-4904-9855-3445E476F63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E898-B4FF-463B-BB8D-29BD373DA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456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4B4A-9675-4904-9855-3445E476F63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E898-B4FF-463B-BB8D-29BD373DA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06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4B4A-9675-4904-9855-3445E476F63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E898-B4FF-463B-BB8D-29BD373DA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160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4B4A-9675-4904-9855-3445E476F63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E898-B4FF-463B-BB8D-29BD373DA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427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4B4A-9675-4904-9855-3445E476F63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E898-B4FF-463B-BB8D-29BD373DA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8400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4B4A-9675-4904-9855-3445E476F63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E898-B4FF-463B-BB8D-29BD373DA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138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4B4A-9675-4904-9855-3445E476F63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E898-B4FF-463B-BB8D-29BD373DA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447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64B4A-9675-4904-9855-3445E476F63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4E898-B4FF-463B-BB8D-29BD373DAA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8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5" y="97277"/>
            <a:ext cx="12013659" cy="66829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634" y="1932012"/>
            <a:ext cx="8013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cs typeface="Andalus" panose="02020603050405020304" pitchFamily="18" charset="-78"/>
              </a:rPr>
              <a:t>Использование арт-терапии </a:t>
            </a:r>
          </a:p>
          <a:p>
            <a:pPr algn="ctr"/>
            <a:r>
              <a:rPr lang="ru-RU" sz="3600" b="1" i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cs typeface="Andalus" panose="02020603050405020304" pitchFamily="18" charset="-78"/>
              </a:rPr>
              <a:t>в работе со старшими дошкольниками </a:t>
            </a:r>
            <a:endParaRPr lang="ru-RU" sz="3600" b="1" i="1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Georgia" panose="02040502050405020303" pitchFamily="18" charset="0"/>
              <a:cs typeface="Andalus" panose="02020603050405020304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6549" y="5597114"/>
            <a:ext cx="4793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Подготовила</a:t>
            </a:r>
          </a:p>
          <a:p>
            <a:pPr algn="r"/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п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едагог-психолог МАДОУ «Малыш»</a:t>
            </a:r>
          </a:p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Парадиева Е.В.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8218" y="390568"/>
            <a:ext cx="5421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Городское методическое объединение</a:t>
            </a:r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п</a:t>
            </a:r>
            <a:r>
              <a:rPr lang="ru-RU" sz="2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едагогов-психологов </a:t>
            </a:r>
          </a:p>
          <a:p>
            <a:pPr algn="ctr"/>
            <a:r>
              <a:rPr lang="ru-RU" sz="2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г. Ноябрьска</a:t>
            </a:r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86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1" y="87549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35" y="87549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2492" y="1889723"/>
            <a:ext cx="7026839" cy="4562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9080" y="375443"/>
            <a:ext cx="5819356" cy="431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7120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0" y="41937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365" y="180945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3999" y="272847"/>
            <a:ext cx="6052580" cy="453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66236" y="2013065"/>
            <a:ext cx="5923986" cy="451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3753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1" y="0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56" y="5062393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80" y="1644073"/>
            <a:ext cx="6668077" cy="500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1" y="206101"/>
            <a:ext cx="6264544" cy="4698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087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4" y="0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56" y="5062393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9079">
            <a:off x="5736941" y="1130721"/>
            <a:ext cx="6181122" cy="4635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441">
            <a:off x="1015316" y="304637"/>
            <a:ext cx="4627257" cy="6169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5840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1" y="0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56" y="5062393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6631" y="1154015"/>
            <a:ext cx="6119238" cy="458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349" y="1123464"/>
            <a:ext cx="6200706" cy="4650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6298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89858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533" y="158725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81" y="2284846"/>
            <a:ext cx="6556663" cy="437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6" y="277091"/>
            <a:ext cx="6289964" cy="4193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1849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1" y="0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329" y="223397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02" y="2399837"/>
            <a:ext cx="6238414" cy="415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1" y="223397"/>
            <a:ext cx="6758725" cy="450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656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1" y="0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329" y="223397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4" y="332508"/>
            <a:ext cx="6931580" cy="462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64" y="2029532"/>
            <a:ext cx="6870699" cy="458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0273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37" y="344694"/>
            <a:ext cx="10718804" cy="624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Администратор\Desktop\big_3e948b89bdcae4c0e0f800b53b8e3e35.jpg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29308" y="130970"/>
            <a:ext cx="2752439" cy="2926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 descr="карандаш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9" y="5175077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143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113091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56" y="5062393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72655" y="1573099"/>
            <a:ext cx="10769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Georgia" panose="02040502050405020303" pitchFamily="18" charset="0"/>
              </a:rPr>
              <a:t>В последнее время </a:t>
            </a:r>
            <a:r>
              <a:rPr lang="ru-RU" dirty="0" smtClean="0">
                <a:latin typeface="Georgia" panose="02040502050405020303" pitchFamily="18" charset="0"/>
              </a:rPr>
              <a:t>термин </a:t>
            </a:r>
            <a:r>
              <a:rPr lang="ru-RU" b="1" dirty="0" smtClean="0">
                <a:latin typeface="Georgia" panose="02040502050405020303" pitchFamily="18" charset="0"/>
              </a:rPr>
              <a:t>«АРТ-ТЕРАПИЯ» </a:t>
            </a:r>
            <a:r>
              <a:rPr lang="ru-RU" dirty="0" smtClean="0">
                <a:latin typeface="Georgia" panose="02040502050405020303" pitchFamily="18" charset="0"/>
              </a:rPr>
              <a:t>всё чаще звучит в профессиональной среде психологов, педагогов, художников, людей, занимающихся детским творчеством, и у каждого есть своё видение того, что есть лечение искусством </a:t>
            </a:r>
          </a:p>
          <a:p>
            <a:pPr lvl="0"/>
            <a:r>
              <a:rPr lang="ru-RU" dirty="0" smtClean="0">
                <a:latin typeface="Georgia" panose="02040502050405020303" pitchFamily="18" charset="0"/>
              </a:rPr>
              <a:t>(АРТ - искусство, </a:t>
            </a:r>
            <a:r>
              <a:rPr lang="ru-RU" dirty="0" smtClean="0">
                <a:latin typeface="Georgia" panose="02040502050405020303" pitchFamily="18" charset="0"/>
              </a:rPr>
              <a:t>ТЕРАПИЯ-лечение</a:t>
            </a:r>
            <a:r>
              <a:rPr lang="ru-RU" dirty="0" smtClean="0">
                <a:latin typeface="Georgia" panose="02040502050405020303" pitchFamily="18" charset="0"/>
              </a:rPr>
              <a:t>). </a:t>
            </a:r>
            <a:endParaRPr lang="ru-RU" dirty="0" smtClean="0">
              <a:latin typeface="Georgia" panose="02040502050405020303" pitchFamily="18" charset="0"/>
            </a:endParaRPr>
          </a:p>
          <a:p>
            <a:pPr lvl="0"/>
            <a:endParaRPr lang="ru-RU" b="1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Арт-терапия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— синтез нескольких областей научного зна­ния (искусства, медицины «психологии), а в лечебной и </a:t>
            </a:r>
            <a:r>
              <a:rPr lang="ru-RU" dirty="0" err="1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психо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-коррекционной практике — совокупность методик, построен­ных на применении разных видов искусства в своеобразной символической форме. </a:t>
            </a:r>
          </a:p>
          <a:p>
            <a:pPr lvl="0" algn="just"/>
            <a:endParaRPr lang="ru-RU" dirty="0" smtClean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Сущность </a:t>
            </a:r>
            <a:r>
              <a:rPr lang="ru-RU" b="1" dirty="0" err="1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арттерапии</a:t>
            </a:r>
            <a:r>
              <a:rPr lang="ru-RU" b="1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состоит в терапевтическом и коррекционном воздействии искусства на субъект и проявляется в </a:t>
            </a:r>
            <a:r>
              <a:rPr lang="ru-RU" dirty="0" err="1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реконструировании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психотравмирующей ситуации с помощью художественно-творческой деятельности, выведении пережи­ваний, связанных с ней, во внешнюю форму через продукт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ху­дожественной деятельности, а также создании новых позитив­ных переживаний, рождении креативных потребностей и спо­собов их удовлетворения.</a:t>
            </a:r>
          </a:p>
          <a:p>
            <a:pPr algn="just"/>
            <a:endParaRPr lang="ru-RU" dirty="0" smtClean="0">
              <a:latin typeface="Georgia" panose="02040502050405020303" pitchFamily="18" charset="0"/>
            </a:endParaRPr>
          </a:p>
          <a:p>
            <a:pPr algn="just"/>
            <a:endParaRPr lang="ru-RU" dirty="0">
              <a:latin typeface="Georgia" panose="02040502050405020303" pitchFamily="18" charset="0"/>
            </a:endParaRPr>
          </a:p>
          <a:p>
            <a:pPr algn="just"/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46763" y="6584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98836" y="658429"/>
            <a:ext cx="571730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Georgia" panose="02040502050405020303" pitchFamily="18" charset="0"/>
              </a:rPr>
              <a:t>«Один рисунок стоит тысячи </a:t>
            </a:r>
            <a:r>
              <a:rPr lang="ru-RU" b="1" i="1" dirty="0" smtClean="0">
                <a:latin typeface="Georgia" panose="02040502050405020303" pitchFamily="18" charset="0"/>
              </a:rPr>
              <a:t>слов….»</a:t>
            </a:r>
          </a:p>
          <a:p>
            <a:pPr algn="r"/>
            <a:r>
              <a:rPr lang="ru-RU" sz="1600" dirty="0" smtClean="0">
                <a:latin typeface="Georgia" panose="02040502050405020303" pitchFamily="18" charset="0"/>
              </a:rPr>
              <a:t>Восточная мудрость </a:t>
            </a:r>
            <a:endParaRPr lang="ru-RU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77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1" y="50604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56" y="5062393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74618" y="658429"/>
            <a:ext cx="9975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9674" y="369454"/>
            <a:ext cx="111113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    Термин «арт-терапия» /буквально: терапия искусством/ ввёл в употребление Адриан Хилл (1938) при описании своей работы с туберкулёзными больными в санаториях. Это словосочетание использовалось по отношению ко всем видам занятия искусством, которые проводились в больницах и центрах психического здоровья.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Первый урок применения арт-терапии относится к попыткам коррекции эмоционально-личностных проблем детей, эмигрировавших в США из Германии во время второй мировой войны</a:t>
            </a: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    В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нашей стране метод использования изобразительной деятельности в лечебных целях называется рисующей психотерапией (А.И. Захаров, 1982) или </a:t>
            </a:r>
            <a:r>
              <a:rPr lang="ru-RU" dirty="0" err="1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изотерапией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(Р.Б. Хайкин, 1988).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Первоначально арт-терапия возникла в контекст теоретических идей З. Фрейда и К. Юнга, а в дальнейшем приобрела более широкую концептуальную базу, включая гуманистические модели развития личности К. </a:t>
            </a:r>
            <a:r>
              <a:rPr lang="ru-RU" dirty="0" err="1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Роджерса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(1951) и А. </a:t>
            </a:r>
            <a:r>
              <a:rPr lang="ru-RU" dirty="0" err="1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Маслоу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(1956).</a:t>
            </a:r>
          </a:p>
          <a:p>
            <a:pPr lvl="0" algn="just"/>
            <a:r>
              <a:rPr lang="ru-RU" b="1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Основная цель арт-терапии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состоит в гармонизации развития личности через развитие способности самовыражения и самоуважения.</a:t>
            </a:r>
          </a:p>
          <a:p>
            <a:pPr lvl="0" algn="just"/>
            <a:r>
              <a:rPr lang="ru-RU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    Арт </a:t>
            </a:r>
            <a:r>
              <a:rPr lang="ru-RU" b="1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– терапия в образовании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– это системная инновация, которая характеризуется: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504825" algn="l"/>
              </a:tabLst>
            </a:pP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комплексом теоретических и практических идей, новых технологий;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504825" algn="l"/>
              </a:tabLst>
            </a:pP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многообразием связей с социальными, психологическими и педагогическими явлениями;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504825" algn="l"/>
              </a:tabLst>
            </a:pP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относительной самостоятельностью (обособленностью) от других  составляющих педагогической действительности (процессов обучения, управления и др.);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504825" algn="l"/>
              </a:tabLst>
            </a:pP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способностью к интеграции, трансформации.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Ребёнок в арт – терапевтическом процессе приобретает ценный опыт позитивных изменений. Постепенно происходит углублённое самопознание, </a:t>
            </a:r>
            <a:r>
              <a:rPr lang="ru-RU" dirty="0" err="1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самоприятие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гармонизация развития, личностный рост ребенка. </a:t>
            </a:r>
            <a:endParaRPr lang="ru-RU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4862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1" y="87549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56" y="5062393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05382" y="31654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Georgia" panose="02040502050405020303" pitchFamily="18" charset="0"/>
                <a:ea typeface="+mj-ea"/>
                <a:cs typeface="Arial"/>
              </a:rPr>
              <a:t>Арт-терапевтические задачи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6765" y="905165"/>
            <a:ext cx="10783458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altLang="ru-RU" b="1" u="sng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Воспитательные.</a:t>
            </a:r>
            <a:r>
              <a:rPr lang="ru-RU" altLang="ru-RU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altLang="ru-RU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Способствуют </a:t>
            </a:r>
            <a:r>
              <a:rPr lang="ru-RU" altLang="ru-RU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нравственному развитию личности, обеспечивают ориентацию в системе моральных норм, усвоению этики поведения.</a:t>
            </a:r>
          </a:p>
          <a:p>
            <a:pPr marL="609600" indent="-609600" algn="just">
              <a:lnSpc>
                <a:spcPct val="90000"/>
              </a:lnSpc>
            </a:pPr>
            <a:endParaRPr lang="ru-RU" altLang="ru-RU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anose="02040502050405020303" pitchFamily="18" charset="0"/>
            </a:endParaRPr>
          </a:p>
          <a:p>
            <a:pPr marL="609600" indent="-6096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altLang="ru-RU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Коррекционные</a:t>
            </a: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.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 Способствуют успешной корректировке образа “Я”, улучшению самооценки, исчезновению неадекватных форм поведения, налаживанию способов взаимодействия с другими людьми.</a:t>
            </a:r>
          </a:p>
          <a:p>
            <a:pPr marL="609600" indent="-609600" algn="just">
              <a:lnSpc>
                <a:spcPct val="90000"/>
              </a:lnSpc>
            </a:pPr>
            <a:endParaRPr lang="ru-RU" altLang="ru-RU" dirty="0" smtClean="0">
              <a:effectLst>
                <a:outerShdw blurRad="38100" dist="38100" dir="2700000" algn="tl">
                  <a:srgbClr val="C0C0C0"/>
                </a:outerShdw>
              </a:effectLst>
              <a:latin typeface="Georgia" panose="02040502050405020303" pitchFamily="18" charset="0"/>
            </a:endParaRPr>
          </a:p>
          <a:p>
            <a:pPr marL="609600" indent="-6096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altLang="ru-RU" b="1" u="sng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Психотерапевтические.</a:t>
            </a:r>
            <a:r>
              <a:rPr lang="ru-RU" altLang="ru-RU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 Создают атмосферу эмоциональной теплоты, доброжелательности, признания ценности личности другого ребенка. Способствуют возникновению ощущения психологического комфорта, защищенности, радости, </a:t>
            </a:r>
            <a:r>
              <a:rPr lang="ru-RU" altLang="ru-RU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успеха.</a:t>
            </a:r>
          </a:p>
          <a:p>
            <a:pPr marL="609600" indent="-6096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ru-RU" altLang="ru-RU" u="sng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anose="02040502050405020303" pitchFamily="18" charset="0"/>
            </a:endParaRPr>
          </a:p>
          <a:p>
            <a:pPr marL="609600" indent="-6096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altLang="ru-RU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Диагностические</a:t>
            </a:r>
            <a:r>
              <a:rPr lang="ru-RU" altLang="ru-RU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.</a:t>
            </a: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Позволяют корректно понаблюдать за детьми в самостоятельной деятельности, узнать его интересы, ценности, увидеть внутренний мир, личностное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своеобразие.</a:t>
            </a:r>
          </a:p>
          <a:p>
            <a:pPr marL="609600" indent="-6096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ru-RU" altLang="ru-RU" u="sng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anose="02040502050405020303" pitchFamily="18" charset="0"/>
            </a:endParaRPr>
          </a:p>
          <a:p>
            <a:pPr marL="609600" indent="-6096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altLang="ru-RU" b="1" u="sng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Развивающие</a:t>
            </a:r>
            <a:r>
              <a:rPr lang="ru-RU" altLang="ru-RU" b="1" u="sng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.</a:t>
            </a:r>
            <a:r>
              <a:rPr lang="ru-RU" altLang="ru-RU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 Способствуют в переживании ребенком успеха в той или иной деятельности, самостоятельно справляться с трудной ситуацией.</a:t>
            </a:r>
          </a:p>
          <a:p>
            <a:pPr marL="609600" indent="-609600">
              <a:lnSpc>
                <a:spcPct val="90000"/>
              </a:lnSpc>
            </a:pPr>
            <a:endParaRPr lang="ru-RU" altLang="ru-RU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853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9" y="0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56" y="5062393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4945" y="318126"/>
            <a:ext cx="10889673" cy="5011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30"/>
              </a:spcBef>
              <a:spcAft>
                <a:spcPts val="0"/>
              </a:spcAft>
            </a:pP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Направления арт- терапии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176530" algn="just">
              <a:lnSpc>
                <a:spcPct val="115000"/>
              </a:lnSpc>
              <a:spcBef>
                <a:spcPts val="170"/>
              </a:spcBef>
              <a:spcAft>
                <a:spcPts val="0"/>
              </a:spcAft>
            </a:pPr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Изотерапия — лечебное воздействие средствами изобрази­тельного искусства: рисование, лепка, декоративно-приклад­ное искусство и </a:t>
            </a:r>
            <a:r>
              <a:rPr lang="ru-RU" dirty="0" err="1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т.д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;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      </a:t>
            </a:r>
            <a:r>
              <a:rPr lang="ru-RU" dirty="0" err="1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Библиотерапия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 — лечебное воздействие чтением; Имаготерапия — лечебное воздействие через образ, те­атрализацию;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17653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Музыкотерапия — лечебное воздействие через восприя­тие музыки;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213360">
              <a:lnSpc>
                <a:spcPct val="115000"/>
              </a:lnSpc>
              <a:spcBef>
                <a:spcPts val="25"/>
              </a:spcBef>
            </a:pPr>
            <a:r>
              <a:rPr lang="ru-RU" dirty="0" err="1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Вокалотерапия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 — лечение пением;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17653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Кинезитерапия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 (</a:t>
            </a:r>
            <a:r>
              <a:rPr lang="ru-RU" dirty="0" err="1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танцетерапия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, </a:t>
            </a:r>
            <a:r>
              <a:rPr lang="ru-RU" dirty="0" err="1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хореотерапия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, коррекционная ритмика) — лечебное воздействие движениями.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-170815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Основные функции </a:t>
            </a: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арт-терапии</a:t>
            </a: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: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265"/>
              </a:spcBef>
              <a:spcAft>
                <a:spcPts val="0"/>
              </a:spcAft>
              <a:buFont typeface="Century Schoolbook" panose="02040604050505020304" pitchFamily="18" charset="0"/>
              <a:buAutoNum type="arabicPeriod"/>
              <a:tabLst>
                <a:tab pos="152400" algn="l"/>
              </a:tabLst>
            </a:pPr>
            <a:r>
              <a:rPr lang="ru-RU" dirty="0" err="1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Катарсистическая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 — очищающая, освобождающая от не­гативных состояний.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entury Schoolbook" panose="02040604050505020304" pitchFamily="18" charset="0"/>
              <a:buAutoNum type="arabicPeriod"/>
              <a:tabLst>
                <a:tab pos="152400" algn="l"/>
              </a:tabLst>
            </a:pP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Регулятивная — снятие нервно-психического напряже­ния, регуляция психосоматических процессов, моделиро­вание положительного психоэмоционального состояния.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entury Schoolbook" panose="02040604050505020304" pitchFamily="18" charset="0"/>
              <a:buAutoNum type="arabicPeriod"/>
              <a:tabLst>
                <a:tab pos="152400" algn="l"/>
              </a:tabLst>
            </a:pP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Коммуникативно-рефлексивная — обеспечивающая кор­рекцию нарушений общения, формирования адекватно­го межличностного поведения, самооценки.</a:t>
            </a:r>
            <a:endParaRPr lang="ru-RU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45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6" y="67834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56" y="5062393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0291" y="184727"/>
            <a:ext cx="11326091" cy="1116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/>
            <a:endParaRPr lang="ru-RU" b="1" dirty="0" smtClean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lvl="0" indent="342900" algn="ctr"/>
            <a:r>
              <a:rPr lang="ru-RU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Дополнительная </a:t>
            </a:r>
            <a:r>
              <a:rPr lang="ru-RU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образовательная </a:t>
            </a:r>
            <a:r>
              <a:rPr lang="ru-RU" b="1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рограмма </a:t>
            </a:r>
            <a:endParaRPr lang="ru-RU" dirty="0" smtClean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lvl="0" indent="342900" algn="ctr"/>
            <a:r>
              <a:rPr lang="ru-RU" b="1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оциально-педагогической </a:t>
            </a:r>
            <a:r>
              <a:rPr lang="ru-RU" b="1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</a:t>
            </a:r>
            <a:r>
              <a:rPr lang="ru-RU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аправленности </a:t>
            </a:r>
            <a:endParaRPr lang="ru-RU" dirty="0" smtClean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lvl="0" indent="342900" algn="ctr"/>
            <a:r>
              <a:rPr lang="ru-RU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«Семицветик</a:t>
            </a:r>
            <a:r>
              <a:rPr lang="ru-RU" b="1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» </a:t>
            </a:r>
          </a:p>
          <a:p>
            <a:pPr lvl="0" indent="342900" algn="ctr"/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разработана и утверждена в декабре 2010 г.</a:t>
            </a:r>
            <a:endParaRPr lang="ru-RU" dirty="0" smtClean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</a:rPr>
              <a:t>Цель программы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</a:p>
          <a:p>
            <a:pPr indent="179705" algn="just">
              <a:lnSpc>
                <a:spcPct val="115000"/>
              </a:lnSpc>
              <a:spcBef>
                <a:spcPts val="575"/>
              </a:spcBef>
              <a:spcAft>
                <a:spcPts val="0"/>
              </a:spcAft>
            </a:pP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создание условий для развития и коррекции познавательной и личностной сфер дош­кольников как основы интеллектуально-личностного, творческого развития, успешной социализации в современном обществе с использованием средств 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искусства (</a:t>
            </a:r>
            <a:r>
              <a:rPr lang="ru-RU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арт-терапии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) </a:t>
            </a:r>
            <a:endParaRPr lang="ru-RU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</a:rPr>
              <a:t>Основные задачи: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i="1" dirty="0">
                <a:latin typeface="Georgia" panose="02040502050405020303" pitchFamily="18" charset="0"/>
                <a:ea typeface="Times New Roman" panose="02020603050405020304" pitchFamily="18" charset="0"/>
              </a:rPr>
              <a:t>1. Развитие личностной и эмоционально - волевой </a:t>
            </a:r>
            <a:r>
              <a:rPr lang="ru-RU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сферы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2</a:t>
            </a:r>
            <a:r>
              <a:rPr lang="ru-RU" i="1" dirty="0">
                <a:latin typeface="Georgia" panose="02040502050405020303" pitchFamily="18" charset="0"/>
                <a:ea typeface="Times New Roman" panose="02020603050405020304" pitchFamily="18" charset="0"/>
              </a:rPr>
              <a:t>. Формирование психологических предпосылок для раз­вития высших психических </a:t>
            </a:r>
            <a:r>
              <a:rPr lang="ru-RU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функций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3</a:t>
            </a:r>
            <a:r>
              <a:rPr lang="ru-RU" i="1" dirty="0">
                <a:latin typeface="Georgia" panose="02040502050405020303" pitchFamily="18" charset="0"/>
                <a:ea typeface="Times New Roman" panose="02020603050405020304" pitchFamily="18" charset="0"/>
              </a:rPr>
              <a:t>. Формирование высших психических </a:t>
            </a:r>
            <a:r>
              <a:rPr lang="ru-RU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функций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4. </a:t>
            </a:r>
            <a:r>
              <a:rPr lang="ru-RU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Формирование ведущих видов деятельности</a:t>
            </a:r>
          </a:p>
          <a:p>
            <a:pPr lvl="0" algn="just">
              <a:spcAft>
                <a:spcPts val="0"/>
              </a:spcAft>
            </a:pPr>
            <a:endParaRPr lang="ru-RU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    Программа 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реализуется в </a:t>
            </a: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</a:rPr>
              <a:t>форме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 кружка, где проводятся занятия по развитию и коррекции нарушений познавательной и личностной сфер у детей. </a:t>
            </a:r>
            <a:endParaRPr lang="ru-RU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По 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данным психологов, именно в старшем дошкольном возрасте происходит скачок в становлении личности, ее базовых психических оснований, и именно этот период является наиболее благоприятным для использования арт-терапии. </a:t>
            </a:r>
            <a:r>
              <a:rPr lang="ru-RU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Поэтому 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участниками реализации программы являются дети 6-7 лет. </a:t>
            </a: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</a:rPr>
              <a:t>Срок реализации 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программы 1 год.</a:t>
            </a: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Данные занятия проводятся педагогом-психологом ДОУ</a:t>
            </a:r>
          </a:p>
          <a:p>
            <a:pPr lvl="0" indent="342900" algn="ctr"/>
            <a:endParaRPr lang="ru-RU" b="1" dirty="0" smtClean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342900" algn="ctr"/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525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1" y="87549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56" y="5062393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491" y="332509"/>
            <a:ext cx="107603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</a:rPr>
              <a:t>Программа состоит из </a:t>
            </a: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30 </a:t>
            </a: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</a:rPr>
              <a:t>занятий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, в которых используются различные направления </a:t>
            </a:r>
            <a:r>
              <a:rPr lang="ru-RU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арт-терапии.</a:t>
            </a:r>
          </a:p>
          <a:p>
            <a:pPr indent="270510" algn="just">
              <a:spcAft>
                <a:spcPts val="0"/>
              </a:spcAft>
            </a:pP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Реализация </a:t>
            </a: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</a:rPr>
              <a:t>данной программы способствует 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развитию психофизических процессов (восприятия, воображения, фантазии, мышления, внимания, памяти), развивает у детей умения согласовывать свои действия с действиями партнера (слушать не перебивая, говорить, обращаясь к партнеру), формированию у детей волевых качеств, произвольной регуляции поведения; профилактике нарушений личностной сферы (замкнутости, агрессивности, вспыльчивости, упрямства и пр.); формированию у детей навыков психологической адаптации в коллективе; навыков общения во </a:t>
            </a:r>
            <a:r>
              <a:rPr lang="ru-RU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внеситуативно</a:t>
            </a:r>
            <a:r>
              <a:rPr lang="ru-RU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-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личностных отношениях со сверстниками и взрослыми; развитию у детей положительных качеств характера (доброты, сопереживания, отзывчивости, честности); преодолению невротических проявлений (страхов, тревожности). </a:t>
            </a:r>
            <a:endParaRPr lang="ru-RU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endParaRPr lang="ru-RU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270510" algn="just"/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Психокоррекционный эффект в том, что общение с искусством помогает детям «очиститься» от наслоив­шихся негативных переживаний, отрицательных проявлений и вступить на новый путь отношений с окружающим миром.</a:t>
            </a:r>
          </a:p>
          <a:p>
            <a:pPr indent="270510" algn="just">
              <a:spcAft>
                <a:spcPts val="0"/>
              </a:spcAft>
            </a:pPr>
            <a:endParaRPr lang="ru-RU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74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1" y="87549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56" y="5062393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" y="87549"/>
            <a:ext cx="6132945" cy="4599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74" y="2031567"/>
            <a:ext cx="6151418" cy="461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8221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1" y="87549"/>
            <a:ext cx="12013659" cy="66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996549" y="5597114"/>
            <a:ext cx="479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7" descr="каранда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465" y="167130"/>
            <a:ext cx="12969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079">
            <a:off x="5627938" y="1725333"/>
            <a:ext cx="6265846" cy="4699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169">
            <a:off x="297654" y="375873"/>
            <a:ext cx="6001546" cy="4498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0756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801</Words>
  <Application>Microsoft Office PowerPoint</Application>
  <PresentationFormat>Широкоэкранный</PresentationFormat>
  <Paragraphs>105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Andalus</vt:lpstr>
      <vt:lpstr>Arial</vt:lpstr>
      <vt:lpstr>Calibri</vt:lpstr>
      <vt:lpstr>Calibri Light</vt:lpstr>
      <vt:lpstr>Century Schoolbook</vt:lpstr>
      <vt:lpstr>Constantia</vt:lpstr>
      <vt:lpstr>Georgia</vt:lpstr>
      <vt:lpstr>Microsoft Sans Serif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 Paradieva</dc:creator>
  <cp:lastModifiedBy>Elena Paradieva</cp:lastModifiedBy>
  <cp:revision>29</cp:revision>
  <dcterms:created xsi:type="dcterms:W3CDTF">2017-01-29T17:47:17Z</dcterms:created>
  <dcterms:modified xsi:type="dcterms:W3CDTF">2017-01-31T21:11:19Z</dcterms:modified>
</cp:coreProperties>
</file>