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handoutMasterIdLst>
    <p:handoutMasterId r:id="rId30"/>
  </p:handoutMasterIdLst>
  <p:sldIdLst>
    <p:sldId id="303" r:id="rId2"/>
    <p:sldId id="302" r:id="rId3"/>
    <p:sldId id="304" r:id="rId4"/>
    <p:sldId id="305" r:id="rId5"/>
    <p:sldId id="306" r:id="rId6"/>
    <p:sldId id="256" r:id="rId7"/>
    <p:sldId id="296" r:id="rId8"/>
    <p:sldId id="292" r:id="rId9"/>
    <p:sldId id="286" r:id="rId10"/>
    <p:sldId id="298" r:id="rId11"/>
    <p:sldId id="299" r:id="rId12"/>
    <p:sldId id="287" r:id="rId13"/>
    <p:sldId id="276" r:id="rId14"/>
    <p:sldId id="266" r:id="rId15"/>
    <p:sldId id="291" r:id="rId16"/>
    <p:sldId id="267" r:id="rId17"/>
    <p:sldId id="278" r:id="rId18"/>
    <p:sldId id="290" r:id="rId19"/>
    <p:sldId id="300" r:id="rId20"/>
    <p:sldId id="269" r:id="rId21"/>
    <p:sldId id="288" r:id="rId22"/>
    <p:sldId id="289" r:id="rId23"/>
    <p:sldId id="279" r:id="rId24"/>
    <p:sldId id="283" r:id="rId25"/>
    <p:sldId id="301" r:id="rId26"/>
    <p:sldId id="294" r:id="rId27"/>
    <p:sldId id="297" r:id="rId28"/>
  </p:sldIdLst>
  <p:sldSz cx="9906000" cy="6858000" type="A4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66FF"/>
    <a:srgbClr val="FFFF66"/>
    <a:srgbClr val="0099FF"/>
    <a:srgbClr val="00CCFF"/>
    <a:srgbClr val="0000CC"/>
    <a:srgbClr val="3366FF"/>
    <a:srgbClr val="FF505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870" autoAdjust="0"/>
    <p:restoredTop sz="94671" autoAdjust="0"/>
  </p:normalViewPr>
  <p:slideViewPr>
    <p:cSldViewPr>
      <p:cViewPr varScale="1">
        <p:scale>
          <a:sx n="69" d="100"/>
          <a:sy n="69" d="100"/>
        </p:scale>
        <p:origin x="-960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0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40F157-0CBE-4678-81D5-B28E65134A6B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74740-B304-48A5-A795-C23BBF356C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9381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B1A9ED-ED61-4669-985B-4340E22F34E0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F59C7A-8F30-4E46-852C-D37D26803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6669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DD6B6A8-015F-41FC-906B-EE9FEF570BEE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AA21EBC-84BB-495B-BE4E-AA15BB433B0D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F59C7A-8F30-4E46-852C-D37D26803BF0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254125" y="1344613"/>
            <a:ext cx="68263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BB1C17-037A-4795-8634-1B6C313083AE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5DE129-51DC-4A48-84B6-D604E66523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6968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0FFE9-300C-4A22-9CE6-E5FCBD180B6C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8482-AA43-4225-9387-ADA7B18CF1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837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5BF5-0A6A-4B6E-84B4-0155BAE703A3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E4BA-DB97-49B2-85DE-0BDA819790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7777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6618-5877-4FE2-8AB4-20A72446D706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342E-5007-4211-9E28-CBDD720367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1658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3325" y="0"/>
            <a:ext cx="74295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476500" y="0"/>
            <a:ext cx="8255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608263" y="2746375"/>
            <a:ext cx="6985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EF3B5E-2386-43C0-9061-1E6D1070DA81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425726-BD2F-4FA5-8FF4-2876A6BDCB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4922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3B85B-4777-440D-89B0-041D18BC8B6B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D8641-F645-4304-8E81-B9A89C9744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2675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C41FA0-2EF2-460F-8841-99CD8B8FD597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703B08-DF58-4A9F-8384-8FABF37F22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403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4AF8-C104-4371-9E30-9E6601BA6187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03CE4-85CD-4901-93DC-49A9B5FB04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1168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0138" y="0"/>
            <a:ext cx="8805862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100138" y="0"/>
            <a:ext cx="793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BAFF87-AA08-4902-B62D-E37A5E3826E1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DC085-79E0-4E70-B4B8-9BD6A9130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8435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B231C4-E357-419C-A825-C18DC9EBADB4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AD900D-1161-44A4-A3A9-0B1576C17F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3582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430213" y="954088"/>
            <a:ext cx="74295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421313" y="936625"/>
            <a:ext cx="703262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EC90C2-97E1-40E7-AFC6-452728869A15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073FBF-4C4D-4E11-B02E-E9B61D5A7E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5013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84238" y="-815975"/>
            <a:ext cx="1776413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82563" y="20638"/>
            <a:ext cx="1844675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96963" y="0"/>
            <a:ext cx="880903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55750" y="274638"/>
            <a:ext cx="81216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555750" y="1447800"/>
            <a:ext cx="81216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373FEF3-EC64-4DEA-8CF6-F405F0605A7F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331325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8768484-D412-4E98-ACC9-5E1047EE1A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100138" y="0"/>
            <a:ext cx="793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1" r:id="rId2"/>
    <p:sldLayoutId id="2147483797" r:id="rId3"/>
    <p:sldLayoutId id="2147483792" r:id="rId4"/>
    <p:sldLayoutId id="2147483798" r:id="rId5"/>
    <p:sldLayoutId id="2147483793" r:id="rId6"/>
    <p:sldLayoutId id="2147483799" r:id="rId7"/>
    <p:sldLayoutId id="2147483800" r:id="rId8"/>
    <p:sldLayoutId id="2147483801" r:id="rId9"/>
    <p:sldLayoutId id="2147483794" r:id="rId10"/>
    <p:sldLayoutId id="2147483795" r:id="rId11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369710"/>
              </p:ext>
            </p:extLst>
          </p:nvPr>
        </p:nvGraphicFramePr>
        <p:xfrm>
          <a:off x="200474" y="44624"/>
          <a:ext cx="9505054" cy="6797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3447893679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385254885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340592116"/>
                    </a:ext>
                  </a:extLst>
                </a:gridCol>
                <a:gridCol w="2623493">
                  <a:extLst>
                    <a:ext uri="{9D8B030D-6E8A-4147-A177-3AD203B41FA5}">
                      <a16:colId xmlns:a16="http://schemas.microsoft.com/office/drawing/2014/main" xmlns="" val="1409686633"/>
                    </a:ext>
                  </a:extLst>
                </a:gridCol>
                <a:gridCol w="328833">
                  <a:extLst>
                    <a:ext uri="{9D8B030D-6E8A-4147-A177-3AD203B41FA5}">
                      <a16:colId xmlns:a16="http://schemas.microsoft.com/office/drawing/2014/main" xmlns="" val="2709600018"/>
                    </a:ext>
                  </a:extLst>
                </a:gridCol>
              </a:tblGrid>
              <a:tr h="30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Бекітемін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Мектеп:  № 173 орта мектеп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Пәні: Дене шынықтыру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6718081"/>
                  </a:ext>
                </a:extLst>
              </a:tr>
              <a:tr h="200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Сынып </a:t>
                      </a:r>
                      <a:r>
                        <a:rPr lang="kk-KZ" sz="1200" dirty="0" smtClean="0">
                          <a:effectLst/>
                        </a:rPr>
                        <a:t>8 </a:t>
                      </a:r>
                      <a:r>
                        <a:rPr lang="kk-KZ" sz="1200" baseline="0" dirty="0">
                          <a:effectLst/>
                        </a:rPr>
                        <a:t> </a:t>
                      </a:r>
                      <a:r>
                        <a:rPr lang="kk-KZ" sz="1200" baseline="0" dirty="0" smtClean="0">
                          <a:effectLst/>
                        </a:rPr>
                        <a:t>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Мұғалімнің аты-жөні:  </a:t>
                      </a:r>
                      <a:r>
                        <a:rPr lang="kk-KZ" sz="1200" dirty="0" smtClean="0">
                          <a:effectLst/>
                        </a:rPr>
                        <a:t>Айдыханов</a:t>
                      </a:r>
                      <a:r>
                        <a:rPr lang="kk-KZ" sz="1200" baseline="0" dirty="0" smtClean="0">
                          <a:effectLst/>
                        </a:rPr>
                        <a:t> Жаксылык Абдыгазиевич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3907675"/>
                  </a:ext>
                </a:extLst>
              </a:tr>
              <a:tr h="400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Күні: .2019ж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 </a:t>
                      </a:r>
                      <a:r>
                        <a:rPr lang="kk-KZ" sz="1200" dirty="0" smtClean="0">
                          <a:effectLst/>
                        </a:rPr>
                        <a:t>8 </a:t>
                      </a:r>
                      <a:r>
                        <a:rPr lang="kk-KZ" sz="1200" dirty="0">
                          <a:effectLst/>
                        </a:rPr>
                        <a:t>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Қатысқандар: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Қатыспағандар: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4178800"/>
                  </a:ext>
                </a:extLst>
              </a:tr>
              <a:tr h="400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Ұзақ мерзімді жоспардың тарауы: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k-KZ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Командалық ойын- белсенді қозғалыстың   іс- әрекеті.</a:t>
                      </a:r>
                      <a:r>
                        <a:rPr lang="kk-KZ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09688393"/>
                  </a:ext>
                </a:extLst>
              </a:tr>
              <a:tr h="200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Сабақтың тақырыбы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k-K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Ойын кезіндегі қозғалыс үйлесімділігін дамыту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03825843"/>
                  </a:ext>
                </a:extLst>
              </a:tr>
              <a:tr h="400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Сабақта қол жеткізілетін оқу мақсаттары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k-K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8.1.4.1 ­ қимыл-қозғалысты  сапалы орындау кезіндегі өзінің және өзгелердің біліктіліктерін салыстыра білу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61016550"/>
                  </a:ext>
                </a:extLst>
              </a:tr>
              <a:tr h="45429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Сабақ мақсаттары: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Барлық оқушылар орындай алады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Қауіпсіздік ережелерді біледі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Допты қағып ала алады.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89537977"/>
                  </a:ext>
                </a:extLst>
              </a:tr>
              <a:tr h="400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1780" algn="l"/>
                        </a:tabLst>
                      </a:pPr>
                      <a:r>
                        <a:rPr lang="kk-KZ" sz="1200" dirty="0">
                          <a:effectLst/>
                        </a:rPr>
                        <a:t>Оқушылардың көпшілігі орындай алады: 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1780" algn="l"/>
                        </a:tabLst>
                      </a:pPr>
                      <a:r>
                        <a:rPr lang="kk-KZ" sz="1200" dirty="0">
                          <a:effectLst/>
                        </a:rPr>
                        <a:t>Допты төменнен ойынға қоса алады.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5162956"/>
                  </a:ext>
                </a:extLst>
              </a:tr>
              <a:tr h="400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1780" algn="l"/>
                        </a:tabLst>
                      </a:pPr>
                      <a:r>
                        <a:rPr lang="kk-KZ" sz="1200" dirty="0">
                          <a:effectLst/>
                        </a:rPr>
                        <a:t>Кейбір оқушылар орындай алады: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1780" algn="l"/>
                        </a:tabLst>
                      </a:pPr>
                      <a:r>
                        <a:rPr lang="kk-KZ" sz="1200" dirty="0">
                          <a:effectLst/>
                        </a:rPr>
                        <a:t>  допты жоғарыдан ойынға қоса алады.                                                                                         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37195108"/>
                  </a:ext>
                </a:extLst>
              </a:tr>
              <a:tr h="200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Бағалау критерийлері: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Ойын барысында ойын ережесін сақтай отырып допты төменнен ойынға қосады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86164425"/>
                  </a:ext>
                </a:extLst>
              </a:tr>
              <a:tr h="40077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Тілдік мақсат: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Оқушылар орындай алады: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- Оқушылар ойында қолданатын амал тәсілдер туралы біледі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44621013"/>
                  </a:ext>
                </a:extLst>
              </a:tr>
              <a:tr h="1992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Пәнге қатысты сөздік қор мен терминдер: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1460" algn="ctr"/>
                        </a:tabLst>
                      </a:pPr>
                      <a:r>
                        <a:rPr lang="en-US" sz="1200" dirty="0" err="1">
                          <a:effectLst/>
                        </a:rPr>
                        <a:t>Мыналардықамтиды</a:t>
                      </a:r>
                      <a:r>
                        <a:rPr lang="en-US" sz="1200" dirty="0">
                          <a:effectLst/>
                        </a:rPr>
                        <a:t>: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200" dirty="0">
                          <a:effectLst/>
                        </a:rPr>
                        <a:t>логикалық ойын, логикалық ойлау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200" dirty="0">
                          <a:effectLst/>
                        </a:rPr>
                        <a:t>шабуылдау элементтері бар ойындар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200" dirty="0">
                          <a:effectLst/>
                        </a:rPr>
                        <a:t>шабуыл, қорғаныс, қарсылас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200" dirty="0">
                          <a:effectLst/>
                        </a:rPr>
                        <a:t>ынтымақтастық, бәсекелестік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200" dirty="0">
                          <a:effectLst/>
                        </a:rPr>
                        <a:t>бақылаушы, жаттықтырушы, ойыншы, командалық жұмыс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200" dirty="0">
                          <a:effectLst/>
                        </a:rPr>
                        <a:t>тактика, стратегия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1200" dirty="0">
                          <a:effectLst/>
                        </a:rPr>
                        <a:t>жүгіру, жалтару, жылдамдықты және бағытты өзгертуұпайларды есептеу жүйесі, </a:t>
                      </a:r>
                      <a:r>
                        <a:rPr lang="kk-KZ" sz="1200" dirty="0" smtClean="0">
                          <a:effectLst/>
                        </a:rPr>
                        <a:t>ережелер</a:t>
                      </a:r>
                      <a:endParaRPr lang="ru-RU" sz="1200" dirty="0">
                        <a:effectLst/>
                      </a:endParaRPr>
                    </a:p>
                  </a:txBody>
                  <a:tcPr marL="27545" marR="275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3975271"/>
                  </a:ext>
                </a:extLst>
              </a:tr>
              <a:tr h="723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Талқылауға арналған сұрақтар: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Волейбол туралы не білеміз?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Волейбол алаңының өлшемдері?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Волейбол ойынының ережелері?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45" marR="275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96817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307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1424608" y="548680"/>
            <a:ext cx="792088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4.Жүгіру </a:t>
            </a:r>
            <a:r>
              <a:rPr lang="ru-RU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бағытындағы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жаттығулар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алда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тізені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көтеріп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жүгіру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белде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аяқ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ұшын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алға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сілтей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жүгіру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жамбаста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аяқты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артқа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лақтыра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жүгіру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белде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оң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сол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жанымен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секіріп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жүгіру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арқамен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жүгіру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жәй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жүгіру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жүру,тыныс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алып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демді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басу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1208584" y="332656"/>
            <a:ext cx="8424936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5.Жалпы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денені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жетілдіру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жаттығулары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-Б.Қ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белде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аяқ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иық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көлемінде,сан:1-2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басты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оңға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3-4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солға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айналдыру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-Б.Қ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иықта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аяқ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иық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көлемінде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сан: 1-2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иықты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алға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3-4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артқа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айналдыру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-Б.Қ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оң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жоғары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сол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төмен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аяқ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иық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көлемінде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сан:1-2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қолды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артқа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сілтеу,3-4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қолды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ауыстыру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-Б.Қ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белде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аяқ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иық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көлемінде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сан: 1-2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оң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жаққа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иілу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3-4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сол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жаққаиілу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-Б.Қ 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аяқ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иық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көлемінде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сан: 1-қол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жоғары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артқа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керілу,2-қолды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аяққа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жеткізу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3-қол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алда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отыру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4-б.қ</a:t>
            </a:r>
          </a:p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-Б.Қ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белде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оң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сол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қос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аяқпен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жоғары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секіру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Демді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қалыпқа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келтіру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сан: 1-2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жоғары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көтеріп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дем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алып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3-4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қолды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төмен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түсіріп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дем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шығару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Администратор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18464">
            <a:off x="6897070" y="44305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7126" y="1916832"/>
            <a:ext cx="75883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kk-KZ" alt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Волейбол туралы не білеміз?</a:t>
            </a:r>
          </a:p>
          <a:p>
            <a:pPr marL="285750" indent="-285750">
              <a:buFont typeface="Wingdings" pitchFamily="2" charset="2"/>
              <a:buChar char="ü"/>
            </a:pPr>
            <a:endParaRPr lang="kk-KZ" alt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k-KZ" alt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Волейбол алаңының өлшемдері?</a:t>
            </a:r>
          </a:p>
          <a:p>
            <a:pPr marL="285750" indent="-285750">
              <a:buFont typeface="Wingdings" pitchFamily="2" charset="2"/>
              <a:buChar char="ü"/>
            </a:pPr>
            <a:endParaRPr lang="kk-KZ" altLang="ru-RU" sz="32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k-KZ" alt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Волейбол ойынының ережелері?</a:t>
            </a:r>
            <a:br>
              <a:rPr lang="kk-KZ" alt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kk-KZ" alt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kk-KZ" alt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200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664" y="490195"/>
            <a:ext cx="4953000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altLang="ru-RU" sz="4000" b="1" i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rebuchet MS" pitchFamily="34" charset="0"/>
                <a:cs typeface="Trebuchet MS" pitchFamily="34" charset="0"/>
              </a:rPr>
              <a:t>«Ой қозғау»</a:t>
            </a:r>
            <a:br>
              <a:rPr lang="kk-KZ" altLang="ru-RU" sz="4000" b="1" i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rebuchet MS" pitchFamily="34" charset="0"/>
                <a:cs typeface="Trebuchet MS" pitchFamily="34" charset="0"/>
              </a:rPr>
            </a:br>
            <a:endParaRPr lang="ru-RU" sz="4000" b="1" i="1" dirty="0">
              <a:ln w="1143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1E07553-EC0F-4002-B4FB-273DB2D3C693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13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2600" y="260648"/>
            <a:ext cx="806489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kk-KZ" altLang="ru-RU" sz="4000" b="1" i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 спорт киім түстері арқылы екі топқа бөлінеді</a:t>
            </a:r>
            <a:endParaRPr lang="ru-RU" altLang="ru-RU" sz="4000" b="1" i="1" dirty="0">
              <a:ln w="1143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 descr="C:\Users\Администратор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680" y="2132856"/>
            <a:ext cx="2880320" cy="428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Администратор\Desktop\Без названия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7136" y="1887374"/>
            <a:ext cx="2564879" cy="442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595438" y="1500188"/>
            <a:ext cx="3143250" cy="12858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Ақ түсті топ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95438" y="4221162"/>
            <a:ext cx="3143250" cy="12858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 түсті топ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 bwMode="ltGray">
          <a:xfrm>
            <a:off x="7269832" y="1593056"/>
            <a:ext cx="1143000" cy="11001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5050"/>
              </a:solidFill>
            </a:endParaRPr>
          </a:p>
        </p:txBody>
      </p:sp>
      <p:sp>
        <p:nvSpPr>
          <p:cNvPr id="7" name="Овал 6"/>
          <p:cNvSpPr/>
          <p:nvPr/>
        </p:nvSpPr>
        <p:spPr bwMode="ltGray">
          <a:xfrm>
            <a:off x="7269832" y="4190122"/>
            <a:ext cx="1143000" cy="11001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5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0667" y="260648"/>
            <a:ext cx="322466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altLang="ru-RU" sz="4000" b="1" i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Топқа бөліну</a:t>
            </a:r>
            <a:endParaRPr lang="kk-KZ" altLang="ru-RU" sz="4000" b="1" i="1" dirty="0">
              <a:ln w="1143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135757" y="1280954"/>
            <a:ext cx="4105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kk-KZ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Оқушылар саптық жаттығулар орындауда</a:t>
            </a:r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5817741" y="1516722"/>
            <a:ext cx="3887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kk-KZ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Жүру жіне жүгіру кезінде</a:t>
            </a:r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257983" y="3975256"/>
            <a:ext cx="4105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kk-KZ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Оқушылар екі топқа бөлінді</a:t>
            </a:r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Администратор\Desktop\Новая папка\edd0bd95-a75e-4290-bb16-1143e75d5c6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29474" y="4429133"/>
            <a:ext cx="3155812" cy="19827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дминистратор\Desktop\Новая папка\ee6f8a13-e1cc-4a43-a13b-fff07b82287b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61112" y="1928803"/>
            <a:ext cx="3286148" cy="193601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дминистратор\Desktop\Новая папка\63285f02-317b-4525-87ef-6f18ece961b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3976" y="2014230"/>
            <a:ext cx="3357586" cy="189019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8704" y="365061"/>
            <a:ext cx="604383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altLang="ru-RU" sz="4000" b="1" i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Жаттығу жасау сәттері</a:t>
            </a:r>
            <a:endParaRPr lang="ru-RU" sz="4000" b="1" i="1" dirty="0">
              <a:ln w="1143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25007" y="2492896"/>
            <a:ext cx="3456385" cy="3240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25006" y="2492896"/>
            <a:ext cx="3456385" cy="1088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848544" y="1071548"/>
            <a:ext cx="835292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Ойыншылардың орын ауыстыруы</a:t>
            </a:r>
            <a:r>
              <a:rPr lang="kk-KZ" sz="3600" b="1" i="1" spc="50" dirty="0">
                <a:ln w="11430"/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(топтық жұмыс)</a:t>
            </a:r>
            <a:endParaRPr lang="ru-RU" sz="3600" b="1" i="1" spc="50" dirty="0">
              <a:ln w="11430"/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8" name="Заголовок 2"/>
          <p:cNvSpPr>
            <a:spLocks noGrp="1"/>
          </p:cNvSpPr>
          <p:nvPr>
            <p:ph type="title"/>
          </p:nvPr>
        </p:nvSpPr>
        <p:spPr>
          <a:xfrm>
            <a:off x="1208584" y="5805264"/>
            <a:ext cx="8915400" cy="7207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k-KZ" alt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Бағдаршам  арқылы бағалау </a:t>
            </a:r>
            <a:endParaRPr lang="ru-RU" altLang="ru-RU" sz="36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485081" y="2967298"/>
            <a:ext cx="324914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kk-KZ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Ойыншылар сағат тілі бойынша орын </a:t>
            </a:r>
            <a:r>
              <a:rPr lang="kk-KZ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ауыстырады. Көптеген оқушылар дұрыс жауап берді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8" name="Рисунок 6" descr="C:\Users\Акдаулет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3360" y="5445124"/>
            <a:ext cx="1449263" cy="129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6639" y="332656"/>
            <a:ext cx="625434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kk-KZ" altLang="ru-RU" sz="4000" b="1" i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ІІ. Үй тапсырмасын сұрау</a:t>
            </a:r>
            <a:endParaRPr lang="ru-RU" altLang="ru-RU" sz="4000" b="1" i="1" dirty="0">
              <a:ln w="1143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64761" y="2810372"/>
            <a:ext cx="576873" cy="45355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385048" y="3581400"/>
            <a:ext cx="576873" cy="45355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558087" y="3577372"/>
            <a:ext cx="576873" cy="45355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464762" y="4221088"/>
            <a:ext cx="576873" cy="45355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385048" y="4818042"/>
            <a:ext cx="576873" cy="45355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504107" y="4804394"/>
            <a:ext cx="576873" cy="45355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" name="Прямая со стрелкой 5"/>
          <p:cNvCxnSpPr>
            <a:stCxn id="20" idx="2"/>
            <a:endCxn id="18" idx="5"/>
          </p:cNvCxnSpPr>
          <p:nvPr/>
        </p:nvCxnSpPr>
        <p:spPr>
          <a:xfrm flipH="1" flipV="1">
            <a:off x="6957154" y="4608219"/>
            <a:ext cx="546953" cy="422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961921" y="4608887"/>
            <a:ext cx="598197" cy="391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673484" y="4034952"/>
            <a:ext cx="1" cy="769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3" idx="2"/>
          </p:cNvCxnSpPr>
          <p:nvPr/>
        </p:nvCxnSpPr>
        <p:spPr>
          <a:xfrm flipV="1">
            <a:off x="5673485" y="3037148"/>
            <a:ext cx="791276" cy="540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7" idx="0"/>
          </p:cNvCxnSpPr>
          <p:nvPr/>
        </p:nvCxnSpPr>
        <p:spPr>
          <a:xfrm>
            <a:off x="7001267" y="3033120"/>
            <a:ext cx="845257" cy="544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20" idx="0"/>
          </p:cNvCxnSpPr>
          <p:nvPr/>
        </p:nvCxnSpPr>
        <p:spPr>
          <a:xfrm flipH="1">
            <a:off x="7792544" y="4030924"/>
            <a:ext cx="64855" cy="773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424608" y="1959762"/>
            <a:ext cx="8929688" cy="10810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kk-KZ" alt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kk-KZ" alt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kk-KZ" alt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kk-KZ" alt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kk-KZ" alt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Жаңа сабақты ашуға арналған сұрақ:</a:t>
            </a:r>
            <a:br>
              <a:rPr lang="kk-KZ" alt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kk-KZ" alt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Оқушылар волейбол ойынында допты ойынға қосудың  қандай әдістерін  білесіңдер? </a:t>
            </a:r>
            <a:br>
              <a:rPr lang="kk-KZ" alt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kk-KZ" alt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kk-KZ" alt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altLang="ru-RU" sz="36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282" y="2500306"/>
            <a:ext cx="8858312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/>
              <a:solidFill>
                <a:srgbClr val="FF0066"/>
              </a:solidFill>
            </a:endParaRPr>
          </a:p>
          <a:p>
            <a:pPr algn="ctr">
              <a:defRPr/>
            </a:pPr>
            <a:endParaRPr lang="ru-RU" sz="5400" b="1" dirty="0">
              <a:ln/>
              <a:solidFill>
                <a:srgbClr val="FF0066"/>
              </a:solidFill>
            </a:endParaRPr>
          </a:p>
          <a:p>
            <a:pPr algn="ctr">
              <a:defRPr/>
            </a:pPr>
            <a:r>
              <a:rPr lang="ru-RU" sz="4000" b="1" dirty="0">
                <a:ln/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68624" y="188640"/>
            <a:ext cx="382643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altLang="ru-RU" sz="4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rebuchet MS" pitchFamily="34" charset="0"/>
                <a:cs typeface="Trebuchet MS" pitchFamily="34" charset="0"/>
              </a:rPr>
              <a:t>ІІІ. Жаңа сабақ</a:t>
            </a:r>
            <a:endParaRPr lang="ru-RU" sz="4000" b="1" dirty="0">
              <a:ln w="1143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496368" y="1844824"/>
            <a:ext cx="777686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2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Допты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төменнен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тура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ойынға қосу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b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Шынтақ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буыннан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бүгілген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бір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қолмен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белдің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деңгейінде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допты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алға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ұстап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тұрады.екінші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сермеу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үшін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артқа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қарай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созылады.Допты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алға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сәл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лақтыру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арқылы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допты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ойынға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қосады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 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Допты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астынан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тура беру.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Бұл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әдіс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допты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жоғарыдан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шабуылдап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ойынға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қосу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сияқты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емес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қарсыласына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онша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қауіп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төндірмейді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Берілген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бұл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допты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қарсыластар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оңай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қайтарады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20484" name="Picture 2" descr="C:\Users\Администратор\Desktop\Новая папка\volieiboloiynydoptyzhogarydanzhnietomiennienkabyldaudoptyoiyngakosudistieri_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650" y="4714883"/>
            <a:ext cx="8496300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0632" y="260648"/>
            <a:ext cx="792088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altLang="ru-RU" sz="4000" b="1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Сабақтың</a:t>
            </a:r>
            <a:r>
              <a:rPr lang="ru-RU" altLang="ru-RU" sz="4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altLang="ru-RU" sz="4000" b="1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тақырыбы</a:t>
            </a:r>
            <a:r>
              <a:rPr lang="ru-RU" altLang="ru-RU" sz="4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kk-KZ" sz="4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Волейбол. Ойындар арқылы мәселені шешу</a:t>
            </a:r>
            <a:endParaRPr lang="ru-RU" sz="4000" b="1" dirty="0">
              <a:ln w="1143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C:\Users\Администратор\Desktop\Новая папка\volieiboloiynydoptyzhogarydanzhnietomiennienkabyldaudoptyoiyngakosudistieri_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643446"/>
            <a:ext cx="8496300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Администратор\Desktop\Новая папка\volieiboloiynydoptyzhogarydanzhnietomiennienkabyldaudoptyoiyngakosudistieri_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795846"/>
            <a:ext cx="8496300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министратор\Desktop\Новая папка\volieiboloiynydoptyzhogarydanzhnietomiennienkabyldaudoptyoiyngakosudistieri_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650" y="4292600"/>
            <a:ext cx="8996363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1136650" y="115888"/>
            <a:ext cx="856932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Допты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жоғарыдан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ойынға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қосқанда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қарсы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жақтың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ойынын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қиындатады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Әдетте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допты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мұндай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тәсілмен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беруді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меңгеру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үшін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иық-шынтақ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буындарының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қимылдық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қабілеті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мен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күші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жеткілікті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болуы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керек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Қарсыластарға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допты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қатты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ұшырып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беру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үшін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қолын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сермегенде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иық-шынтақ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буындары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бос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қалады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Шабуылдың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барлық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әдістерін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игеру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икемділік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күш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секірумен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қатар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денені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ауа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кеңістігінде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ұстай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білу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т.б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қасиеттерінің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дағдылануына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байланысты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Бұл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құбылыс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дененің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үнемі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қозғалыста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болу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қабілеттілігін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арттыратын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арнаулы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жаттығуларды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орындау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нәтижесінде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іске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асырылады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1128393"/>
              </p:ext>
            </p:extLst>
          </p:nvPr>
        </p:nvGraphicFramePr>
        <p:xfrm>
          <a:off x="128464" y="116632"/>
          <a:ext cx="9649073" cy="6565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4377">
                  <a:extLst>
                    <a:ext uri="{9D8B030D-6E8A-4147-A177-3AD203B41FA5}">
                      <a16:colId xmlns:a16="http://schemas.microsoft.com/office/drawing/2014/main" xmlns="" val="3826440904"/>
                    </a:ext>
                  </a:extLst>
                </a:gridCol>
                <a:gridCol w="6505814">
                  <a:extLst>
                    <a:ext uri="{9D8B030D-6E8A-4147-A177-3AD203B41FA5}">
                      <a16:colId xmlns:a16="http://schemas.microsoft.com/office/drawing/2014/main" xmlns="" val="566715814"/>
                    </a:ext>
                  </a:extLst>
                </a:gridCol>
                <a:gridCol w="1388882">
                  <a:extLst>
                    <a:ext uri="{9D8B030D-6E8A-4147-A177-3AD203B41FA5}">
                      <a16:colId xmlns:a16="http://schemas.microsoft.com/office/drawing/2014/main" xmlns="" val="2393256080"/>
                    </a:ext>
                  </a:extLst>
                </a:gridCol>
              </a:tblGrid>
              <a:tr h="12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Құндылықтарға баулу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2" marR="46962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Адалдық, серіктестік, денсаулық, құрмет, жауапкершілік және үздіксіз жаттығу.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2" marR="469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7840876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Пәнаралық байланыс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2" marR="46962" marT="0" marB="0"/>
                </a:tc>
                <a:tc gridSpan="2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Физика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2" marR="469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05413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Алдыңғы оқу: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2" marR="4696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Оқушыларда алдыңғы сыныптарда дене шынықтыру сабақтарынан, сондайақ сабақтан тыс қызметтен алынған бір қатар әлеуметтік дағдылар және командада жұмыс істеу дағдылары бар.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2" marR="469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8471464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Жоспарланған уақыт: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2" marR="46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Жоспарланған жаттығу түрлері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2" marR="46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spc="-5">
                          <a:effectLst/>
                        </a:rPr>
                        <a:t>Ресурстар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2" marR="46962" marT="0" marB="0"/>
                </a:tc>
                <a:extLst>
                  <a:ext uri="{0D108BD9-81ED-4DB2-BD59-A6C34878D82A}">
                    <a16:rowId xmlns:a16="http://schemas.microsoft.com/office/drawing/2014/main" xmlns="" val="3944994201"/>
                  </a:ext>
                </a:extLst>
              </a:tr>
              <a:tr h="408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Сабақтың басы 12мин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2 мин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1мин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2мин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3мин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4 мин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2" marR="469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r>
                        <a:rPr lang="kk-KZ" sz="1200" dirty="0" smtClean="0">
                          <a:effectLst/>
                        </a:rPr>
                        <a:t>1</a:t>
                      </a:r>
                      <a:r>
                        <a:rPr lang="kk-KZ" sz="1200" dirty="0">
                          <a:effectLst/>
                        </a:rPr>
                        <a:t>. Сапқа тұрғызу. Кезекші мәліметін қабылдау, сәлемдесу, өтілетін сабақтың мақсатын түсіндіру.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Назар </a:t>
                      </a:r>
                      <a:r>
                        <a:rPr lang="ru-RU" sz="1200" dirty="0" err="1">
                          <a:effectLst/>
                        </a:rPr>
                        <a:t>аудару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жаттығулары</a:t>
                      </a:r>
                      <a:r>
                        <a:rPr lang="ru-RU" sz="1200" dirty="0">
                          <a:effectLst/>
                        </a:rPr>
                        <a:t>: «</a:t>
                      </a:r>
                      <a:r>
                        <a:rPr lang="ru-RU" sz="1200" dirty="0" err="1">
                          <a:effectLst/>
                        </a:rPr>
                        <a:t>Оң-ға</a:t>
                      </a:r>
                      <a:r>
                        <a:rPr lang="ru-RU" sz="1200" dirty="0">
                          <a:effectLst/>
                        </a:rPr>
                        <a:t>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«</a:t>
                      </a:r>
                      <a:r>
                        <a:rPr lang="ru-RU" sz="1200" dirty="0" err="1">
                          <a:effectLst/>
                        </a:rPr>
                        <a:t>Сол-ға</a:t>
                      </a:r>
                      <a:r>
                        <a:rPr lang="ru-RU" sz="1200" dirty="0">
                          <a:effectLst/>
                        </a:rPr>
                        <a:t>», «Ай-нал»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</a:t>
                      </a:r>
                      <a:r>
                        <a:rPr lang="ru-RU" sz="1200" dirty="0" err="1">
                          <a:effectLst/>
                        </a:rPr>
                        <a:t>Жүру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бағытындағы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жаттығулар</a:t>
                      </a:r>
                      <a:r>
                        <a:rPr lang="ru-RU" sz="1200" dirty="0">
                          <a:effectLst/>
                        </a:rPr>
                        <a:t>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қол</a:t>
                      </a:r>
                      <a:r>
                        <a:rPr lang="ru-RU" sz="1200" dirty="0">
                          <a:effectLst/>
                        </a:rPr>
                        <a:t> ж</a:t>
                      </a:r>
                      <a:r>
                        <a:rPr lang="kk-KZ" sz="1200" dirty="0">
                          <a:effectLst/>
                        </a:rPr>
                        <a:t>о</a:t>
                      </a:r>
                      <a:r>
                        <a:rPr lang="ru-RU" sz="1200" dirty="0" err="1">
                          <a:effectLst/>
                        </a:rPr>
                        <a:t>ғары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аяқтың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ұшымен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жүру</a:t>
                      </a:r>
                      <a:r>
                        <a:rPr lang="ru-RU" sz="1200" dirty="0"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қол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белде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өкшемен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жүру</a:t>
                      </a:r>
                      <a:r>
                        <a:rPr lang="ru-RU" sz="1200" dirty="0"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қол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белде,табанның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ішкі,сыртқы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қырымен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жүру</a:t>
                      </a:r>
                      <a:r>
                        <a:rPr lang="ru-RU" sz="1200" dirty="0"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қол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белде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жартылай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отырып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жүру</a:t>
                      </a:r>
                      <a:r>
                        <a:rPr lang="ru-RU" sz="1200" dirty="0"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қол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тізеде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толық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отырып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жүру</a:t>
                      </a:r>
                      <a:r>
                        <a:rPr lang="ru-RU" sz="1200" dirty="0"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қол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тізеде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оңға-солға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секіру</a:t>
                      </a:r>
                      <a:r>
                        <a:rPr lang="ru-RU" sz="1200" dirty="0"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Спорттық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жүріске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ауысу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4.Жүгіру </a:t>
                      </a:r>
                      <a:r>
                        <a:rPr lang="ru-RU" sz="1200" dirty="0" err="1">
                          <a:effectLst/>
                        </a:rPr>
                        <a:t>бағытындағы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жаттығулар</a:t>
                      </a:r>
                      <a:r>
                        <a:rPr lang="ru-RU" sz="1200" dirty="0">
                          <a:effectLst/>
                        </a:rPr>
                        <a:t>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қол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алда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тізені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көтеріп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жүгіру</a:t>
                      </a:r>
                      <a:r>
                        <a:rPr lang="ru-RU" sz="1200" dirty="0"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қол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белде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аяқ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ұшын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алға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сілтей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жүгіру</a:t>
                      </a:r>
                      <a:r>
                        <a:rPr lang="ru-RU" sz="1200" dirty="0"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қол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жамбаста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аяқты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артқа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лақтыра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жүгіру</a:t>
                      </a:r>
                      <a:r>
                        <a:rPr lang="ru-RU" sz="1200" dirty="0"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қол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белде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оң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сол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жанымен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секіріп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жүгіру</a:t>
                      </a:r>
                      <a:r>
                        <a:rPr lang="ru-RU" sz="1200" dirty="0"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арқамен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жүгіру</a:t>
                      </a:r>
                      <a:r>
                        <a:rPr lang="ru-RU" sz="1200" dirty="0"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жәй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жүгіру</a:t>
                      </a:r>
                      <a:r>
                        <a:rPr lang="ru-RU" sz="1200" dirty="0">
                          <a:effectLst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жүру,тыныс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алып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демді</a:t>
                      </a:r>
                      <a:r>
                        <a:rPr lang="ru-RU" sz="1200" dirty="0">
                          <a:effectLst/>
                        </a:rPr>
                        <a:t> басу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5.Жалпы денені жетілдіру жаттығулары: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-Б.Қ қол белде, аяқ иық көлемінде,сан:1-2 басты оңға, 3-4 солға айналдыру;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-Б.Қ қол иықта, аяқ иық көлемінде сан: 1-2 иықты алға, 3-4 артқа айналдыру;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-Б.Қ оң қол жоғары, сол қол төмен, аяқ иық көлемінде, сан:1-2 қолды артқа сілтеу,3-4 қолды ауыстыру;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-Б.Қ қол белде, аяқ иық көлемінде, сан: 1-2 оң жаққа иілу, 3-4 сол жаққаиілу;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-Б.Қ  аяқ иық көлемінде, сан: 1-қол жоғары артқа керілу,2-қолды аяққа жеткізу, 3-қол алда, отыру, 4-б.қ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-Б.Қ қол белде, оң, сол, қос аяқпен жоғары секіру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Демді қалыпқа келтіру, сан: 1-2 қол жоғары көтеріп дем алып, 3-4 қолды төмен түсіріп дем шығару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2" marR="469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Кең, таза кеңістік әрбір әрекет үшін.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Мұғалімге ысқырық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2" marR="46962" marT="0" marB="0"/>
                </a:tc>
                <a:extLst>
                  <a:ext uri="{0D108BD9-81ED-4DB2-BD59-A6C34878D82A}">
                    <a16:rowId xmlns:a16="http://schemas.microsoft.com/office/drawing/2014/main" xmlns="" val="74513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430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3578" y="1772816"/>
            <a:ext cx="3000375" cy="1357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dirty="0"/>
              <a:t>1-топ:  Допты  қабылдайды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7514" y="3717032"/>
            <a:ext cx="3000375" cy="1357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dirty="0"/>
              <a:t>2-топ: Допты төменнен және жоғарыдан ойынға қосады</a:t>
            </a:r>
            <a:endParaRPr lang="ru-RU" dirty="0"/>
          </a:p>
        </p:txBody>
      </p:sp>
      <p:sp>
        <p:nvSpPr>
          <p:cNvPr id="22533" name="Прямоугольник 12"/>
          <p:cNvSpPr>
            <a:spLocks noChangeArrowheads="1"/>
          </p:cNvSpPr>
          <p:nvPr/>
        </p:nvSpPr>
        <p:spPr bwMode="auto">
          <a:xfrm>
            <a:off x="1283578" y="5884932"/>
            <a:ext cx="6840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kk-KZ" alt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Бірінші топ екінші топты бас бармақ арқылы бағалады.</a:t>
            </a:r>
            <a:endParaRPr lang="ru-RU" alt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534" name="TextBox 2"/>
          <p:cNvSpPr txBox="1">
            <a:spLocks noChangeArrowheads="1"/>
          </p:cNvSpPr>
          <p:nvPr/>
        </p:nvSpPr>
        <p:spPr bwMode="auto">
          <a:xfrm>
            <a:off x="4287889" y="1571625"/>
            <a:ext cx="535458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kk-KZ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Оқушыларды екі топқа бөліп бірінші топ, тор сетканың арғы жағында допты қабылдауға дайындалады,  ал </a:t>
            </a:r>
          </a:p>
          <a:p>
            <a:r>
              <a:rPr lang="kk-KZ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екінші </a:t>
            </a:r>
            <a:r>
              <a:rPr lang="kk-KZ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топ </a:t>
            </a:r>
            <a:r>
              <a:rPr lang="kk-KZ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кезектесіп допты төменнен және жоғарыдан ойынға қосу 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kk-KZ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әдіс-тәсілдерін оқушыларға үйрету. Допты  10-15см жоғары лақтырып, ойынға қосуға дағдылану.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5" name="Рисунок 7" descr="C:\Users\Акдаулет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7336" y="5517232"/>
            <a:ext cx="1610444" cy="10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0173" y="501533"/>
            <a:ext cx="835889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altLang="ru-RU" sz="36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Допты ойынға қосу (жұптық жұмыс)</a:t>
            </a:r>
            <a:endParaRPr lang="ru-RU" sz="3600" b="1" dirty="0">
              <a:ln w="1143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200322" y="3497248"/>
            <a:ext cx="8915400" cy="25923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kk-KZ" alt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kk-KZ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4.1.Волейбол добын </a:t>
            </a:r>
            <a:r>
              <a:rPr lang="en-US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I-</a:t>
            </a:r>
            <a:r>
              <a:rPr lang="kk-KZ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топ қабылдап,</a:t>
            </a:r>
            <a:r>
              <a:rPr lang="en-US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II-</a:t>
            </a:r>
            <a:r>
              <a:rPr lang="kk-KZ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топ ойынға қосу  арқылы  тапсырманы орындады.</a:t>
            </a:r>
          </a:p>
          <a:p>
            <a:pPr marL="0" indent="0" eaLnBrk="1" hangingPunct="1">
              <a:buFont typeface="Arial" charset="0"/>
              <a:buNone/>
            </a:pPr>
            <a:endParaRPr lang="kk-KZ" alt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kk-KZ" alt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556" name="Рисунок 3" descr="C:\Users\Акдаулет\Desktop\139280488975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7096" y="4793442"/>
            <a:ext cx="1440160" cy="162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6696" y="188640"/>
            <a:ext cx="688265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ru-RU" sz="4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rebuchet MS" pitchFamily="34" charset="0"/>
                <a:cs typeface="Trebuchet MS" pitchFamily="34" charset="0"/>
              </a:rPr>
              <a:t>IV</a:t>
            </a:r>
            <a:r>
              <a:rPr lang="kk-KZ" altLang="ru-RU" sz="4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rebuchet MS" pitchFamily="34" charset="0"/>
                <a:cs typeface="Trebuchet MS" pitchFamily="34" charset="0"/>
              </a:rPr>
              <a:t>. Қорыту(топтық жұмыс)</a:t>
            </a:r>
            <a:endParaRPr lang="ru-RU" sz="4000" b="1" dirty="0">
              <a:ln w="1143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4608" y="5003740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kk-KZ" altLang="ru-RU" sz="2400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Сыртқы уәжбен марапатталды, қол соғылды</a:t>
            </a:r>
            <a:endParaRPr lang="ru-RU" altLang="ru-RU" sz="2400" i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Администратор\Desktop\Новая папка\1f0240d8-3bf0-48b7-b7d1-d4927a5c305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4055" y="1052736"/>
            <a:ext cx="4157490" cy="23405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дминистратор\Desktop\Новая папка\af0a5cd2-7324-4e72-88cd-525132b93b4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16508" y="1052736"/>
            <a:ext cx="3837268" cy="21602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52600" y="2348880"/>
            <a:ext cx="91376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kk-KZ" alt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А) терең демалу</a:t>
            </a:r>
            <a:r>
              <a:rPr lang="ru-RU" alt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kk-KZ" alt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Ә) тынысты бос жіберу</a:t>
            </a:r>
            <a:r>
              <a:rPr lang="ru-RU" alt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kk-KZ" alt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Б) бойын еркін ұстау</a:t>
            </a:r>
            <a:r>
              <a:rPr lang="ru-RU" alt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kk-KZ" alt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В) денені босату</a:t>
            </a:r>
            <a:endParaRPr lang="ru-RU" altLang="ru-RU" sz="28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8584" y="260648"/>
            <a:ext cx="856895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altLang="ru-RU" sz="4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Демді қалыпқа келтіру жаттығуы (жеке жұмыс)</a:t>
            </a:r>
            <a:endParaRPr lang="ru-RU" sz="4000" b="1" dirty="0">
              <a:ln w="1143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1208584" y="3843243"/>
            <a:ext cx="9359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kk-KZ" sz="2400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Оқушылар ішкі уәжін стикерге түсіріп спортзал қабырғасына жапсырды</a:t>
            </a:r>
            <a:endParaRPr lang="ru-RU" sz="2400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8678" y="272842"/>
            <a:ext cx="641182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altLang="ru-RU" sz="4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rebuchet MS" pitchFamily="34" charset="0"/>
                <a:cs typeface="Trebuchet MS" pitchFamily="34" charset="0"/>
              </a:rPr>
              <a:t>Қорытынды. Рефлексия</a:t>
            </a:r>
            <a:endParaRPr lang="ru-RU" sz="4000" b="1" dirty="0">
              <a:ln w="1143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6656" y="1512628"/>
            <a:ext cx="4953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kk-KZ" alt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өте жақсы түсіндім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kk-KZ" alt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жақсы түсіндім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kk-KZ" alt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орташа түсіндім</a:t>
            </a:r>
            <a:br>
              <a:rPr lang="kk-KZ" alt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1424608" y="1628800"/>
            <a:ext cx="7524898" cy="4525962"/>
          </a:xfrm>
        </p:spPr>
        <p:txBody>
          <a:bodyPr/>
          <a:lstStyle/>
          <a:p>
            <a:pPr algn="ctr" eaLnBrk="1" hangingPunct="1">
              <a:buFont typeface="Courier New" pitchFamily="49" charset="0"/>
              <a:buChar char="o"/>
            </a:pPr>
            <a:r>
              <a:rPr lang="kk-KZ" alt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Допты ойынға қосу және қабылдау әдістерін қайталау.  Волейбол ойнау.</a:t>
            </a:r>
          </a:p>
          <a:p>
            <a:pPr eaLnBrk="1" hangingPunct="1">
              <a:buFont typeface="Courier New" pitchFamily="49" charset="0"/>
              <a:buChar char="o"/>
            </a:pPr>
            <a:endParaRPr lang="kk-KZ" altLang="ru-RU" sz="2800" i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kk-KZ" altLang="ru-RU" sz="2800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Оқушыларды бағалау. Алған бағаларын журналға қою.</a:t>
            </a:r>
            <a:endParaRPr lang="ru-RU" altLang="ru-RU" sz="2800" i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2640" y="307734"/>
            <a:ext cx="587699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ru-RU" sz="4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rebuchet MS" pitchFamily="34" charset="0"/>
                <a:cs typeface="Trebuchet MS" pitchFamily="34" charset="0"/>
              </a:rPr>
              <a:t>V</a:t>
            </a:r>
            <a:r>
              <a:rPr lang="kk-KZ" altLang="ru-RU" sz="4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rebuchet MS" pitchFamily="34" charset="0"/>
                <a:cs typeface="Trebuchet MS" pitchFamily="34" charset="0"/>
              </a:rPr>
              <a:t>. Үйге тапсырма беру</a:t>
            </a:r>
            <a:endParaRPr lang="ru-RU" sz="4000" b="1" dirty="0">
              <a:ln w="1143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2505339"/>
              </p:ext>
            </p:extLst>
          </p:nvPr>
        </p:nvGraphicFramePr>
        <p:xfrm>
          <a:off x="1555750" y="1447800"/>
          <a:ext cx="8121651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7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7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kk-KZ" dirty="0" smtClean="0"/>
                        <a:t>аралау-оқушыға</a:t>
                      </a:r>
                      <a:r>
                        <a:rPr lang="kk-KZ" baseline="0" dirty="0" smtClean="0"/>
                        <a:t> мейлінше қолдау көрсетуді қалай жоспарлайсыз?</a:t>
                      </a:r>
                      <a:r>
                        <a:rPr lang="kk-KZ" dirty="0" smtClean="0"/>
                        <a:t>Қабілетті</a:t>
                      </a:r>
                      <a:r>
                        <a:rPr lang="kk-KZ" baseline="0" dirty="0" smtClean="0"/>
                        <a:t> оқушыларға тапсырманы қалай түрлендіресіз?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Бағалау- оқушы білімін тексеруді</a:t>
                      </a:r>
                      <a:r>
                        <a:rPr lang="kk-KZ" baseline="0" dirty="0" smtClean="0"/>
                        <a:t> қалай жоспарлайсыз?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Пәнаралық байланыс-денсаулық</a:t>
                      </a:r>
                      <a:r>
                        <a:rPr lang="kk-KZ" baseline="0" dirty="0" smtClean="0"/>
                        <a:t> және қауіпсіздік АҚТ-мен байланыс</a:t>
                      </a:r>
                      <a:endParaRPr lang="kk-KZ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Допты  жоғарыдан   ойынға қосу арқылы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k-K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Басбармақ жоғары Бағдаршам  жасыл Сыртқы уәж арқылы мадақтау,қол соғып қошеметтеу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k-KZ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Физика,математика,</a:t>
                      </a:r>
                    </a:p>
                    <a:p>
                      <a:r>
                        <a:rPr kumimoji="0" lang="kk-KZ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АӘД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157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1874554"/>
              </p:ext>
            </p:extLst>
          </p:nvPr>
        </p:nvGraphicFramePr>
        <p:xfrm>
          <a:off x="1568624" y="1484784"/>
          <a:ext cx="6604000" cy="50298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395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Сәтті  өткен жерлері</a:t>
                      </a:r>
                      <a:endParaRPr lang="ru-RU" sz="2400" dirty="0">
                        <a:solidFill>
                          <a:srgbClr val="FFFF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Сәтсіз өткен</a:t>
                      </a:r>
                      <a:r>
                        <a:rPr lang="kk-KZ" sz="2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жерлері</a:t>
                      </a:r>
                      <a:endParaRPr lang="ru-RU" sz="2400" dirty="0">
                        <a:solidFill>
                          <a:srgbClr val="FFFF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0778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Топтық және жеке жұмыстарды сәтті орындады</a:t>
                      </a:r>
                      <a:endParaRPr lang="ru-RU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Берілген тапсырмаларды</a:t>
                      </a:r>
                      <a:r>
                        <a:rPr lang="kk-KZ" sz="2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орындау кезінде кейбір оқушылар қателіктер жіберді</a:t>
                      </a:r>
                      <a:endParaRPr lang="ru-RU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0778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Оқушылар</a:t>
                      </a:r>
                      <a:r>
                        <a:rPr lang="kk-KZ" sz="2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өздеріне берілген тапсырмаларға тез дағдыланып уақытты үнемдеп пайдаланды</a:t>
                      </a:r>
                      <a:endParaRPr lang="ru-RU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Топтық жұмыс орындау барысында доп ойынға кей кездері дұрыс қосылмады</a:t>
                      </a:r>
                      <a:endParaRPr lang="ru-RU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68624" y="296822"/>
            <a:ext cx="641182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altLang="ru-RU" sz="4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rebuchet MS" pitchFamily="34" charset="0"/>
                <a:cs typeface="Trebuchet MS" pitchFamily="34" charset="0"/>
              </a:rPr>
              <a:t>Қорытынды. Рефлексия</a:t>
            </a:r>
            <a:endParaRPr lang="ru-RU" sz="4000" b="1" dirty="0">
              <a:ln w="1143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8820" y="1998895"/>
            <a:ext cx="8208912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kk-KZ" sz="6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Trebuchet MS" pitchFamily="34" charset="0"/>
                <a:cs typeface="Trebuchet MS" pitchFamily="34" charset="0"/>
              </a:rPr>
              <a:t>Көңіл бөліп тыңдағандарыңызға рахмет!</a:t>
            </a:r>
            <a:endParaRPr lang="ru-RU" sz="6000" b="1" dirty="0">
              <a:ln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5025474"/>
              </p:ext>
            </p:extLst>
          </p:nvPr>
        </p:nvGraphicFramePr>
        <p:xfrm>
          <a:off x="129084" y="35730"/>
          <a:ext cx="9648452" cy="6633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230">
                  <a:extLst>
                    <a:ext uri="{9D8B030D-6E8A-4147-A177-3AD203B41FA5}">
                      <a16:colId xmlns:a16="http://schemas.microsoft.com/office/drawing/2014/main" xmlns="" val="3982091776"/>
                    </a:ext>
                  </a:extLst>
                </a:gridCol>
                <a:gridCol w="6277352">
                  <a:extLst>
                    <a:ext uri="{9D8B030D-6E8A-4147-A177-3AD203B41FA5}">
                      <a16:colId xmlns:a16="http://schemas.microsoft.com/office/drawing/2014/main" xmlns="" val="754485494"/>
                    </a:ext>
                  </a:extLst>
                </a:gridCol>
                <a:gridCol w="2165870">
                  <a:extLst>
                    <a:ext uri="{9D8B030D-6E8A-4147-A177-3AD203B41FA5}">
                      <a16:colId xmlns:a16="http://schemas.microsoft.com/office/drawing/2014/main" xmlns="" val="654863442"/>
                    </a:ext>
                  </a:extLst>
                </a:gridCol>
              </a:tblGrid>
              <a:tr h="663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Сабақтың ортасы 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      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7 минут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r>
                        <a:rPr lang="kk-KZ" sz="1200" dirty="0" smtClean="0">
                          <a:effectLst/>
                        </a:rPr>
                        <a:t>8 </a:t>
                      </a:r>
                      <a:r>
                        <a:rPr lang="kk-KZ" sz="1200" dirty="0">
                          <a:effectLst/>
                        </a:rPr>
                        <a:t>минут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    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2 минут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8 минут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35" marR="391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Допты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төменнен</a:t>
                      </a:r>
                      <a:r>
                        <a:rPr lang="ru-RU" sz="1200" dirty="0">
                          <a:effectLst/>
                        </a:rPr>
                        <a:t> тура </a:t>
                      </a:r>
                      <a:r>
                        <a:rPr lang="ru-RU" sz="1200" dirty="0" err="1">
                          <a:effectLst/>
                        </a:rPr>
                        <a:t>ойынға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қосу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Шынтақ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буыннан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бүгілген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бір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қолмен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белдің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деңгейінде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допты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алға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ұстап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тұрады.екінші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қол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сермеу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үшін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артқа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қарай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созылады.Допты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алға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сәл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лақтыру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арқылы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допты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ойынға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қосады</a:t>
                      </a:r>
                      <a:r>
                        <a:rPr lang="ru-RU" sz="1200" dirty="0">
                          <a:effectLst/>
                        </a:rPr>
                        <a:t>. </a:t>
                      </a:r>
                      <a:r>
                        <a:rPr lang="ru-RU" sz="1200" dirty="0" err="1">
                          <a:effectLst/>
                        </a:rPr>
                        <a:t>Допты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астынан</a:t>
                      </a:r>
                      <a:r>
                        <a:rPr lang="ru-RU" sz="1200" dirty="0">
                          <a:effectLst/>
                        </a:rPr>
                        <a:t> тура беру. </a:t>
                      </a:r>
                      <a:r>
                        <a:rPr lang="ru-RU" sz="1200" dirty="0" err="1">
                          <a:effectLst/>
                        </a:rPr>
                        <a:t>Бұл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әдіс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допты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жоғарыдан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шабуылдап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ойынға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қосу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сияқты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емес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қарсыласына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онша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қауіп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төндірмейді</a:t>
                      </a:r>
                      <a:r>
                        <a:rPr lang="ru-RU" sz="1200" dirty="0">
                          <a:effectLst/>
                        </a:rPr>
                        <a:t>. </a:t>
                      </a:r>
                      <a:r>
                        <a:rPr lang="ru-RU" sz="1200" dirty="0" err="1">
                          <a:effectLst/>
                        </a:rPr>
                        <a:t>Берілген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бұл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допты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қарсыластар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оңай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қайтарады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kk-KZ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Допты жоғарыдан ойынға қосқанда қарсы жақтың ойынын қиындатады. Әдетте, допты мұндай тәсілмен беруді меңгеру үшін иық-шынтақ буындарының қимылдық қабілеті мен күші жеткілікті болуы керек. Қарсыластарға допты қатты ұшырып беру үшін қолын сермегенде иық-шынтақ буындары бос қалады. Шабуылдың барлық әдістерін игеру – икемділік, күш, секірумен қатар, денені ауа кеңістігінде ұстай білу т.б. қасиеттерінің дағдылануына байланысты. Бұл құбылыс дененің үнемі қозғалыста болу қабілеттілігін арттыратын арнаулы жаттығуларды орындау нәтижесінде іске асырылады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kk-KZ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Оқушыларды екі топқа бөліп бірінші топ, тор сетканың арғы жағында допты қабылдауға дайындалады,  ал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екінші топ кезектесіп допты төменнен және жоғарыдан ойынға қосу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әдіс-тәсілдерін оқушыларға үйрету. Допты  10-15см жоғары лақтырып, ойынға қосуға дағдылану.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 </a:t>
                      </a:r>
                      <a:r>
                        <a:rPr lang="kk-KZ" sz="1200" dirty="0">
                          <a:effectLst/>
                        </a:rPr>
                        <a:t>4.1.Волейбол добын I- топ қабылдап, II-топ ойынға қосу  арқылы  тапсырманы орындады.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Екі жақтық волейбол ойыны.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35" marR="39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Әр бір әрекет үшін кең, таза кеңістік., ысқырық, волейбол доптары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Бұл сілтемеде волейбол допты лақтырудың техникасын оқыту әдістемесі: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Үлкен, бос кеңістік. баскетбол доптары, фишкалар.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Әр бір әрекет үшін кең, таза кеңістік. ысқырық, волейбол доптары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35" marR="39135" marT="0" marB="0"/>
                </a:tc>
                <a:extLst>
                  <a:ext uri="{0D108BD9-81ED-4DB2-BD59-A6C34878D82A}">
                    <a16:rowId xmlns:a16="http://schemas.microsoft.com/office/drawing/2014/main" xmlns="" val="4097102114"/>
                  </a:ext>
                </a:extLst>
              </a:tr>
            </a:tbl>
          </a:graphicData>
        </a:graphic>
      </p:graphicFrame>
      <p:pic>
        <p:nvPicPr>
          <p:cNvPr id="3075" name="Рисунок 2" descr="http://sportinfol3.ucoz.ru/_pu/1/954137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769" y="926502"/>
            <a:ext cx="2592288" cy="111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5" descr="http://auto-prima.ru/images/volieiboloiynydoptyzhogarydanzhnietomiennienkabyldaudoptyoiyngakosudistieri_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2940" y="3275144"/>
            <a:ext cx="2358132" cy="101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1" descr="P10203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808" y="4869160"/>
            <a:ext cx="1872208" cy="1151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455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659359"/>
              </p:ext>
            </p:extLst>
          </p:nvPr>
        </p:nvGraphicFramePr>
        <p:xfrm>
          <a:off x="128464" y="116632"/>
          <a:ext cx="9577063" cy="6546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142958679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301439826"/>
                    </a:ext>
                  </a:extLst>
                </a:gridCol>
                <a:gridCol w="4244445">
                  <a:extLst>
                    <a:ext uri="{9D8B030D-6E8A-4147-A177-3AD203B41FA5}">
                      <a16:colId xmlns:a16="http://schemas.microsoft.com/office/drawing/2014/main" xmlns="" val="303708522"/>
                    </a:ext>
                  </a:extLst>
                </a:gridCol>
                <a:gridCol w="166168">
                  <a:extLst>
                    <a:ext uri="{9D8B030D-6E8A-4147-A177-3AD203B41FA5}">
                      <a16:colId xmlns:a16="http://schemas.microsoft.com/office/drawing/2014/main" xmlns="" val="383045088"/>
                    </a:ext>
                  </a:extLst>
                </a:gridCol>
                <a:gridCol w="2718178">
                  <a:extLst>
                    <a:ext uri="{9D8B030D-6E8A-4147-A177-3AD203B41FA5}">
                      <a16:colId xmlns:a16="http://schemas.microsoft.com/office/drawing/2014/main" xmlns="" val="232936964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соңы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мин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 материалды бекіту.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Қателерді жою мақсатында кері байланыс алу.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 қорытындысын шығару.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Оқушылардың оқу мақсатына жетудегі жетістіктерін талдау және бағалау.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 тапсырмасы.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Сұрақ-жауап арқылы өткізіледі.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 тапсырмасы: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extLst>
                  <a:ext uri="{0D108BD9-81ED-4DB2-BD59-A6C34878D82A}">
                    <a16:rowId xmlns:a16="http://schemas.microsoft.com/office/drawing/2014/main" xmlns="" val="970549633"/>
                  </a:ext>
                </a:extLst>
              </a:tr>
              <a:tr h="217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Үйге тапсырма 2 мин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 ережелері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 көрсеткіш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extLst>
                  <a:ext uri="{0D108BD9-81ED-4DB2-BD59-A6C34878D82A}">
                    <a16:rowId xmlns:a16="http://schemas.microsoft.com/office/drawing/2014/main" xmlns="" val="500531676"/>
                  </a:ext>
                </a:extLst>
              </a:tr>
              <a:tr h="532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Журналға жазылатын комментарий  жазылады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Сабаққа дене шынықтыру киімдерін әкелмеген оқушыларға ескерту жазылады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extLst>
                  <a:ext uri="{0D108BD9-81ED-4DB2-BD59-A6C34878D82A}">
                    <a16:rowId xmlns:a16="http://schemas.microsoft.com/office/drawing/2014/main" xmlns="" val="3907020017"/>
                  </a:ext>
                </a:extLst>
              </a:tr>
              <a:tr h="189771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 ақпарат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449085"/>
                  </a:ext>
                </a:extLst>
              </a:tr>
              <a:tr h="1138626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Саралау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Сіз қосымша көмек көрсетуді қалай жоспарлайсыз?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Сіз қабілеті жоғары оқушыларға  тапсырманы күрделендіруді  қалай жоспарлайсыз?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Оқушылардың  материалды меңгеру деңгейін тексеруді қалай жоспарлайсыз?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Денсаулық және қауіпсіздік техникасын сақтау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0163804"/>
                  </a:ext>
                </a:extLst>
              </a:tr>
              <a:tr h="94885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Қолдау көрсету.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Қабілеті жоғары оқушылар айтылған сөздер мен сөйлемдердің көпшілігін дұрыс қайталай алады.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Оқушылар өздері жасаған  бет-бейнелеріне қарап бір-біріне көңіл- күйлерін айтады. (қуанышты, көңілді, көңілсіз, ашулы)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tc rowSpan="3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Өнер, ана тілі сабағы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Оқушыларды бір-біріне деген құрмет көрсетуіне тәрбиелеу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1642917"/>
                  </a:ext>
                </a:extLst>
              </a:tr>
              <a:tr h="6394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 дайындығының деңгейі төмен оқушыларды қолдау үшін:  Қайта келу жүгірулері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Сабақтарда бағалауды мұғалім келесілер арқылы сабақ барысында жүзеге асырады: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Оқушылар өздерінің жұптарына жүгірудегі 2 жақсы жағын және жетілдіруді талап ететін 1 сәтті айтады.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1334706"/>
                  </a:ext>
                </a:extLst>
              </a:tr>
              <a:tr h="99010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Қабілетті оқушыларға: Кедергілер арқылы жүгіру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95" marR="54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6835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568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2517808"/>
              </p:ext>
            </p:extLst>
          </p:nvPr>
        </p:nvGraphicFramePr>
        <p:xfrm>
          <a:off x="200472" y="188640"/>
          <a:ext cx="9433048" cy="6418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2217">
                  <a:extLst>
                    <a:ext uri="{9D8B030D-6E8A-4147-A177-3AD203B41FA5}">
                      <a16:colId xmlns:a16="http://schemas.microsoft.com/office/drawing/2014/main" xmlns="" val="2883869747"/>
                    </a:ext>
                  </a:extLst>
                </a:gridCol>
                <a:gridCol w="6580831">
                  <a:extLst>
                    <a:ext uri="{9D8B030D-6E8A-4147-A177-3AD203B41FA5}">
                      <a16:colId xmlns:a16="http://schemas.microsoft.com/office/drawing/2014/main" xmlns="" val="2809533296"/>
                    </a:ext>
                  </a:extLst>
                </a:gridCol>
              </a:tblGrid>
              <a:tr h="2657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Рефлексия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Сабақ \оқу мақсаттары шынайы ма?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Бүгін оқушылар не білді?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Сыныптағы ахуал қандай болды?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Мен жоспарлаған саралау шаралары  тиімді болды ма?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Мен берілген уақыт ішінде үлгердім бе?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Мен өз жоспарыма қандай түзетулер  енгіздім және неліктен?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40" marR="673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_________________________________________________________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_____Шынайы_______________________________________________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____________________________________________________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____Допты ойынға қосу әдістерін игерді________________________________________________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____________________________________________________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____________________________________________________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_Берлген уақытты тиымды пайдаландым___________________________________________________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____________________________________________________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____________________________________________________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40" marR="67340" marT="0" marB="0"/>
                </a:tc>
                <a:extLst>
                  <a:ext uri="{0D108BD9-81ED-4DB2-BD59-A6C34878D82A}">
                    <a16:rowId xmlns:a16="http://schemas.microsoft.com/office/drawing/2014/main" xmlns="" val="3800623767"/>
                  </a:ext>
                </a:extLst>
              </a:tr>
              <a:tr h="375126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Қорытынды  баға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Қандай екі нәрсе табысты болды (оқытуды  да, оқуды  да ескеріңіз)?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1: Командалық ойындардағы дағдыларды жетілдіру бөліміндегі қауіпсіздік ережесін біледі және әдістерді орындай алады.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 2 Өзін-өзі шыдамдылыққа, шымырлыққа, ептілікке баулиды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Қандай екі нәрсе сабақты жақсарта алады (оқытуды  да, оқуды да ескеріңіз)?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1:_ Топтық және жеке жұмыстарды сәтті орындады ___________________________________________________________________________________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2:</a:t>
                      </a:r>
                      <a:r>
                        <a:rPr lang="kk-KZ" sz="1400" kern="1200" dirty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Оқушылар өздеріне берілген тапсырмаларға тез дағдыланып уақытты үнемдеп пайдаланды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__________________________________________________________________________________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Сабақ барысында  мен сынып  немесе жекелеген  оқушылар туралы менің келесі  сабағымды  жетілдіруге  көмектесетін  не білдім?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1.</a:t>
                      </a:r>
                      <a:r>
                        <a:rPr lang="kk-KZ" sz="1400" kern="1200" dirty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Берілген тапсырмаларды орындау кезінде кейбір оқушылар қателіктер жіберді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__________________________________________________________________________________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2</a:t>
                      </a:r>
                      <a:r>
                        <a:rPr lang="kk-KZ" sz="1400" kern="1200" dirty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Топтық жұмыс орындау барысында доп ойынға кей кездері дұрыс қосылмады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_________________________________________________________________________________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40" marR="673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3847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11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волейбол логотип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330" y="30132"/>
            <a:ext cx="8741670" cy="6849541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4330" y="548680"/>
            <a:ext cx="8712968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Тақырыбы</a:t>
            </a:r>
            <a:r>
              <a:rPr lang="kk-KZ" sz="4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Командалық ойын белсенді қозғалыстын іс-әрекеті </a:t>
            </a:r>
            <a:endParaRPr lang="ru-RU" sz="4000" b="1" dirty="0">
              <a:ln w="1143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TextBox 9"/>
          <p:cNvSpPr txBox="1">
            <a:spLocks noChangeArrowheads="1"/>
          </p:cNvSpPr>
          <p:nvPr/>
        </p:nvSpPr>
        <p:spPr bwMode="auto">
          <a:xfrm>
            <a:off x="1647378" y="3970039"/>
            <a:ext cx="3887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Сыныбы</a:t>
            </a:r>
            <a:r>
              <a:rPr lang="ru-RU" altLang="ru-RU" sz="36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«А»</a:t>
            </a:r>
            <a:endParaRPr lang="en-US" altLang="ru-RU" sz="3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1640632" y="5014917"/>
            <a:ext cx="8280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kk-KZ" altLang="ru-RU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Пән </a:t>
            </a:r>
            <a:r>
              <a:rPr lang="kk-KZ" altLang="ru-RU" sz="36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мұғалімі: </a:t>
            </a:r>
            <a:r>
              <a:rPr lang="kk-KZ" alt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Айдыханов Жаксылык</a:t>
            </a:r>
            <a:endParaRPr lang="ru-RU" alt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C:\Users\Администратор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995" y="4490268"/>
            <a:ext cx="2362200" cy="19335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280592" y="2072680"/>
            <a:ext cx="8915400" cy="252028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kk-KZ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Сабақтың өтетін орны: Спорт зал.</a:t>
            </a:r>
          </a:p>
          <a:p>
            <a:pPr eaLnBrk="1" hangingPunct="1">
              <a:buFont typeface="Wingdings" pitchFamily="2" charset="2"/>
              <a:buChar char="v"/>
            </a:pPr>
            <a:endParaRPr lang="kk-KZ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kk-KZ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Керекті ресурстар: ысқырық, волейбол доптары, секундомер, волейбол торы. </a:t>
            </a:r>
            <a:endParaRPr lang="ru-RU" sz="28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0592" y="260648"/>
            <a:ext cx="82809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3600" b="1" i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Пайдаланылатын әдістер: түсіндіру, үйрету, қайталау.</a:t>
            </a:r>
            <a:endParaRPr lang="ru-RU" sz="3600" b="1" dirty="0">
              <a:ln w="1143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AutoShape 5" descr="Картинки по запросу волейбол до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Картинки по запросу волейбол до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5" name="Picture 9" descr="C:\Users\Администратор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128" y="5001114"/>
            <a:ext cx="2486025" cy="1838325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Администратор\Desktop\Без назван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288" y="4592960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0632" y="3429000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Допты </a:t>
            </a:r>
            <a:r>
              <a:rPr lang="kk-KZ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қағып ала алады.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Допты төменнен ойынға қоса алады.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kk-KZ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допты жоғарыдан ойынға қоса алады.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kk-KZ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eaLnBrk="1" fontAlgn="auto" hangingPunct="1">
              <a:spcAft>
                <a:spcPts val="0"/>
              </a:spcAft>
              <a:defRPr/>
            </a:pPr>
            <a:endParaRPr lang="kk-K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Ойын </a:t>
            </a:r>
            <a:r>
              <a:rPr lang="kk-KZ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барысында </a:t>
            </a:r>
            <a:r>
              <a:rPr lang="kk-KZ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ойын </a:t>
            </a:r>
            <a:r>
              <a:rPr lang="kk-KZ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ережесін сақтай </a:t>
            </a:r>
            <a:r>
              <a:rPr lang="kk-KZ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отырып допты </a:t>
            </a:r>
            <a:r>
              <a:rPr lang="kk-KZ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төменнен </a:t>
            </a:r>
            <a:r>
              <a:rPr lang="kk-KZ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ойынға </a:t>
            </a:r>
            <a:r>
              <a:rPr lang="kk-KZ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қосады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4608" y="332656"/>
            <a:ext cx="835292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altLang="ru-RU" sz="4000" b="1" i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rebuchet MS" pitchFamily="34" charset="0"/>
                <a:cs typeface="Trebuchet MS" pitchFamily="34" charset="0"/>
              </a:rPr>
              <a:t>Сабақтың оқу мақсаты: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68624" y="139333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Қимыл-қозғалысты сапалы орындау кезіндегі өзінің және өзгелердің біліктіліктерін салыстыра білу.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0632" y="2708920"/>
            <a:ext cx="357078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3200" b="1" i="1" dirty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rebuchet MS" pitchFamily="34" charset="0"/>
                <a:cs typeface="Trebuchet MS" pitchFamily="34" charset="0"/>
              </a:rPr>
              <a:t>Сабақ мақсаты:</a:t>
            </a:r>
            <a:endParaRPr lang="ru-RU" altLang="ru-RU" sz="3200" b="1" i="1" dirty="0">
              <a:ln w="1143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9859" y="4952494"/>
            <a:ext cx="531895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kk-KZ" sz="3200" b="1" i="1" dirty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Жетістік критерийлері: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1424608" y="1444625"/>
            <a:ext cx="813690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k-KZ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1. Сапқа тұрғызу. Кезекші мәліметін қабылдау, сәлемдесу, өтілетін сабақтың мақсатын түсіндіру.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2. Назар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аудару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жаттығулары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«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Оң-ға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»,</a:t>
            </a:r>
          </a:p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«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Сол-ға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», «Ай-нал»</a:t>
            </a:r>
          </a:p>
          <a:p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Жүру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бағытындағы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жаттығулар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ж</a:t>
            </a:r>
            <a:r>
              <a:rPr lang="kk-KZ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ғары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аяқтың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ұшымен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жүру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белде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өкшемен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жүру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белде,табанның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ішкі,сыртқы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қырымен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жүру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белде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жартылай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отырып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жүру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тізеде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толық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отырып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жүру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қол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тізеде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оңға-солға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секіру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Спорттық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жүріске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ауысу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4608" y="260648"/>
            <a:ext cx="549836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altLang="ru-RU" sz="4000" b="1" i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І. Ұйымдастыру кезеңі</a:t>
            </a:r>
            <a:endParaRPr lang="ru-RU" sz="4000" b="1" i="1" dirty="0">
              <a:ln w="11430"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2648</TotalTime>
  <Words>1404</Words>
  <Application>Microsoft Office PowerPoint</Application>
  <PresentationFormat>Лист A4 (210x297 мм)</PresentationFormat>
  <Paragraphs>360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Бағдаршам  арқылы бағалау </vt:lpstr>
      <vt:lpstr>  Жаңа сабақты ашуға арналған сұрақ: Оқушылар волейбол ойынында допты ойынға қосудың  қандай әдістерін  білесіңдер?   </vt:lpstr>
      <vt:lpstr>Слайд 18</vt:lpstr>
      <vt:lpstr>Слайд 19</vt:lpstr>
      <vt:lpstr>Слайд 20</vt:lpstr>
      <vt:lpstr>Слайд 21</vt:lpstr>
      <vt:lpstr>А) терең демалу Ә) тынысты бос жіберу Б) бойын еркін ұстау В) денені босату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Жаксылык</cp:lastModifiedBy>
  <cp:revision>296</cp:revision>
  <dcterms:created xsi:type="dcterms:W3CDTF">2014-04-17T16:56:19Z</dcterms:created>
  <dcterms:modified xsi:type="dcterms:W3CDTF">2019-02-25T12:05:14Z</dcterms:modified>
</cp:coreProperties>
</file>