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3" r:id="rId9"/>
    <p:sldId id="260" r:id="rId10"/>
    <p:sldId id="266" r:id="rId11"/>
    <p:sldId id="267" r:id="rId12"/>
    <p:sldId id="268" r:id="rId13"/>
    <p:sldId id="307" r:id="rId14"/>
    <p:sldId id="265" r:id="rId15"/>
    <p:sldId id="306" r:id="rId16"/>
    <p:sldId id="269" r:id="rId17"/>
    <p:sldId id="270" r:id="rId18"/>
    <p:sldId id="271" r:id="rId19"/>
    <p:sldId id="311" r:id="rId20"/>
    <p:sldId id="282" r:id="rId21"/>
    <p:sldId id="301" r:id="rId22"/>
    <p:sldId id="272" r:id="rId23"/>
    <p:sldId id="312" r:id="rId24"/>
    <p:sldId id="302" r:id="rId25"/>
    <p:sldId id="303" r:id="rId26"/>
    <p:sldId id="273" r:id="rId27"/>
    <p:sldId id="309" r:id="rId28"/>
    <p:sldId id="310" r:id="rId29"/>
    <p:sldId id="279" r:id="rId30"/>
    <p:sldId id="313" r:id="rId31"/>
    <p:sldId id="281" r:id="rId32"/>
    <p:sldId id="305" r:id="rId33"/>
    <p:sldId id="278" r:id="rId34"/>
    <p:sldId id="314" r:id="rId35"/>
    <p:sldId id="283" r:id="rId36"/>
    <p:sldId id="284" r:id="rId37"/>
    <p:sldId id="315" r:id="rId38"/>
    <p:sldId id="316" r:id="rId39"/>
    <p:sldId id="289" r:id="rId40"/>
    <p:sldId id="317" r:id="rId41"/>
    <p:sldId id="290" r:id="rId42"/>
    <p:sldId id="291" r:id="rId43"/>
    <p:sldId id="318" r:id="rId44"/>
    <p:sldId id="294" r:id="rId45"/>
    <p:sldId id="295" r:id="rId46"/>
    <p:sldId id="296" r:id="rId47"/>
    <p:sldId id="286" r:id="rId48"/>
    <p:sldId id="297" r:id="rId49"/>
    <p:sldId id="299" r:id="rId50"/>
    <p:sldId id="300" r:id="rId5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DC00E-F48F-421E-AB12-9B7C25A37E39}" type="datetimeFigureOut">
              <a:rPr lang="ru-RU" smtClean="0"/>
              <a:pPr/>
              <a:t>17.02.2019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67DD69-0B2E-4476-9629-AB40379BEE3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DC00E-F48F-421E-AB12-9B7C25A37E39}" type="datetimeFigureOut">
              <a:rPr lang="ru-RU" smtClean="0"/>
              <a:pPr/>
              <a:t>17.02.2019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67DD69-0B2E-4476-9629-AB40379BEE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DC00E-F48F-421E-AB12-9B7C25A37E39}" type="datetimeFigureOut">
              <a:rPr lang="ru-RU" smtClean="0"/>
              <a:pPr/>
              <a:t>17.02.2019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67DD69-0B2E-4476-9629-AB40379BEE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DC00E-F48F-421E-AB12-9B7C25A37E39}" type="datetimeFigureOut">
              <a:rPr lang="ru-RU" smtClean="0"/>
              <a:pPr/>
              <a:t>17.02.2019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67DD69-0B2E-4476-9629-AB40379BEE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DC00E-F48F-421E-AB12-9B7C25A37E39}" type="datetimeFigureOut">
              <a:rPr lang="ru-RU" smtClean="0"/>
              <a:pPr/>
              <a:t>17.02.2019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67DD69-0B2E-4476-9629-AB40379BEE3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DC00E-F48F-421E-AB12-9B7C25A37E39}" type="datetimeFigureOut">
              <a:rPr lang="ru-RU" smtClean="0"/>
              <a:pPr/>
              <a:t>17.02.2019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67DD69-0B2E-4476-9629-AB40379BEE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DC00E-F48F-421E-AB12-9B7C25A37E39}" type="datetimeFigureOut">
              <a:rPr lang="ru-RU" smtClean="0"/>
              <a:pPr/>
              <a:t>17.02.2019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67DD69-0B2E-4476-9629-AB40379BEE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DC00E-F48F-421E-AB12-9B7C25A37E39}" type="datetimeFigureOut">
              <a:rPr lang="ru-RU" smtClean="0"/>
              <a:pPr/>
              <a:t>17.02.2019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67DD69-0B2E-4476-9629-AB40379BEE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DC00E-F48F-421E-AB12-9B7C25A37E39}" type="datetimeFigureOut">
              <a:rPr lang="ru-RU" smtClean="0"/>
              <a:pPr/>
              <a:t>17.02.2019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67DD69-0B2E-4476-9629-AB40379BEE3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DC00E-F48F-421E-AB12-9B7C25A37E39}" type="datetimeFigureOut">
              <a:rPr lang="ru-RU" smtClean="0"/>
              <a:pPr/>
              <a:t>17.02.2019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67DD69-0B2E-4476-9629-AB40379BEE3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EDC00E-F48F-421E-AB12-9B7C25A37E39}" type="datetimeFigureOut">
              <a:rPr lang="ru-RU" smtClean="0"/>
              <a:pPr/>
              <a:t>17.02.2019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67DD69-0B2E-4476-9629-AB40379BEE3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EDC00E-F48F-421E-AB12-9B7C25A37E39}" type="datetimeFigureOut">
              <a:rPr lang="ru-RU" smtClean="0"/>
              <a:pPr/>
              <a:t>17.02.2019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267DD69-0B2E-4476-9629-AB40379BEE3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92867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Интегрированное занятие </a:t>
            </a:r>
            <a:br>
              <a:rPr lang="ru-RU" dirty="0" smtClean="0"/>
            </a:br>
            <a:r>
              <a:rPr lang="ru-RU" dirty="0" smtClean="0"/>
              <a:t>по</a:t>
            </a:r>
            <a:br>
              <a:rPr lang="ru-RU" dirty="0" smtClean="0"/>
            </a:br>
            <a:r>
              <a:rPr lang="ru-RU" dirty="0" smtClean="0"/>
              <a:t> математике и информатике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143248"/>
            <a:ext cx="8786842" cy="1752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«Построение и преобразование графиков функций»</a:t>
            </a:r>
            <a:endParaRPr lang="ru-RU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192" y="285728"/>
            <a:ext cx="8286808" cy="16544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Распределение поездок пассажиров по дальности городского маршрута 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143116"/>
            <a:ext cx="5929322" cy="380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Зависимость спроса на такси от времени суток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643050"/>
            <a:ext cx="7429552" cy="475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Зависимость времени посадки от наполнения салона автобуса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500174"/>
            <a:ext cx="6644093" cy="4986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Производительность грузового автомобиля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500298" y="1071546"/>
          <a:ext cx="5235122" cy="2107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Формула" r:id="rId3" imgW="1079280" imgH="495000" progId="Equation.3">
                  <p:embed/>
                </p:oleObj>
              </mc:Choice>
              <mc:Fallback>
                <p:oleObj name="Формула" r:id="rId3" imgW="1079280" imgH="495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1071546"/>
                        <a:ext cx="5235122" cy="21070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85918" y="3071810"/>
            <a:ext cx="683732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грузоподъемность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 коэффициент грузоподъемности кузова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техническая скорость</a:t>
            </a:r>
          </a:p>
          <a:p>
            <a:r>
              <a:rPr lang="el-GR" sz="32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коэффициент применения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автосистем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длина одной поездки</a:t>
            </a:r>
          </a:p>
          <a:p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п-р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время погрузки/разгрузки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1784" y="285728"/>
            <a:ext cx="836221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Производительность грузового автомобиля от различных показателей 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785926"/>
            <a:ext cx="6858048" cy="447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95502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Как влияют коэффициенты на преобразование графиков функций и их свойства?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954966"/>
              </p:ext>
            </p:extLst>
          </p:nvPr>
        </p:nvGraphicFramePr>
        <p:xfrm>
          <a:off x="1547664" y="2780928"/>
          <a:ext cx="3710445" cy="1493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Формула" r:id="rId3" imgW="1079280" imgH="495000" progId="Equation.3">
                  <p:embed/>
                </p:oleObj>
              </mc:Choice>
              <mc:Fallback>
                <p:oleObj name="Формула" r:id="rId3" imgW="1079280" imgH="495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780928"/>
                        <a:ext cx="3710445" cy="149335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35608" y="4509120"/>
            <a:ext cx="48965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000" baseline="-25000" dirty="0" smtClean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грузоподъемность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γ -  коэффициент грузоподъемности кузова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 – техническая скорость</a:t>
            </a: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коэффициент применения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автосистем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длина одной поездки</a:t>
            </a:r>
          </a:p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400" i="1" dirty="0" err="1" smtClean="0">
                <a:latin typeface="Times New Roman" pitchFamily="18" charset="0"/>
                <a:cs typeface="Times New Roman" pitchFamily="18" charset="0"/>
              </a:rPr>
              <a:t>п-р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время погрузки/разгрузки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00024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Практическая работа с элементами исследования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452862" cy="102463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Постройте график функции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 x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листах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программе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заданном отрезке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[-6;6]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шагом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0,5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3202" y="2309413"/>
            <a:ext cx="8028384" cy="45485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35743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Задание №2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Построение и исследование графика функции 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у= </a:t>
            </a:r>
            <a:r>
              <a:rPr lang="en-US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f(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x)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k&gt;1</a:t>
            </a:r>
            <a:br>
              <a:rPr 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0&lt;k&lt;1</a:t>
            </a:r>
            <a: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990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49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 листе №1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 одной координатной плоскости постройте графики функций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у = 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 отрезке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[-6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; 6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шаг 0,5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Сравните расстояния вдоль оси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7498080" cy="1143000"/>
          </a:xfrm>
        </p:spPr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57224" y="1071546"/>
            <a:ext cx="8286776" cy="5500726"/>
          </a:xfrm>
        </p:spPr>
        <p:txBody>
          <a:bodyPr>
            <a:normAutofit/>
          </a:bodyPr>
          <a:lstStyle/>
          <a:p>
            <a:r>
              <a:rPr lang="ru-RU" dirty="0" smtClean="0"/>
              <a:t>продемонстрировать возможности использования программы </a:t>
            </a:r>
            <a:r>
              <a:rPr lang="en-US" dirty="0" smtClean="0"/>
              <a:t>Excel </a:t>
            </a:r>
            <a:r>
              <a:rPr lang="ru-RU" dirty="0" smtClean="0"/>
              <a:t>при построение графиков;</a:t>
            </a:r>
          </a:p>
          <a:p>
            <a:r>
              <a:rPr lang="ru-RU" dirty="0" smtClean="0"/>
              <a:t>с помощью программы </a:t>
            </a:r>
            <a:r>
              <a:rPr lang="en-US" dirty="0" smtClean="0"/>
              <a:t>Excel</a:t>
            </a:r>
            <a:r>
              <a:rPr lang="ru-RU" dirty="0" smtClean="0"/>
              <a:t> исследовать зависимость преобразования графиков функций от коэффициентов;</a:t>
            </a:r>
          </a:p>
          <a:p>
            <a:r>
              <a:rPr lang="ru-RU" dirty="0" smtClean="0"/>
              <a:t> установить влияние преобразований на свойства функции;</a:t>
            </a:r>
          </a:p>
          <a:p>
            <a:r>
              <a:rPr lang="ru-RU" dirty="0" smtClean="0"/>
              <a:t>показать междисциплинарную связь математики и информатики.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15370" cy="92869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и      у = 3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714464"/>
            <a:ext cx="9144000" cy="5143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50109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шаблоне 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построить у=2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sin x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14422"/>
            <a:ext cx="9195306" cy="543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89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Растяжение вдоль оси О</a:t>
            </a:r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785926"/>
            <a:ext cx="75724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Чтобы построить график функции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kf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нужно: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3143248"/>
            <a:ext cx="82868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расстояние </a:t>
            </a:r>
            <a:r>
              <a:rPr lang="ru-RU" sz="4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вдоль оси О</a:t>
            </a:r>
            <a:r>
              <a:rPr lang="en-US" sz="4400" b="1" u="sng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endParaRPr lang="ru-RU" sz="4400" b="1" u="sng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растянуть в </a:t>
            </a:r>
            <a:r>
              <a:rPr lang="en-US" sz="44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раз. </a:t>
            </a:r>
            <a:endParaRPr lang="ru-RU" sz="4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49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 листе №</a:t>
            </a:r>
            <a:r>
              <a:rPr lang="en-US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 одной координатной плоскости постройте графики функций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/3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 отрезке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[-6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; 6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шаг: 0,5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Сравните расстояния вдоль оси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у=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 x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у=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1/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sin x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14" y="1500174"/>
            <a:ext cx="9118886" cy="535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362216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шаблоне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постройте у=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sin x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124744"/>
            <a:ext cx="9195306" cy="543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057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Сжатие вдоль оси 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785926"/>
            <a:ext cx="75724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Чтобы построить график функции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kf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&lt;k&lt;1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нужно: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3143248"/>
            <a:ext cx="75724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расстояние </a:t>
            </a:r>
            <a:r>
              <a:rPr lang="ru-RU" sz="4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вдоль оси О</a:t>
            </a:r>
            <a:r>
              <a:rPr lang="en-US" sz="4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48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сжать в </a:t>
            </a:r>
            <a:r>
              <a:rPr lang="en-US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раз. </a:t>
            </a:r>
            <a:endParaRPr lang="ru-RU" sz="4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732723"/>
              </p:ext>
            </p:extLst>
          </p:nvPr>
        </p:nvGraphicFramePr>
        <p:xfrm>
          <a:off x="285720" y="428608"/>
          <a:ext cx="8572560" cy="6072226"/>
        </p:xfrm>
        <a:graphic>
          <a:graphicData uri="http://schemas.openxmlformats.org/drawingml/2006/table">
            <a:tbl>
              <a:tblPr/>
              <a:tblGrid>
                <a:gridCol w="3801041"/>
                <a:gridCol w="1213098"/>
                <a:gridCol w="1132225"/>
                <a:gridCol w="1213098"/>
                <a:gridCol w="1213098"/>
              </a:tblGrid>
              <a:tr h="47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Свойства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kf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nx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x+m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+t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1) Область определения 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).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2) Область значений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Е(у)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3) Точки пересечения с осями: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- с осью ОХ (нули функции)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- с осью О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Y 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4) Четность, нечетность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5)Промежутки знакопостоянства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6 ) Промежутки монотонности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7) Экстремумы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8) Наибольшее и наименьшее значение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9)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Период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732723"/>
              </p:ext>
            </p:extLst>
          </p:nvPr>
        </p:nvGraphicFramePr>
        <p:xfrm>
          <a:off x="285720" y="428608"/>
          <a:ext cx="8572560" cy="6072226"/>
        </p:xfrm>
        <a:graphic>
          <a:graphicData uri="http://schemas.openxmlformats.org/drawingml/2006/table">
            <a:tbl>
              <a:tblPr/>
              <a:tblGrid>
                <a:gridCol w="3801041"/>
                <a:gridCol w="1213098"/>
                <a:gridCol w="1132225"/>
                <a:gridCol w="1213098"/>
                <a:gridCol w="1213098"/>
              </a:tblGrid>
              <a:tr h="47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Свойства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kf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nx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x+m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+t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1) Область определения 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).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2) Область значений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Е(у)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3) Точки пересечения с осями: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- с осью ОХ (нули функции)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- с осью О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Y 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4) Четность, нечетность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5)Промежутки знакопостоянства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6 ) Промежутки монотонности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7) Экстремумы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8) Наибольшее и наименьшее значение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9)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Период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28599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 №3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Построение и исследование графика функции 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у= </a:t>
            </a:r>
            <a:r>
              <a:rPr lang="en-US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f(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n&gt;1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0&lt;n&lt;1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928802"/>
            <a:ext cx="7500990" cy="157163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Актуализация знаний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49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 листе №3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 одной координатной плоскости постройте графики функций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 отрезке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[-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3; 3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шаг: 0,25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Сравните расстояния вдоль оси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Х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и      у=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956261"/>
            <a:ext cx="8786842" cy="59017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428604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шаблоне №2 постройте графики функций: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у=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44824"/>
            <a:ext cx="8915342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86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Сжатие вдоль оси О</a:t>
            </a:r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785926"/>
            <a:ext cx="75724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Чтобы построить график функции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nx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n&gt;1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нужно: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3143248"/>
            <a:ext cx="75724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расстояние </a:t>
            </a:r>
            <a:r>
              <a:rPr lang="ru-RU" sz="4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вдоль оси О</a:t>
            </a:r>
            <a:r>
              <a:rPr lang="en-US" sz="4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сжать в 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раз. 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49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 листе №4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 одной координатной плоскости постройте графики функций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1/2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 отрезке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[-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6; 6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шаг: 0,5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Сравните расстояния вдоль оси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Х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и     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1/2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95450"/>
            <a:ext cx="9144000" cy="5162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Растяжение вдоль оси О</a:t>
            </a:r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785926"/>
            <a:ext cx="75724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Чтобы построить график функции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nx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0&lt;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n&lt;1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нужно: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3143248"/>
            <a:ext cx="75724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расстояние </a:t>
            </a:r>
            <a:r>
              <a:rPr lang="ru-RU" sz="4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вдоль оси О</a:t>
            </a:r>
            <a:r>
              <a:rPr lang="en-US" sz="4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4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растянуть в 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раз. 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732723"/>
              </p:ext>
            </p:extLst>
          </p:nvPr>
        </p:nvGraphicFramePr>
        <p:xfrm>
          <a:off x="285720" y="428608"/>
          <a:ext cx="8572560" cy="6072226"/>
        </p:xfrm>
        <a:graphic>
          <a:graphicData uri="http://schemas.openxmlformats.org/drawingml/2006/table">
            <a:tbl>
              <a:tblPr/>
              <a:tblGrid>
                <a:gridCol w="3801041"/>
                <a:gridCol w="1213098"/>
                <a:gridCol w="1132225"/>
                <a:gridCol w="1213098"/>
                <a:gridCol w="1213098"/>
              </a:tblGrid>
              <a:tr h="47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Свойства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kf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nx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x+m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+t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1) Область определения 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).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2) Область значений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Е(у)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3) Точки пересечения с осями: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- с осью ОХ (нули функции)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- с осью О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Y 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4) Четность, нечетность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5)Промежутки знакопостоянства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6 ) Промежутки монотонности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7) Экстремумы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8) Наибольшее и наименьшее значение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9)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Период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732723"/>
              </p:ext>
            </p:extLst>
          </p:nvPr>
        </p:nvGraphicFramePr>
        <p:xfrm>
          <a:off x="285720" y="428608"/>
          <a:ext cx="8572560" cy="6072226"/>
        </p:xfrm>
        <a:graphic>
          <a:graphicData uri="http://schemas.openxmlformats.org/drawingml/2006/table">
            <a:tbl>
              <a:tblPr/>
              <a:tblGrid>
                <a:gridCol w="3801041"/>
                <a:gridCol w="1213098"/>
                <a:gridCol w="1132225"/>
                <a:gridCol w="1213098"/>
                <a:gridCol w="1213098"/>
              </a:tblGrid>
              <a:tr h="47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Свойства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kf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nx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x+m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+t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1) Область определения 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).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2) Область значений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Е(у)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3) Точки пересечения с осями: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- с осью ОХ (нули функции)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- с осью О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Y 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4) Четность, нечетность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5)Промежутки знакопостоянства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6 ) Промежутки монотонности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7) Экстремумы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8) Наибольшее и наименьшее значение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9)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Период функции</a:t>
                      </a:r>
                      <a:endParaRPr lang="ru-RU" sz="1800" b="1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28599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Задание 4</a:t>
            </a:r>
            <a:r>
              <a:rPr lang="ru-RU" sz="49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effectLst/>
                <a:latin typeface="Times New Roman" pitchFamily="18" charset="0"/>
                <a:cs typeface="Times New Roman" pitchFamily="18" charset="0"/>
              </a:rPr>
              <a:t>Построение и исследование графика функции </a:t>
            </a:r>
            <a:br>
              <a:rPr lang="ru-RU" sz="49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49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b="1" i="1" dirty="0" smtClean="0">
                <a:effectLst/>
                <a:latin typeface="Times New Roman" pitchFamily="18" charset="0"/>
                <a:cs typeface="Times New Roman" pitchFamily="18" charset="0"/>
              </a:rPr>
              <a:t>у= </a:t>
            </a:r>
            <a:r>
              <a:rPr lang="en-US" sz="4900" b="1" i="1" dirty="0" smtClean="0">
                <a:effectLst/>
                <a:latin typeface="Times New Roman" pitchFamily="18" charset="0"/>
                <a:cs typeface="Times New Roman" pitchFamily="18" charset="0"/>
              </a:rPr>
              <a:t>f(x</a:t>
            </a:r>
            <a:r>
              <a:rPr lang="ru-RU" sz="4900" b="1" i="1" dirty="0" smtClean="0"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9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900" b="1" i="1" dirty="0" smtClean="0"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900" b="1" i="1" dirty="0" smtClean="0"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4900" b="1" i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900" b="1" i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b="1" i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7862150" cy="208311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Вопрос № 1: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Укажите номер графика четной функции.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Укажите график четной функции: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000240"/>
            <a:ext cx="7358114" cy="4500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49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 листе №5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 одной координатной плоскости постройте графики функций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-0,5)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+0,5)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 отрезке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[-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6; 6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шаг: 0,5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320"/>
            <a:ext cx="83221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у=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sin(x-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sin(x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+0,5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5852" y="1428736"/>
            <a:ext cx="6229373" cy="5429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Сдвиг вдоль оси О</a:t>
            </a:r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785926"/>
            <a:ext cx="75724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Чтобы построить график функции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x+m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нужно: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3143248"/>
            <a:ext cx="78581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m&lt;0</a:t>
            </a:r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сдвинуть график функции на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единиц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вправо;</a:t>
            </a:r>
          </a:p>
          <a:p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&gt;0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влево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496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 листе №5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 одной координатной плоскости постройте графики функций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и 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 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+ 2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=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- 2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на отрезке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[-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6; 6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шаг: 0,5</a:t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320"/>
            <a:ext cx="800502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Графики функций: </a:t>
            </a:r>
            <a:br>
              <a:rPr lang="ru-RU" dirty="0" smtClean="0"/>
            </a:br>
            <a:r>
              <a:rPr lang="ru-RU" b="1" dirty="0" smtClean="0"/>
              <a:t>у= </a:t>
            </a:r>
            <a:r>
              <a:rPr lang="en-US" b="1" dirty="0" smtClean="0"/>
              <a:t>sin</a:t>
            </a:r>
            <a:r>
              <a:rPr lang="ru-RU" b="1" dirty="0" smtClean="0"/>
              <a:t> </a:t>
            </a:r>
            <a:r>
              <a:rPr lang="en-US" b="1" dirty="0" smtClean="0"/>
              <a:t>x</a:t>
            </a:r>
            <a:r>
              <a:rPr lang="ru-RU" b="1" dirty="0" smtClean="0"/>
              <a:t> </a:t>
            </a:r>
            <a:r>
              <a:rPr lang="en-US" b="1" dirty="0" smtClean="0"/>
              <a:t>-</a:t>
            </a:r>
            <a:r>
              <a:rPr lang="ru-RU" b="1" dirty="0" smtClean="0"/>
              <a:t> 2 у= </a:t>
            </a:r>
            <a:r>
              <a:rPr lang="en-US" b="1" dirty="0" smtClean="0"/>
              <a:t>sin</a:t>
            </a:r>
            <a:r>
              <a:rPr lang="ru-RU" b="1" dirty="0" smtClean="0"/>
              <a:t> </a:t>
            </a:r>
            <a:r>
              <a:rPr lang="en-US" b="1" dirty="0" smtClean="0"/>
              <a:t>x</a:t>
            </a:r>
            <a:r>
              <a:rPr lang="ru-RU" b="1" dirty="0" smtClean="0"/>
              <a:t> +2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608" y="1484784"/>
            <a:ext cx="6480720" cy="53697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Сдвиг вдоль оси О</a:t>
            </a:r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1785926"/>
            <a:ext cx="75724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Чтобы построить график функции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+t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нужно: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3143248"/>
            <a:ext cx="800105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t&lt;0</a:t>
            </a:r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сдвинуть график функции на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единиц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вниз;</a:t>
            </a:r>
          </a:p>
          <a:p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en-US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t&gt;0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вверх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1500174"/>
            <a:ext cx="829077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Определите какие свойства функции изменились при преобразовании? </a:t>
            </a:r>
            <a:br>
              <a:rPr lang="ru-RU" dirty="0" smtClean="0"/>
            </a:br>
            <a:r>
              <a:rPr lang="ru-RU" dirty="0" smtClean="0"/>
              <a:t>Заполните таблицу самостоятельно.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732723"/>
              </p:ext>
            </p:extLst>
          </p:nvPr>
        </p:nvGraphicFramePr>
        <p:xfrm>
          <a:off x="285720" y="428608"/>
          <a:ext cx="8572560" cy="6072226"/>
        </p:xfrm>
        <a:graphic>
          <a:graphicData uri="http://schemas.openxmlformats.org/drawingml/2006/table">
            <a:tbl>
              <a:tblPr/>
              <a:tblGrid>
                <a:gridCol w="3801041"/>
                <a:gridCol w="1213098"/>
                <a:gridCol w="1132225"/>
                <a:gridCol w="1213098"/>
                <a:gridCol w="1213098"/>
              </a:tblGrid>
              <a:tr h="47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Свойства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kf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nx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x+m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у=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en-US" sz="1800" b="1" i="1" dirty="0">
                          <a:latin typeface="Times New Roman"/>
                          <a:ea typeface="Times New Roman"/>
                          <a:cs typeface="Times New Roman"/>
                        </a:rPr>
                        <a:t>+t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1) Область определения 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).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2) Область значений Е(х)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3) Точки пересечения с осями: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с осью ОХ (нули функции)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с осью О</a:t>
                      </a: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Y 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4) Четность, нечетность функции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5)Промежутки знакопостоянства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6 ) Промежутки монотонности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7) Экстремумы функции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8) Наибольшее и наименьшее значение функции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57175" algn="l"/>
                        </a:tabLs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9)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Период функции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278" marR="542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5717" y="116632"/>
            <a:ext cx="78581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Проверочная работа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187624" y="2852936"/>
            <a:ext cx="7858148" cy="11430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1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Выполните задание. Оцените степень усвоения материала по каждому заданию (в баллах</a:t>
            </a:r>
            <a:r>
              <a:rPr lang="ru-RU" sz="1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ru-RU" sz="1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«0 баллов» </a:t>
            </a:r>
            <a:r>
              <a:rPr lang="ru-RU" sz="1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Ничего не понятно, задание сделать не </a:t>
            </a:r>
            <a:r>
              <a:rPr lang="ru-RU" sz="1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смогу.</a:t>
            </a:r>
          </a:p>
          <a:p>
            <a:endParaRPr lang="ru-RU" sz="1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«1 балл» </a:t>
            </a:r>
            <a:r>
              <a:rPr lang="ru-RU" sz="1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Теоретически понятно, практически применить не </a:t>
            </a:r>
            <a:r>
              <a:rPr lang="ru-RU" sz="1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смогу.</a:t>
            </a:r>
          </a:p>
          <a:p>
            <a:endParaRPr lang="ru-RU" sz="1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«2 балла» </a:t>
            </a:r>
            <a:r>
              <a:rPr lang="ru-RU" sz="1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Все понятно, задание выполнил </a:t>
            </a:r>
            <a:r>
              <a:rPr lang="ru-RU" sz="1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верно.</a:t>
            </a:r>
          </a:p>
          <a:p>
            <a:pPr algn="ctr"/>
            <a:r>
              <a:rPr lang="ru-RU" sz="1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Подведите итоги.</a:t>
            </a:r>
            <a:endParaRPr lang="ru-RU" sz="128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Рефлексия, подведение итогов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7862150" cy="208311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Вопрос № 2: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Укажите номер графика возрастающей функции.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4. Н.В.Гоголь - Обществознание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2214554"/>
            <a:ext cx="7286676" cy="4286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071538" y="1326238"/>
            <a:ext cx="742955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Уравнение гармонического   колебания  маятника: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у = 0,4 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(2 </a:t>
            </a:r>
            <a:r>
              <a:rPr kumimoji="0" lang="en-US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l-GR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Times New Roman" pitchFamily="18" charset="0"/>
                <a:cs typeface="Times New Roman"/>
              </a:rPr>
              <a:t>π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Times New Roman" pitchFamily="18" charset="0"/>
                <a:cs typeface="Times New Roman"/>
              </a:rPr>
              <a:t>)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Найти амплитуду и  период колебаний. Определить смещение точки через 0,5 с.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Построить график колебаний.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dirty="0" smtClean="0">
                <a:latin typeface="Arial" pitchFamily="34" charset="0"/>
                <a:cs typeface="Times New Roman" pitchFamily="18" charset="0"/>
              </a:rPr>
              <a:t>Проверить результат с помощью программы </a:t>
            </a:r>
            <a:r>
              <a:rPr lang="en-US" sz="3200" b="1" i="1" dirty="0" smtClean="0">
                <a:latin typeface="Arial" pitchFamily="34" charset="0"/>
                <a:cs typeface="Times New Roman" pitchFamily="18" charset="0"/>
              </a:rPr>
              <a:t>Excel.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1071546"/>
            <a:ext cx="7862150" cy="208311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Вопрос № 3: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График какой функции изображен:</a:t>
            </a:r>
            <a:br>
              <a:rPr lang="ru-RU" dirty="0" smtClean="0"/>
            </a:br>
            <a:r>
              <a:rPr lang="ru-RU" dirty="0" smtClean="0"/>
              <a:t>1) </a:t>
            </a:r>
            <a:r>
              <a:rPr lang="en-US" dirty="0" smtClean="0"/>
              <a:t>y = sin x        2) y = cos x</a:t>
            </a:r>
            <a:br>
              <a:rPr lang="en-US" dirty="0" smtClean="0"/>
            </a:br>
            <a:r>
              <a:rPr lang="en-US" dirty="0" smtClean="0"/>
              <a:t>3) y = tg x         4) y = ctg x</a:t>
            </a:r>
            <a:br>
              <a:rPr lang="en-US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Персональный сайт - Синусы и косинусы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" t="9333" r="2656" b="53333"/>
          <a:stretch/>
        </p:blipFill>
        <p:spPr bwMode="auto">
          <a:xfrm>
            <a:off x="428596" y="3105150"/>
            <a:ext cx="8715404" cy="32528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7862150" cy="208311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Вопрос № 4: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Укажите номер графика показательной функции.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4. Н.В.Гоголь - Обществознание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38" y="2214554"/>
            <a:ext cx="7286676" cy="4286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320"/>
            <a:ext cx="7862150" cy="208311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Вопрос № 5: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Укажите номер графика функции, где </a:t>
            </a:r>
            <a:r>
              <a:rPr lang="en-US" dirty="0" smtClean="0"/>
              <a:t>f(x)&gt;0 </a:t>
            </a:r>
            <a:r>
              <a:rPr lang="ru-RU" dirty="0" smtClean="0"/>
              <a:t>при х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(0; 6,5)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&amp;Ucy;&amp;rcy;&amp;ocy;&amp;kcy; &amp;acy;&amp;lcy;&amp;gcy;&amp;iecy;&amp;bcy;&amp;rcy;&amp;ycy; &amp;vcy; 9-&amp;mcy; &amp;kcy;&amp;lcy;&amp;acy;&amp;scy;&amp;scy;&amp;iecy; &quot;&amp;Scy;&amp;vcy;&amp;ocy;&amp;jcy;&amp;scy;&amp;tcy;&amp;vcy;&amp;acy; &amp;fcy;&amp;ucy;&amp;ncy;&amp;kcy;&amp;tscy;&amp;icy;&amp;jcy;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2219342"/>
            <a:ext cx="6641325" cy="4638658"/>
          </a:xfrm>
          <a:prstGeom prst="rect">
            <a:avLst/>
          </a:prstGeom>
          <a:noFill/>
        </p:spPr>
      </p:pic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4429124" y="1071546"/>
          <a:ext cx="596976" cy="49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Формула" r:id="rId4" imgW="126725" imgH="126725" progId="Equation.3">
                  <p:embed/>
                </p:oleObj>
              </mc:Choice>
              <mc:Fallback>
                <p:oleObj name="Формула" r:id="rId4" imgW="126725" imgH="126725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1071546"/>
                        <a:ext cx="596976" cy="49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42984"/>
            <a:ext cx="878393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Роль </a:t>
            </a:r>
            <a:r>
              <a:rPr lang="ru-RU" sz="4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графиков функции при освоении </a:t>
            </a:r>
            <a:r>
              <a:rPr lang="ru-RU" sz="44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специальности</a:t>
            </a:r>
            <a:br>
              <a:rPr lang="ru-RU" sz="44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44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«Организация перевозок и управление на транспорте»</a:t>
            </a:r>
            <a:endParaRPr lang="ru-RU" b="1" dirty="0">
              <a:solidFill>
                <a:srgbClr val="7030A0"/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25602" name="Picture 2" descr="&amp;Tcy;&amp;rcy;&amp;acy;&amp;ncy;&amp;scy;&amp;ocy;&amp;pcy;&amp;rcy;&amp;tcy;&amp;ncy;&amp;acy;&amp;yacy; &amp;lcy;&amp;ocy;&amp;gcy;&amp;icy;&amp;scy;&amp;tcy;&amp;icy;&amp;kcy;&amp;acy; &amp;icy; &amp;dcy;&amp;icy;&amp;scy;&amp;tcy;&amp;rcy;&amp;icy;&amp;bcy;&amp;ucy;&amp;tscy;&amp;icy;&amp;yacy;. &amp;Ncy;&amp;iecy;&amp;kcy;&amp;ocy;&amp;tcy;&amp;ocy;&amp;rcy;&amp;ycy;&amp;iecy; &amp;pcy;&amp;rcy;&amp;ocy;&amp;bcy;&amp;lcy;&amp;iecy;&amp;mcy;&amp;ycy; &amp;Ocy;&amp;ncy;&amp;lcy;&amp;acy;&amp;jcy;&amp;ncy; &amp;ZHcy;&amp;ucy;&amp;rcy;&amp;ncy;&amp;acy;&amp;lcy; &quot;&amp;Dcy;&amp;icy;&amp;scy;&amp;pcy;&amp;iecy;&amp;tcy;&amp;chcy;&amp;iecy;&amp;rcy; &amp;Gcy;&amp;rcy;&amp;ucy;&amp;zcy;&amp;ocy;&amp;pcy;&amp;iecy;&amp;rcy;&amp;iecy;&amp;vcy;&amp;ocy;&amp;zcy;&amp;ocy;&amp;kcy;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3500438"/>
            <a:ext cx="6715172" cy="3139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1255</TotalTime>
  <Words>1043</Words>
  <Application>Microsoft Office PowerPoint</Application>
  <PresentationFormat>Экран (4:3)</PresentationFormat>
  <Paragraphs>206</Paragraphs>
  <Slides>50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2" baseType="lpstr">
      <vt:lpstr>Солнцестояние</vt:lpstr>
      <vt:lpstr>Формула</vt:lpstr>
      <vt:lpstr>Интегрированное занятие  по  математике и информатике </vt:lpstr>
      <vt:lpstr>Цели:</vt:lpstr>
      <vt:lpstr>Актуализация знаний</vt:lpstr>
      <vt:lpstr>Вопрос № 1: Укажите номер графика четной функции. </vt:lpstr>
      <vt:lpstr>Вопрос № 2: Укажите номер графика возрастающей функции. </vt:lpstr>
      <vt:lpstr>Вопрос № 3: График какой функции изображен: 1) y = sin x        2) y = cos x 3) y = tg x         4) y = ctg x   </vt:lpstr>
      <vt:lpstr>Вопрос № 4: Укажите номер графика показательной функции. </vt:lpstr>
      <vt:lpstr>Вопрос № 5: Укажите номер графика функции, где f(x)&gt;0 при х    (0; 6,5). </vt:lpstr>
      <vt:lpstr>Роль графиков функции при освоении специальности  «Организация перевозок и управление на транспорте»</vt:lpstr>
      <vt:lpstr>Распределение поездок пассажиров по дальности городского маршрута </vt:lpstr>
      <vt:lpstr>Зависимость спроса на такси от времени суток</vt:lpstr>
      <vt:lpstr>Зависимость времени посадки от наполнения салона автобуса</vt:lpstr>
      <vt:lpstr>Производительность грузового автомобиля</vt:lpstr>
      <vt:lpstr>Производительность грузового автомобиля от различных показателей </vt:lpstr>
      <vt:lpstr>Как влияют коэффициенты на преобразование графиков функций и их свойства?</vt:lpstr>
      <vt:lpstr>Практическая работа с элементами исследования</vt:lpstr>
      <vt:lpstr>Задание №1:  Постройте график функции у= sin x  на 5 листах  в программе Excel на заданном отрезке [-6;6] с указанным шагом 0,5</vt:lpstr>
      <vt:lpstr>Задание №2 Построение и исследование графика функции   у= k f(x)  при k&gt;1 при 0&lt;k&lt;1   </vt:lpstr>
      <vt:lpstr>На листе №1 На одной координатной плоскости постройте графики функций:  у = sin x и у = 3sin x  на отрезке [-6; 6] шаг 0,5  Сравните расстояния вдоль оси OY  </vt:lpstr>
      <vt:lpstr>у = sin x    и      у = 3sin x   </vt:lpstr>
      <vt:lpstr>На шаблоне № 1 построить у=2 sin x</vt:lpstr>
      <vt:lpstr>Растяжение вдоль оси ОY</vt:lpstr>
      <vt:lpstr>На листе №2 На одной координатной плоскости постройте графики функций:  у = sin x и у = 1/3 sin x  на отрезке [-6; 6] шаг: 0,5  Сравните расстояния вдоль оси OY  </vt:lpstr>
      <vt:lpstr>у= sin x и у= 1/3 sin x  </vt:lpstr>
      <vt:lpstr>На шаблоне №1 постройте у=1/2 sin x</vt:lpstr>
      <vt:lpstr>Сжатие вдоль оси ОY</vt:lpstr>
      <vt:lpstr>Презентация PowerPoint</vt:lpstr>
      <vt:lpstr>Презентация PowerPoint</vt:lpstr>
      <vt:lpstr> Задание №3 Построение и исследование графика функции   у= f(nx)  n&gt;1 0&lt;n&lt;1    </vt:lpstr>
      <vt:lpstr>На листе №3 На одной координатной плоскости постройте графики функций:  у = sin x и у = sin 4x  на отрезке [-3; 3] шаг: 0,25  Сравните расстояния вдоль оси OХ  </vt:lpstr>
      <vt:lpstr>у = sin x      и      у= sin 4x  </vt:lpstr>
      <vt:lpstr>На шаблоне №2 постройте графики функций:  у= sin x и у= sin 2x  </vt:lpstr>
      <vt:lpstr>Сжатие вдоль оси ОX</vt:lpstr>
      <vt:lpstr>На листе №4 На одной координатной плоскости постройте графики функций:  у = sin x и у = sin 1/2x  на отрезке [-6; 6] шаг: 0,5  Сравните расстояния вдоль оси OХ  </vt:lpstr>
      <vt:lpstr>у = sin x     и     у = sin 1/2x  </vt:lpstr>
      <vt:lpstr>Растяжение вдоль оси ОX</vt:lpstr>
      <vt:lpstr>Презентация PowerPoint</vt:lpstr>
      <vt:lpstr>Презентация PowerPoint</vt:lpstr>
      <vt:lpstr>Задание 4 Построение и исследование графика функции   у= f(x+m) +р   </vt:lpstr>
      <vt:lpstr>На листе №5 На одной координатной плоскости постройте графики функций:  у = sin x и у = sin (x-0,5)   у = sin (x+0,5)  на отрезке [-6; 6] шаг: 0,5   </vt:lpstr>
      <vt:lpstr>у= sin x и у= sin(x-0,5)  у= sin(x+0,5) </vt:lpstr>
      <vt:lpstr>Сдвиг вдоль оси ОX</vt:lpstr>
      <vt:lpstr>На листе №5 На одной координатной плоскости постройте графики функций:  у = sin x  и у = sin x + 2   у = sin x - 2  на отрезке [-6; 6] шаг: 0,5   </vt:lpstr>
      <vt:lpstr>Графики функций:  у= sin x - 2 у= sin x +2</vt:lpstr>
      <vt:lpstr>Сдвиг вдоль оси ОY</vt:lpstr>
      <vt:lpstr>Определите какие свойства функции изменились при преобразовании?  Заполните таблицу самостоятельно.</vt:lpstr>
      <vt:lpstr>Презентация PowerPoint</vt:lpstr>
      <vt:lpstr>Проверочная работа </vt:lpstr>
      <vt:lpstr>Рефлексия, подведение итогов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Интегрированное занятие  по  математике и информатике</dc:title>
  <dc:creator>Татьяна</dc:creator>
  <cp:lastModifiedBy>Tanay</cp:lastModifiedBy>
  <cp:revision>82</cp:revision>
  <dcterms:created xsi:type="dcterms:W3CDTF">2015-03-09T15:27:32Z</dcterms:created>
  <dcterms:modified xsi:type="dcterms:W3CDTF">2019-02-17T12:38:33Z</dcterms:modified>
</cp:coreProperties>
</file>