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9"/>
  </p:notesMasterIdLst>
  <p:sldIdLst>
    <p:sldId id="278" r:id="rId2"/>
    <p:sldId id="272" r:id="rId3"/>
    <p:sldId id="281" r:id="rId4"/>
    <p:sldId id="283" r:id="rId5"/>
    <p:sldId id="285" r:id="rId6"/>
    <p:sldId id="287" r:id="rId7"/>
    <p:sldId id="289" r:id="rId8"/>
    <p:sldId id="291" r:id="rId9"/>
    <p:sldId id="292" r:id="rId10"/>
    <p:sldId id="295" r:id="rId11"/>
    <p:sldId id="297" r:id="rId12"/>
    <p:sldId id="299" r:id="rId13"/>
    <p:sldId id="300" r:id="rId14"/>
    <p:sldId id="302" r:id="rId15"/>
    <p:sldId id="304" r:id="rId16"/>
    <p:sldId id="306" r:id="rId17"/>
    <p:sldId id="309" r:id="rId18"/>
    <p:sldId id="311" r:id="rId19"/>
    <p:sldId id="313" r:id="rId20"/>
    <p:sldId id="333" r:id="rId21"/>
    <p:sldId id="334" r:id="rId22"/>
    <p:sldId id="335" r:id="rId23"/>
    <p:sldId id="336" r:id="rId24"/>
    <p:sldId id="337" r:id="rId25"/>
    <p:sldId id="315" r:id="rId26"/>
    <p:sldId id="317" r:id="rId27"/>
    <p:sldId id="319" r:id="rId28"/>
    <p:sldId id="321" r:id="rId29"/>
    <p:sldId id="339" r:id="rId30"/>
    <p:sldId id="340" r:id="rId31"/>
    <p:sldId id="323" r:id="rId32"/>
    <p:sldId id="325" r:id="rId33"/>
    <p:sldId id="327" r:id="rId34"/>
    <p:sldId id="329" r:id="rId35"/>
    <p:sldId id="338" r:id="rId36"/>
    <p:sldId id="331" r:id="rId37"/>
    <p:sldId id="332" r:id="rId38"/>
  </p:sldIdLst>
  <p:sldSz cx="9144000" cy="5143500" type="screen16x9"/>
  <p:notesSz cx="6858000" cy="9144000"/>
  <p:embeddedFontLst>
    <p:embeddedFont>
      <p:font typeface="Open Sans" panose="020B0604020202020204" charset="0"/>
      <p:regular r:id="rId40"/>
      <p:bold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oboto Slab" panose="020B0604020202020204" charset="0"/>
      <p:regular r:id="rId47"/>
    </p:embeddedFont>
    <p:embeddedFont>
      <p:font typeface="Meiryo" panose="020B0604030504040204" pitchFamily="34" charset="-128"/>
      <p:regular r:id="rId48"/>
      <p:bold r:id="rId49"/>
      <p:italic r:id="rId50"/>
      <p:boldItalic r:id="rId5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  <p15:guide id="11" pos="4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E5C1"/>
    <a:srgbClr val="2A2A8C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5" autoAdjust="0"/>
    <p:restoredTop sz="85765" autoAdjust="0"/>
  </p:normalViewPr>
  <p:slideViewPr>
    <p:cSldViewPr snapToGrid="0" showGuides="1">
      <p:cViewPr varScale="1">
        <p:scale>
          <a:sx n="149" d="100"/>
          <a:sy n="149" d="100"/>
        </p:scale>
        <p:origin x="648" y="120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  <p:guide pos="4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16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2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35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30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490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62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769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54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67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29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01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98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26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20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92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923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926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018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40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833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74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5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9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09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08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0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3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69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8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3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762" y="0"/>
            <a:ext cx="2916237" cy="5143500"/>
            <a:chOff x="6227762" y="0"/>
            <a:chExt cx="2916237" cy="51435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227762" y="0"/>
              <a:ext cx="2916237" cy="5143500"/>
              <a:chOff x="6227762" y="0"/>
              <a:chExt cx="2916237" cy="5143500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6227762" y="0"/>
                <a:ext cx="2916237" cy="5143500"/>
              </a:xfrm>
              <a:prstGeom prst="rect">
                <a:avLst/>
              </a:prstGeom>
              <a:solidFill>
                <a:srgbClr val="2A2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60343" y="1967009"/>
                <a:ext cx="2224882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>Ответом на вопрос будет слово, которое начинается на определённую букву алфавита.</a:t>
                </a:r>
                <a:endParaRPr lang="ru-RU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560343" y="3841967"/>
                <a:ext cx="223274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>Используйте иллюстрации как подсказки!</a:t>
                </a:r>
                <a:endParaRPr lang="ru-RU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560343" y="522938"/>
              <a:ext cx="22510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Проверьте знание обществоведческих терминов!</a:t>
              </a:r>
              <a:endParaRPr lang="ru-RU" sz="1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1375904"/>
            <a:ext cx="4113834" cy="492443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spAutoFit/>
          </a:bodyPr>
          <a:lstStyle/>
          <a:p>
            <a:r>
              <a:rPr lang="ru-RU" sz="1600" dirty="0" smtClean="0">
                <a:solidFill>
                  <a:srgbClr val="0BE5C1"/>
                </a:solidFill>
                <a:latin typeface="+mj-lt"/>
              </a:rPr>
              <a:t>Интеллектуальная игра «Мультимедийная азбука»</a:t>
            </a:r>
            <a:endParaRPr lang="ru-RU" sz="1600" dirty="0">
              <a:solidFill>
                <a:srgbClr val="0BE5C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6" y="2534178"/>
            <a:ext cx="5473700" cy="984885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Человек. Общество. Культура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4762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И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Для этого вида деятельности процесс важнее </a:t>
            </a:r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результата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11642"/>
          <a:stretch/>
        </p:blipFill>
        <p:spPr>
          <a:xfrm>
            <a:off x="361949" y="376238"/>
            <a:ext cx="5467351" cy="43913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4533"/>
          <a:stretch/>
        </p:blipFill>
        <p:spPr>
          <a:xfrm>
            <a:off x="361949" y="381000"/>
            <a:ext cx="5467351" cy="43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8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24929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«Общество должно развиваться в гармонии с </a:t>
            </a:r>
            <a:r>
              <a:rPr lang="ru-RU" sz="18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природой</a:t>
            </a:r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» – современные учёные используют именно этот термин для обозначения данной идеи.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7701"/>
          <a:stretch/>
        </p:blipFill>
        <p:spPr>
          <a:xfrm>
            <a:off x="353961" y="376238"/>
            <a:ext cx="5476568" cy="43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98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Л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«Индивидуальность – это неповторимый набор </a:t>
            </a:r>
            <a:r>
              <a:rPr lang="ru-RU" sz="16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красок </a:t>
            </a:r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для шедевра», – утверждал российский писатель Василий Гаврилов. А что </a:t>
            </a:r>
            <a:r>
              <a:rPr lang="ru-RU" sz="16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именно он </a:t>
            </a:r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называл «шедевром»?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0866" y="3180082"/>
            <a:ext cx="2581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Берут на себя ответственность за последствия поступков.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7732" y="2282694"/>
            <a:ext cx="2614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Совершают самостоятельные поступки.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7732" y="1600749"/>
            <a:ext cx="261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Делают осознанный выбор.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222" r="33148" b="2963"/>
          <a:stretch/>
        </p:blipFill>
        <p:spPr>
          <a:xfrm>
            <a:off x="4346368" y="487575"/>
            <a:ext cx="1680112" cy="4279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6111" r="36482" b="7037"/>
          <a:stretch/>
        </p:blipFill>
        <p:spPr>
          <a:xfrm flipH="1">
            <a:off x="348358" y="771525"/>
            <a:ext cx="1632508" cy="3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96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build="p"/>
      <p:bldP spid="8" grpId="0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М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6611815" y="1700912"/>
            <a:ext cx="2231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он становится главным источником активности субъекта.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376238"/>
            <a:ext cx="5868988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4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Моральное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качество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человека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некие правила,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которыми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руководствуется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человек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своём выборе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Н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376238"/>
            <a:ext cx="54737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88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О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723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То, на что направлена любая деятельность.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13407"/>
          <a:stretch/>
        </p:blipFill>
        <p:spPr>
          <a:xfrm>
            <a:off x="361950" y="376238"/>
            <a:ext cx="5467350" cy="4391025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5191125" y="1646056"/>
            <a:ext cx="0" cy="5048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8657"/>
          <a:stretch/>
        </p:blipFill>
        <p:spPr>
          <a:xfrm>
            <a:off x="361949" y="376238"/>
            <a:ext cx="5470526" cy="4391025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3135517" y="2920255"/>
            <a:ext cx="0" cy="5048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468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39" y="519227"/>
            <a:ext cx="1077134" cy="558814"/>
          </a:xfrm>
          <a:prstGeom prst="rect">
            <a:avLst/>
          </a:prstGeom>
          <a:effectLst/>
        </p:spPr>
      </p:pic>
      <p:sp>
        <p:nvSpPr>
          <p:cNvPr id="5" name="Прямоугольник 4"/>
          <p:cNvSpPr/>
          <p:nvPr/>
        </p:nvSpPr>
        <p:spPr>
          <a:xfrm>
            <a:off x="6227763" y="6394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П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723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Это направление развития, которое характеризуется поступательным движением общества от низших и простых форм общественной организации к более высоким и сложным .</a:t>
            </a:r>
            <a:endParaRPr lang="ru-RU" sz="1400" dirty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376237"/>
            <a:ext cx="5473701" cy="43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02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3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Р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7" y="2150881"/>
            <a:ext cx="2306637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Если общество начинает </a:t>
            </a:r>
            <a:r>
              <a:rPr lang="ru-RU" sz="24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«пятиться назад», </a:t>
            </a:r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то это…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61949" y="386907"/>
            <a:ext cx="5467351" cy="4389721"/>
            <a:chOff x="361949" y="386907"/>
            <a:chExt cx="5467351" cy="438972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" r="2634"/>
            <a:stretch/>
          </p:blipFill>
          <p:spPr>
            <a:xfrm>
              <a:off x="361949" y="386907"/>
              <a:ext cx="5467351" cy="438972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8625" y="4457700"/>
              <a:ext cx="3571876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Карл Брюллов. Нашествие </a:t>
              </a:r>
              <a:r>
                <a:rPr lang="ru-RU" sz="1200" dirty="0" err="1" smtClean="0"/>
                <a:t>Гензериха</a:t>
              </a:r>
              <a:r>
                <a:rPr lang="ru-RU" sz="1200" dirty="0" smtClean="0"/>
                <a:t> </a:t>
              </a:r>
              <a:r>
                <a:rPr lang="ru-RU" sz="1200" dirty="0"/>
                <a:t>на </a:t>
              </a:r>
              <a:r>
                <a:rPr lang="ru-RU" sz="1200" dirty="0" smtClean="0"/>
                <a:t>Рим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6697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С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Её обратная сторона – ответственность.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4"/>
          <a:stretch/>
        </p:blipFill>
        <p:spPr>
          <a:xfrm>
            <a:off x="358776" y="376238"/>
            <a:ext cx="5470524" cy="439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11111"/>
          <a:stretch/>
        </p:blipFill>
        <p:spPr>
          <a:xfrm>
            <a:off x="358774" y="376237"/>
            <a:ext cx="5470526" cy="43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6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Т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Каждый креативный человек этим занимается.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884069"/>
            <a:ext cx="5642506" cy="3173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3428"/>
          <a:stretch/>
        </p:blipFill>
        <p:spPr>
          <a:xfrm>
            <a:off x="344130" y="376237"/>
            <a:ext cx="54864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2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А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Каждого из нас можно считать продуктом этого процесса.</a:t>
            </a:r>
            <a:endParaRPr lang="ru-RU" sz="2400" b="1" dirty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0" y="840138"/>
            <a:ext cx="5969763" cy="40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96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1" y="134283"/>
            <a:ext cx="7564582" cy="4885325"/>
          </a:xfrm>
        </p:spPr>
      </p:pic>
    </p:spTree>
    <p:extLst>
      <p:ext uri="{BB962C8B-B14F-4D97-AF65-F5344CB8AC3E}">
        <p14:creationId xmlns:p14="http://schemas.microsoft.com/office/powerpoint/2010/main" val="176899636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460397"/>
            <a:ext cx="7692470" cy="4424929"/>
          </a:xfrm>
        </p:spPr>
      </p:pic>
    </p:spTree>
    <p:extLst>
      <p:ext uri="{BB962C8B-B14F-4D97-AF65-F5344CB8AC3E}">
        <p14:creationId xmlns:p14="http://schemas.microsoft.com/office/powerpoint/2010/main" val="70028273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7" y="140676"/>
            <a:ext cx="6138629" cy="4942875"/>
          </a:xfrm>
        </p:spPr>
      </p:pic>
    </p:spTree>
    <p:extLst>
      <p:ext uri="{BB962C8B-B14F-4D97-AF65-F5344CB8AC3E}">
        <p14:creationId xmlns:p14="http://schemas.microsoft.com/office/powerpoint/2010/main" val="280786256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6" y="447608"/>
            <a:ext cx="7660498" cy="4343467"/>
          </a:xfrm>
        </p:spPr>
      </p:pic>
    </p:spTree>
    <p:extLst>
      <p:ext uri="{BB962C8B-B14F-4D97-AF65-F5344CB8AC3E}">
        <p14:creationId xmlns:p14="http://schemas.microsoft.com/office/powerpoint/2010/main" val="54038504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7" y="179043"/>
            <a:ext cx="6937929" cy="4878932"/>
          </a:xfrm>
        </p:spPr>
      </p:pic>
    </p:spTree>
    <p:extLst>
      <p:ext uri="{BB962C8B-B14F-4D97-AF65-F5344CB8AC3E}">
        <p14:creationId xmlns:p14="http://schemas.microsoft.com/office/powerpoint/2010/main" val="400202414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5388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Эта теория </a:t>
            </a:r>
            <a:r>
              <a:rPr lang="ru-RU" sz="2000" b="1" dirty="0" err="1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происхожде-ния</a:t>
            </a:r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человека пока не </a:t>
            </a:r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считается 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научной. Но кто знает…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27" y="1326679"/>
            <a:ext cx="1023672" cy="3440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180555"/>
            <a:ext cx="2111640" cy="211164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3756025" y="317331"/>
            <a:ext cx="1857375" cy="1133475"/>
          </a:xfrm>
          <a:prstGeom prst="cloudCallout">
            <a:avLst>
              <a:gd name="adj1" fmla="val -37756"/>
              <a:gd name="adj2" fmla="val 53256"/>
            </a:avLst>
          </a:prstGeom>
          <a:solidFill>
            <a:schemeClr val="bg1"/>
          </a:solidFill>
          <a:ln>
            <a:solidFill>
              <a:srgbClr val="0BE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Может быть, в этом что-то есть? 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85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Ф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Каждый, кто уверен, что всё в жизни </a:t>
            </a:r>
            <a:r>
              <a:rPr lang="ru-RU" sz="24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предопределено</a:t>
            </a:r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0"/>
          <a:stretch/>
        </p:blipFill>
        <p:spPr>
          <a:xfrm>
            <a:off x="363794" y="376237"/>
            <a:ext cx="5475306" cy="43910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/>
          <a:stretch/>
        </p:blipFill>
        <p:spPr>
          <a:xfrm>
            <a:off x="361949" y="376238"/>
            <a:ext cx="5481081" cy="43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21544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Высокие технологии, </a:t>
            </a:r>
            <a:endParaRPr lang="ru-RU" sz="2000" b="1" dirty="0" smtClean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также современный стиль в архитектуре и искусстве.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15304"/>
          <a:stretch/>
        </p:blipFill>
        <p:spPr>
          <a:xfrm>
            <a:off x="358775" y="376238"/>
            <a:ext cx="5470526" cy="439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5"/>
          <a:stretch/>
        </p:blipFill>
        <p:spPr>
          <a:xfrm>
            <a:off x="358775" y="376238"/>
            <a:ext cx="54705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02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Ц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«Предвосхищаемый результат» – этому термину можно дать и такое определение.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2"/>
          <a:stretch/>
        </p:blipFill>
        <p:spPr>
          <a:xfrm>
            <a:off x="358774" y="376238"/>
            <a:ext cx="5473701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37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359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цели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775" y="767329"/>
            <a:ext cx="8426450" cy="4143574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в моей жизни -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 2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если, конечно, будут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и 4. 5 и 6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украшают мою жизнь, и, конечно, очень важно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хотя оно и не самое главное. Что касается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8,9 и 10,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это было бы очень желательно, однако это |не всем удается.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11,12,13, 14,15 и 16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даже и не быть в моей жизни. Но в чем я совершенно уверен, так это в том, что люди, живущие ради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и 18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ничего не стоят. Делать из этого цель существования просто недостойно.</a:t>
            </a:r>
          </a:p>
        </p:txBody>
      </p:sp>
    </p:spTree>
    <p:extLst>
      <p:ext uri="{BB962C8B-B14F-4D97-AF65-F5344CB8AC3E}">
        <p14:creationId xmlns:p14="http://schemas.microsoft.com/office/powerpoint/2010/main" val="184235656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Б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21544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с помощью которых удовлетворяются потребности, они могут быть материальные и духовные.</a:t>
            </a:r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376238"/>
            <a:ext cx="5946409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81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359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-  средства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775" y="767329"/>
            <a:ext cx="8426450" cy="4143574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цели я должен быть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 2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необходимо, конечно,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и 4. 5 и 6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для меня, и также важно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хотя и необязательно. Что касается качеств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8,9 и 10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это было бы желательно, но не у всех это получается. Качествами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11,12,13, 14,15,16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даже не обладать. Но я уверен, что люди, обладающие качествами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и 18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ничего не добьются. С такими людьми не стоит иметь дело.</a:t>
            </a:r>
          </a:p>
        </p:txBody>
      </p:sp>
    </p:spTree>
    <p:extLst>
      <p:ext uri="{BB962C8B-B14F-4D97-AF65-F5344CB8AC3E}">
        <p14:creationId xmlns:p14="http://schemas.microsoft.com/office/powerpoint/2010/main" val="109423457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17490"/>
          <a:stretch/>
        </p:blipFill>
        <p:spPr>
          <a:xfrm>
            <a:off x="353960" y="376237"/>
            <a:ext cx="5476569" cy="43910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61138" y="2150881"/>
            <a:ext cx="2224088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Один из уровней познания.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5365"/>
          <a:stretch/>
        </p:blipFill>
        <p:spPr>
          <a:xfrm>
            <a:off x="353959" y="376237"/>
            <a:ext cx="5478516" cy="4391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8465"/>
          <a:stretch/>
        </p:blipFill>
        <p:spPr>
          <a:xfrm>
            <a:off x="353960" y="376237"/>
            <a:ext cx="5486401" cy="4391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"/>
          <a:stretch/>
        </p:blipFill>
        <p:spPr>
          <a:xfrm>
            <a:off x="358776" y="376237"/>
            <a:ext cx="5471754" cy="43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5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63818" y="-89522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Ш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61138" y="2150881"/>
            <a:ext cx="2224088" cy="24622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Трудно представить жизнь любого человека без </a:t>
            </a:r>
            <a:r>
              <a:rPr lang="ru-RU" sz="16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этого </a:t>
            </a:r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социального института. </a:t>
            </a:r>
            <a:r>
              <a:rPr lang="ru-RU" sz="16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Он </a:t>
            </a:r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формирует </a:t>
            </a:r>
            <a:r>
              <a:rPr lang="ru-RU" sz="16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мировоззрение</a:t>
            </a:r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способствует </a:t>
            </a:r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социализации, уравнивает </a:t>
            </a:r>
            <a:r>
              <a:rPr lang="ru-RU" sz="16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стартовые </a:t>
            </a:r>
            <a:r>
              <a:rPr lang="ru-RU" sz="16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возможности.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1754"/>
          <a:stretch/>
        </p:blipFill>
        <p:spPr>
          <a:xfrm>
            <a:off x="353962" y="376237"/>
            <a:ext cx="5478514" cy="4391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4119"/>
          <a:stretch/>
        </p:blipFill>
        <p:spPr>
          <a:xfrm>
            <a:off x="353961" y="376237"/>
            <a:ext cx="5478514" cy="43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79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Э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61138" y="2150881"/>
            <a:ext cx="2224088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Общее название для постепенных, но </a:t>
            </a:r>
            <a:r>
              <a:rPr lang="ru-RU" sz="1400" dirty="0" err="1" smtClean="0">
                <a:ea typeface="Meiryo" pitchFamily="34" charset="-128"/>
              </a:rPr>
              <a:t>непре-рывных</a:t>
            </a:r>
            <a:r>
              <a:rPr lang="ru-RU" sz="1400" dirty="0" smtClean="0">
                <a:ea typeface="Meiryo" pitchFamily="34" charset="-128"/>
              </a:rPr>
              <a:t> </a:t>
            </a:r>
            <a:r>
              <a:rPr lang="ru-RU" sz="1400" dirty="0">
                <a:ea typeface="Meiryo" pitchFamily="34" charset="-128"/>
              </a:rPr>
              <a:t>изменений. Количественные изменения, приводящие к качественным сдвигам.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76238"/>
            <a:ext cx="5465764" cy="4391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4"/>
          <a:stretch/>
        </p:blipFill>
        <p:spPr>
          <a:xfrm>
            <a:off x="358776" y="376237"/>
            <a:ext cx="54800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10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3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Ю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61138" y="2150881"/>
            <a:ext cx="2224088" cy="24622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Незаменимая в социальном общении вещь: умение подмечать странности в нравах или обычаях и видеть 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в них смешное</a:t>
            </a:r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18"/>
          <a:stretch/>
        </p:blipFill>
        <p:spPr>
          <a:xfrm>
            <a:off x="358774" y="376238"/>
            <a:ext cx="5461001" cy="43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98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76238"/>
            <a:ext cx="7886700" cy="4391025"/>
          </a:xfrm>
        </p:spPr>
        <p:txBody>
          <a:bodyPr>
            <a:normAutofit fontScale="25000" lnSpcReduction="20000"/>
          </a:bodyPr>
          <a:lstStyle/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Читайте больше, ребята. </a:t>
            </a:r>
            <a:r>
              <a:rPr lang="ru-RU" sz="6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 лучше понять общество помогает.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многих литературных примерах можно учиться, чтобы потом не вляпаться во что-нибудь.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Я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тоже люблю читать, особенно о любви. Многие русские писатели о любви пишут. Например, прозы Куприна рассказали мне про трагическую сторону любви.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Ещё меня впечатляет рассказ о Ромео и Джульетте, там двое совсем ещё молодых дитя пытаются познать любовь. Джульетта чиста, как белый лист, и душевна до потери сознания не по годам. </a:t>
            </a: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хотела найти себе место по душе, но нашла его только в гробу. 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любви пишет и Лермонтов. В романе «Герой нашего времени» он подробно описывает Печорина, особенно п</a:t>
            </a: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оражают его карие глаза, которые не смеются даже тогда, когда смеются его другие части тела. Подробно описаны и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любовные похождения Печорина. Он был без ума от многих женщин, а от</a:t>
            </a: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женщин общество может ждать чего угодно.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Печорин влюбился в Бэлу, а ей сначала понравился Грушницкий, хотя он и был под шинелью. Печорин похитил Бэлу в порыве чувств и хотел через ее любовь приблизиться к народу, но ему это не удалось. </a:t>
            </a:r>
            <a:r>
              <a:rPr lang="ru-RU" sz="6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Hе</a:t>
            </a: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удалось ему это и с Максимом </a:t>
            </a:r>
            <a:r>
              <a:rPr lang="ru-RU" sz="6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Максимычем</a:t>
            </a: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Печорин потом жалел и даже гнал коня, чтобы увидеться с Бэлой, а когда его лошадь умер, он побежал пешком, но всё равно с Бэлой не увиделся. Печорин оказался не способен к созданию шедевров чувственных наслаждений.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Читать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любви, даже прошлой, всегда приятно.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5900" dirty="0"/>
          </a:p>
        </p:txBody>
      </p:sp>
    </p:spTree>
    <p:extLst>
      <p:ext uri="{BB962C8B-B14F-4D97-AF65-F5344CB8AC3E}">
        <p14:creationId xmlns:p14="http://schemas.microsoft.com/office/powerpoint/2010/main" val="1306272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3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61138" y="2150881"/>
            <a:ext cx="2224088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Способ выражения мыслей, универсальное средство общения.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10639"/>
          <a:stretch/>
        </p:blipFill>
        <p:spPr>
          <a:xfrm>
            <a:off x="363793" y="376238"/>
            <a:ext cx="5466735" cy="4391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r="17539"/>
          <a:stretch/>
        </p:blipFill>
        <p:spPr>
          <a:xfrm>
            <a:off x="363794" y="376238"/>
            <a:ext cx="5466735" cy="4391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3" b="10537"/>
          <a:stretch/>
        </p:blipFill>
        <p:spPr>
          <a:xfrm>
            <a:off x="363792" y="376238"/>
            <a:ext cx="5466736" cy="44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1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 b="10555"/>
          <a:stretch/>
        </p:blipFill>
        <p:spPr>
          <a:xfrm>
            <a:off x="1643754" y="376238"/>
            <a:ext cx="5825930" cy="4391025"/>
          </a:xfrm>
          <a:prstGeom prst="rect">
            <a:avLst/>
          </a:prstGeom>
          <a:ln w="19050">
            <a:solidFill>
              <a:srgbClr val="0BE5C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24200" y="923925"/>
            <a:ext cx="270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Не стыдно не знать, стыдно 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не стремиться узнать!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88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5388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Это – основа религиозного сознания. Но </a:t>
            </a:r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присутствует 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не только в религии.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830"/>
          <a:stretch/>
        </p:blipFill>
        <p:spPr>
          <a:xfrm>
            <a:off x="358774" y="395287"/>
            <a:ext cx="551021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84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r="8415"/>
          <a:stretch/>
        </p:blipFill>
        <p:spPr>
          <a:xfrm>
            <a:off x="358775" y="376238"/>
            <a:ext cx="5473700" cy="4400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Г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Современный мир становится всё более единым: в политической, экономической, </a:t>
            </a:r>
            <a:r>
              <a:rPr lang="ru-RU" sz="18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культурной </a:t>
            </a:r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сфере. </a:t>
            </a:r>
            <a:endParaRPr lang="ru-RU" sz="1800" b="1" dirty="0" smtClean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Как </a:t>
            </a:r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называется этот процесс?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r="8274"/>
          <a:stretch/>
        </p:blipFill>
        <p:spPr>
          <a:xfrm>
            <a:off x="352425" y="376238"/>
            <a:ext cx="54959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9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3" y="12788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A2A8C"/>
                </a:solidFill>
                <a:latin typeface="+mj-lt"/>
              </a:rPr>
              <a:t>Д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15388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Способ рассуждения от общего к частному. </a:t>
            </a:r>
            <a:endParaRPr lang="ru-RU" sz="2000" b="1" dirty="0" smtClean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Его 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очень уважал Шерлок Холмс.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572559"/>
            <a:ext cx="2472860" cy="375624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276599" y="769121"/>
            <a:ext cx="2555876" cy="4018031"/>
            <a:chOff x="3276599" y="769121"/>
            <a:chExt cx="2555876" cy="4018031"/>
          </a:xfrm>
        </p:grpSpPr>
        <p:sp>
          <p:nvSpPr>
            <p:cNvPr id="11" name="TextBox 10"/>
            <p:cNvSpPr txBox="1"/>
            <p:nvPr/>
          </p:nvSpPr>
          <p:spPr>
            <a:xfrm>
              <a:off x="3351210" y="3956155"/>
              <a:ext cx="24415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>
                  <a:ea typeface="Meiryo" pitchFamily="34" charset="-128"/>
                </a:rPr>
                <a:t>?</a:t>
              </a:r>
              <a:endParaRPr lang="ru-RU" sz="4800" b="1" dirty="0">
                <a:ea typeface="Meiryo" pitchFamily="34" charset="-128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276600" y="769121"/>
              <a:ext cx="255587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2A2A8C"/>
                  </a:solidFill>
                </a:rPr>
                <a:t>Общее </a:t>
              </a:r>
              <a:r>
                <a:rPr lang="ru-RU" sz="1400" dirty="0" smtClean="0">
                  <a:solidFill>
                    <a:srgbClr val="2A2A8C"/>
                  </a:solidFill>
                </a:rPr>
                <a:t>положение: </a:t>
              </a:r>
              <a:r>
                <a:rPr lang="ru-RU" sz="1400" dirty="0" smtClean="0"/>
                <a:t>люди</a:t>
              </a:r>
              <a:r>
                <a:rPr lang="ru-RU" sz="1400" dirty="0"/>
                <a:t>, у которых пышные усы, не могут </a:t>
              </a:r>
              <a:r>
                <a:rPr lang="ru-RU" sz="1400" dirty="0" smtClean="0"/>
                <a:t>докурить </a:t>
              </a:r>
              <a:r>
                <a:rPr lang="ru-RU" sz="1400" dirty="0"/>
                <a:t>сигарету до конца, не опалив усы. 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76599" y="1917849"/>
              <a:ext cx="2555875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2A2A8C"/>
                  </a:solidFill>
                </a:rPr>
                <a:t>Посылки (из ситуации</a:t>
              </a:r>
              <a:r>
                <a:rPr lang="ru-RU" sz="1400" dirty="0" smtClean="0">
                  <a:solidFill>
                    <a:srgbClr val="2A2A8C"/>
                  </a:solidFill>
                </a:rPr>
                <a:t>):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/>
                <a:t>У </a:t>
              </a:r>
              <a:r>
                <a:rPr lang="ru-RU" sz="1400" dirty="0"/>
                <a:t>полковника пышные усы. </a:t>
              </a:r>
              <a:endParaRPr lang="ru-RU" sz="1400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/>
                <a:t>Сигарета выкурена </a:t>
              </a:r>
              <a:r>
                <a:rPr lang="ru-RU" sz="1400" dirty="0"/>
                <a:t>до конца. </a:t>
              </a:r>
              <a:endParaRPr lang="ru-RU" sz="1400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/>
                <a:t>Усы </a:t>
              </a:r>
              <a:r>
                <a:rPr lang="ru-RU" sz="1400" dirty="0"/>
                <a:t>полковника не опалены.</a:t>
              </a:r>
            </a:p>
          </p:txBody>
        </p:sp>
        <p:sp>
          <p:nvSpPr>
            <p:cNvPr id="8" name="Правая фигурная скобка 7"/>
            <p:cNvSpPr/>
            <p:nvPr/>
          </p:nvSpPr>
          <p:spPr>
            <a:xfrm rot="5400000">
              <a:off x="4407090" y="2422719"/>
              <a:ext cx="329815" cy="2520951"/>
            </a:xfrm>
            <a:prstGeom prst="rightBrace">
              <a:avLst>
                <a:gd name="adj1" fmla="val 93182"/>
                <a:gd name="adj2" fmla="val 50000"/>
              </a:avLst>
            </a:prstGeom>
            <a:ln w="12700">
              <a:solidFill>
                <a:srgbClr val="0BE5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02647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Е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Отклонение от того, что общество считает </a:t>
            </a:r>
            <a:r>
              <a:rPr lang="ru-RU" sz="18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неоспоримым</a:t>
            </a:r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. </a:t>
            </a:r>
            <a:endParaRPr lang="ru-RU" sz="1800" b="1" dirty="0" smtClean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Чаще </a:t>
            </a:r>
            <a:r>
              <a:rPr lang="ru-RU" sz="18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всего этот термин используется в сфере религиозных отношений.</a:t>
            </a:r>
          </a:p>
        </p:txBody>
      </p:sp>
      <p:pic>
        <p:nvPicPr>
          <p:cNvPr id="2050" name="Picture 2" descr="Картинки по запросу еретик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3"/>
          <a:stretch/>
        </p:blipFill>
        <p:spPr bwMode="auto">
          <a:xfrm>
            <a:off x="358775" y="376238"/>
            <a:ext cx="5469254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618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Ж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29546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Общение бывает вербальным и невербальным. </a:t>
            </a:r>
            <a:endParaRPr lang="ru-RU" sz="2400" b="1" dirty="0" smtClean="0">
              <a:latin typeface="Times New Roman" panose="02020603050405020304" pitchFamily="18" charset="0"/>
              <a:ea typeface="Meiryo" pitchFamily="34" charset="-128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Это </a:t>
            </a:r>
            <a:r>
              <a:rPr lang="ru-RU" sz="24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относится к невербальным средствам общения.</a:t>
            </a:r>
          </a:p>
        </p:txBody>
      </p:sp>
      <p:pic>
        <p:nvPicPr>
          <p:cNvPr id="7" name="Picture 2" descr="Вызова, Связи, Контакты, Лицо, Женщины, Жест, Девочк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0"/>
          <a:stretch/>
        </p:blipFill>
        <p:spPr bwMode="auto">
          <a:xfrm>
            <a:off x="381587" y="376238"/>
            <a:ext cx="5447713" cy="43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96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485" y="376238"/>
            <a:ext cx="75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2A2A8C"/>
                </a:solidFill>
                <a:latin typeface="+mj-lt"/>
              </a:rPr>
              <a:t>З</a:t>
            </a:r>
            <a:endParaRPr lang="ru-RU" sz="6000" b="1" dirty="0">
              <a:solidFill>
                <a:srgbClr val="2A2A8C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1138" y="2150881"/>
            <a:ext cx="2224088" cy="24622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Так австрийский социолог Карл Поппер называл </a:t>
            </a:r>
            <a:r>
              <a:rPr lang="ru-RU" sz="2000" b="1" dirty="0" smtClean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авторитарное </a:t>
            </a:r>
            <a:r>
              <a:rPr lang="ru-RU" sz="2000" b="1" dirty="0">
                <a:latin typeface="Times New Roman" panose="02020603050405020304" pitchFamily="18" charset="0"/>
                <a:ea typeface="Meiryo" pitchFamily="34" charset="-128"/>
                <a:cs typeface="Times New Roman" panose="02020603050405020304" pitchFamily="18" charset="0"/>
              </a:rPr>
              <a:t>общество с низким уровнем социальной мобильности.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5"/>
          <a:stretch/>
        </p:blipFill>
        <p:spPr>
          <a:xfrm>
            <a:off x="358775" y="385762"/>
            <a:ext cx="5470525" cy="439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 b="18788"/>
          <a:stretch/>
        </p:blipFill>
        <p:spPr>
          <a:xfrm>
            <a:off x="358775" y="385762"/>
            <a:ext cx="5470525" cy="4386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4012" r="7652" b="9824"/>
          <a:stretch/>
        </p:blipFill>
        <p:spPr>
          <a:xfrm>
            <a:off x="358775" y="385763"/>
            <a:ext cx="5476541" cy="437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66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1447</TotalTime>
  <Words>997</Words>
  <Application>Microsoft Office PowerPoint</Application>
  <PresentationFormat>Экран (16:9)</PresentationFormat>
  <Paragraphs>119</Paragraphs>
  <Slides>37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Open Sans</vt:lpstr>
      <vt:lpstr>Calibri</vt:lpstr>
      <vt:lpstr>Times New Roman</vt:lpstr>
      <vt:lpstr>Roboto Slab</vt:lpstr>
      <vt:lpstr>Arial</vt:lpstr>
      <vt:lpstr>Wingdings</vt:lpstr>
      <vt:lpstr>Meiryo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Ценности -  цели </vt:lpstr>
      <vt:lpstr> Ценности -  средства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94</cp:revision>
  <dcterms:created xsi:type="dcterms:W3CDTF">2015-12-14T06:35:07Z</dcterms:created>
  <dcterms:modified xsi:type="dcterms:W3CDTF">2018-12-19T12:25:38Z</dcterms:modified>
</cp:coreProperties>
</file>