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5" r:id="rId2"/>
    <p:sldId id="264" r:id="rId3"/>
    <p:sldId id="266" r:id="rId4"/>
    <p:sldId id="267" r:id="rId5"/>
    <p:sldId id="268" r:id="rId6"/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9" r:id="rId15"/>
    <p:sldId id="273" r:id="rId16"/>
    <p:sldId id="274" r:id="rId17"/>
    <p:sldId id="275" r:id="rId18"/>
    <p:sldId id="270" r:id="rId19"/>
    <p:sldId id="272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1176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15.02.2019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youtu.be/7fW490e8r9A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12118"/>
            <a:ext cx="1885256" cy="1885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81100" y="2368645"/>
            <a:ext cx="72793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«Семь чудес Казахстана»</a:t>
            </a:r>
          </a:p>
          <a:p>
            <a:pPr algn="ctr"/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58244" y="345998"/>
            <a:ext cx="69127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>
                <a:solidFill>
                  <a:srgbClr val="C00000"/>
                </a:solidFill>
              </a:rPr>
              <a:t>Приложение </a:t>
            </a:r>
          </a:p>
          <a:p>
            <a:pPr algn="r"/>
            <a:r>
              <a:rPr lang="ru-RU" sz="2000" b="1" dirty="0" smtClean="0">
                <a:solidFill>
                  <a:srgbClr val="C00000"/>
                </a:solidFill>
              </a:rPr>
              <a:t>к </a:t>
            </a:r>
            <a:r>
              <a:rPr lang="ru-RU" sz="2000" b="1" dirty="0" smtClean="0">
                <a:solidFill>
                  <a:srgbClr val="C00000"/>
                </a:solidFill>
              </a:rPr>
              <a:t>краткосрочному планированию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0806" y="5085184"/>
            <a:ext cx="57671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/>
              <a:t>Калуетова</a:t>
            </a:r>
            <a:r>
              <a:rPr lang="ru-RU" sz="2000" b="1" dirty="0" smtClean="0"/>
              <a:t> Галина </a:t>
            </a:r>
            <a:r>
              <a:rPr lang="ru-RU" sz="2000" b="1" dirty="0" err="1" smtClean="0"/>
              <a:t>Айтпаевна</a:t>
            </a:r>
            <a:r>
              <a:rPr lang="ru-RU" sz="2000" b="1" dirty="0" smtClean="0"/>
              <a:t>,</a:t>
            </a:r>
          </a:p>
          <a:p>
            <a:r>
              <a:rPr lang="ru-RU" sz="2000" b="1" dirty="0"/>
              <a:t>у</a:t>
            </a:r>
            <a:r>
              <a:rPr lang="ru-RU" sz="2000" b="1" dirty="0" smtClean="0"/>
              <a:t>читель русского языка и литературы</a:t>
            </a:r>
            <a:endParaRPr lang="ru-RU" sz="2000" b="1" dirty="0"/>
          </a:p>
          <a:p>
            <a:r>
              <a:rPr lang="ru-RU" sz="2000" b="1" dirty="0" smtClean="0"/>
              <a:t>школы-лицей </a:t>
            </a:r>
            <a:r>
              <a:rPr lang="ru-RU" sz="2000" b="1" dirty="0"/>
              <a:t>имени </a:t>
            </a:r>
            <a:r>
              <a:rPr lang="ru-RU" sz="2000" b="1" dirty="0" err="1"/>
              <a:t>А.Букейханова</a:t>
            </a:r>
            <a:r>
              <a:rPr lang="ru-RU" sz="2000" b="1" dirty="0"/>
              <a:t> </a:t>
            </a:r>
            <a:r>
              <a:rPr lang="ru-RU" sz="2000" b="1" dirty="0" err="1"/>
              <a:t>г.Шахтинска</a:t>
            </a:r>
            <a:r>
              <a:rPr lang="ru-RU" sz="2000" b="1" dirty="0"/>
              <a:t> с казахским языком обучения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00248" y="3739417"/>
            <a:ext cx="54707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Урок: </a:t>
            </a:r>
            <a:r>
              <a:rPr lang="ru-RU" sz="2000" b="1" dirty="0" smtClean="0">
                <a:solidFill>
                  <a:srgbClr val="C00000"/>
                </a:solidFill>
              </a:rPr>
              <a:t>русского языка и литературы 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в рамках обновления содержания среднего образования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23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Ð¡ÐµÐ¼Ñ ÑÑÐ´ÐµÑ ÐÐ°Ð·Ð°ÑÑÑÐ°Ð½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60648"/>
            <a:ext cx="6376548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4653136"/>
            <a:ext cx="85689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Кочевой образ жизни казахов нашёл отражение в их традиционном жилище. Появившись в VIII — V веках до н.э., юрта не претерпела серьёзных изменений к настоящему времени.</a:t>
            </a:r>
            <a:r>
              <a:rPr lang="ru-RU" dirty="0"/>
              <a:t> </a:t>
            </a:r>
            <a:r>
              <a:rPr lang="ru-RU" dirty="0" smtClean="0"/>
              <a:t>Жилище </a:t>
            </a:r>
            <a:r>
              <a:rPr lang="ru-RU" dirty="0"/>
              <a:t>кочевников легко собирается и разбирается силами одной семьи в течение часа. Для казахов юрта служила моделью собственного микрокосмоса. Казах рождался в юрте отца, в наследство получал белую юрту, а когда человек умирал, над юртой поднимали траурное полотнище.</a:t>
            </a:r>
          </a:p>
        </p:txBody>
      </p:sp>
    </p:spTree>
    <p:extLst>
      <p:ext uri="{BB962C8B-B14F-4D97-AF65-F5344CB8AC3E}">
        <p14:creationId xmlns:p14="http://schemas.microsoft.com/office/powerpoint/2010/main" val="35766420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Ð¡ÐµÐ¼Ñ ÑÑÐ´ÐµÑ ÐÐ°Ð·Ð°ÑÑÑÐ°Ð½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810" y="260648"/>
            <a:ext cx="6052317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10386" y="4437112"/>
            <a:ext cx="84969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На юге Казахстана, в городе Туркестане находится Мавзолей Ходжи Ахмеда </a:t>
            </a:r>
            <a:r>
              <a:rPr lang="ru-RU" b="1" dirty="0" err="1"/>
              <a:t>Ясави</a:t>
            </a:r>
            <a:r>
              <a:rPr lang="ru-RU" b="1" dirty="0"/>
              <a:t> — одна из главных мусульманских святынь региона. Трёхкратное посещение мавзолея приравнивалось к паломничеству в Мекку</a:t>
            </a:r>
            <a:r>
              <a:rPr lang="ru-RU" b="1" dirty="0" smtClean="0"/>
              <a:t>. </a:t>
            </a:r>
            <a:r>
              <a:rPr lang="ru-RU" dirty="0" smtClean="0"/>
              <a:t>Мавзолей </a:t>
            </a:r>
            <a:r>
              <a:rPr lang="ru-RU" dirty="0"/>
              <a:t>возведен в XIV веке Тамерланом на месте погребения </a:t>
            </a:r>
            <a:r>
              <a:rPr lang="ru-RU" dirty="0" err="1"/>
              <a:t>суфийского</a:t>
            </a:r>
            <a:r>
              <a:rPr lang="ru-RU" dirty="0"/>
              <a:t> поэта и проповедника Ходжа Ахмед </a:t>
            </a:r>
            <a:r>
              <a:rPr lang="ru-RU" dirty="0" err="1"/>
              <a:t>Ясави</a:t>
            </a:r>
            <a:r>
              <a:rPr lang="ru-RU" dirty="0"/>
              <a:t>. Мавзолейный комплекс состоит из дворцовых залов, мечетей, библиотеки, жилых и хозяйственных помещений. </a:t>
            </a:r>
            <a:r>
              <a:rPr lang="ru-RU" dirty="0" smtClean="0"/>
              <a:t>Включён </a:t>
            </a:r>
            <a:r>
              <a:rPr lang="ru-RU" dirty="0"/>
              <a:t>ЮНЕСКО в список Всемирного наследия.</a:t>
            </a:r>
          </a:p>
        </p:txBody>
      </p:sp>
    </p:spTree>
    <p:extLst>
      <p:ext uri="{BB962C8B-B14F-4D97-AF65-F5344CB8AC3E}">
        <p14:creationId xmlns:p14="http://schemas.microsoft.com/office/powerpoint/2010/main" val="36038396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Ð¡ÐµÐ¼Ñ ÑÑÐ´ÐµÑ ÐÐ°Ð·Ð°ÑÑÑÐ°Ð½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3" y="397915"/>
            <a:ext cx="6052317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3362" y="4454073"/>
            <a:ext cx="82809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  <a:r>
              <a:rPr lang="ru-RU" b="1" dirty="0"/>
              <a:t>Здесь сохранилось множество вырубленных в скалах мечетей и подземных некрополей. Самый красивый из храмов </a:t>
            </a:r>
            <a:r>
              <a:rPr lang="ru-RU" b="1" dirty="0" err="1"/>
              <a:t>Мангистау</a:t>
            </a:r>
            <a:r>
              <a:rPr lang="ru-RU" b="1" dirty="0"/>
              <a:t> — </a:t>
            </a:r>
            <a:r>
              <a:rPr lang="ru-RU" b="1" dirty="0" err="1"/>
              <a:t>Шакпак</a:t>
            </a:r>
            <a:r>
              <a:rPr lang="ru-RU" b="1" dirty="0"/>
              <a:t> – </a:t>
            </a:r>
            <a:r>
              <a:rPr lang="ru-RU" b="1" dirty="0" err="1"/>
              <a:t>Ата</a:t>
            </a:r>
            <a:r>
              <a:rPr lang="ru-RU" b="1" dirty="0"/>
              <a:t> — высечен в каменном склоне и имеет форму латинского креста.</a:t>
            </a:r>
            <a:r>
              <a:rPr lang="ru-RU" dirty="0"/>
              <a:t> Вход в некрополь выполнен в виде портальной арки, вблизи которой устроено несколько просторных ниш для захоронения умерших святых. Стены подземных сооружений испещрены </a:t>
            </a:r>
            <a:r>
              <a:rPr lang="ru-RU" dirty="0" err="1"/>
              <a:t>суфийскими</a:t>
            </a:r>
            <a:r>
              <a:rPr lang="ru-RU" dirty="0"/>
              <a:t> надписями о бренности этого мира и кратковременности жизни.</a:t>
            </a:r>
          </a:p>
        </p:txBody>
      </p:sp>
    </p:spTree>
    <p:extLst>
      <p:ext uri="{BB962C8B-B14F-4D97-AF65-F5344CB8AC3E}">
        <p14:creationId xmlns:p14="http://schemas.microsoft.com/office/powerpoint/2010/main" val="19841438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Ð¡ÐµÐ¼Ñ ÑÑÐ´ÐµÑ ÐÐ°Ð·Ð°ÑÑÑÐ°Ð½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548679"/>
            <a:ext cx="5880627" cy="3918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1451" y="4503259"/>
            <a:ext cx="84969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«</a:t>
            </a:r>
            <a:r>
              <a:rPr lang="ru-RU" dirty="0" err="1"/>
              <a:t>Байтерек</a:t>
            </a:r>
            <a:r>
              <a:rPr lang="ru-RU" dirty="0"/>
              <a:t>» представляет собой высокую металлическую конструкцию, символизирующую Дерево жизни. Каждый год в кроне дерева мифическая птица </a:t>
            </a:r>
            <a:r>
              <a:rPr lang="ru-RU" dirty="0" err="1"/>
              <a:t>Самрук</a:t>
            </a:r>
            <a:r>
              <a:rPr lang="ru-RU" dirty="0"/>
              <a:t> откладывает золотое яйцо, которое съедает дракон </a:t>
            </a:r>
            <a:r>
              <a:rPr lang="ru-RU" dirty="0" err="1"/>
              <a:t>Айдахар</a:t>
            </a:r>
            <a:r>
              <a:rPr lang="ru-RU" dirty="0"/>
              <a:t>, что олицетворяет вечную борьбу добра и зла. На вершине монумента установлен шар, который символически обозначает золотое яйцо. </a:t>
            </a:r>
            <a:r>
              <a:rPr lang="ru-RU" b="1" dirty="0"/>
              <a:t>Монумент «</a:t>
            </a:r>
            <a:r>
              <a:rPr lang="ru-RU" b="1" dirty="0" err="1"/>
              <a:t>Байтерек</a:t>
            </a:r>
            <a:r>
              <a:rPr lang="ru-RU" b="1" dirty="0"/>
              <a:t>» — это символ независимого государства, сохранившего свои исторические корни, имеющего прочную основу и нацеленного на будущее процветание.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0480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http://www.nowyouaretalking.com.au/uploads/4/8/6/0/48606479/book-imagination_or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455" y="476672"/>
            <a:ext cx="3019206" cy="165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604067"/>
            <a:ext cx="806489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 smtClean="0">
                <a:solidFill>
                  <a:srgbClr val="C00000"/>
                </a:solidFill>
              </a:rPr>
              <a:t>IV.</a:t>
            </a:r>
            <a:r>
              <a:rPr lang="ru-RU" b="1" u="sng" dirty="0" smtClean="0">
                <a:solidFill>
                  <a:srgbClr val="C00000"/>
                </a:solidFill>
              </a:rPr>
              <a:t> Освоение изученного материала</a:t>
            </a:r>
          </a:p>
          <a:p>
            <a:r>
              <a:rPr lang="ru-RU" dirty="0" smtClean="0"/>
              <a:t>После </a:t>
            </a:r>
            <a:r>
              <a:rPr lang="ru-RU" dirty="0"/>
              <a:t>того, как </a:t>
            </a:r>
            <a:r>
              <a:rPr lang="ru-RU" dirty="0" smtClean="0"/>
              <a:t>организована работа в классе</a:t>
            </a:r>
          </a:p>
          <a:p>
            <a:r>
              <a:rPr lang="ru-RU" dirty="0" smtClean="0"/>
              <a:t>по изучению нового материала предполагается</a:t>
            </a:r>
          </a:p>
          <a:p>
            <a:r>
              <a:rPr lang="ru-RU" dirty="0" smtClean="0"/>
              <a:t>работа по тексту.</a:t>
            </a:r>
          </a:p>
          <a:p>
            <a:r>
              <a:rPr lang="ru-RU" dirty="0" smtClean="0"/>
              <a:t>«Памятники прошлого – национальное достояние»</a:t>
            </a:r>
          </a:p>
          <a:p>
            <a:r>
              <a:rPr lang="ru-RU" dirty="0" smtClean="0"/>
              <a:t>Чтение текста. </a:t>
            </a:r>
          </a:p>
          <a:p>
            <a:r>
              <a:rPr lang="ru-RU" dirty="0" err="1" smtClean="0"/>
              <a:t>Послетекстовые</a:t>
            </a:r>
            <a:r>
              <a:rPr lang="ru-RU" dirty="0" smtClean="0"/>
              <a:t> задания.</a:t>
            </a:r>
          </a:p>
          <a:p>
            <a:pPr marL="342900" indent="-342900">
              <a:buAutoNum type="arabicPeriod"/>
            </a:pPr>
            <a:r>
              <a:rPr lang="ru-RU" dirty="0" smtClean="0"/>
              <a:t>Что вам известно о «Золотом человеке» из </a:t>
            </a:r>
            <a:r>
              <a:rPr lang="ru-RU" dirty="0" err="1" smtClean="0"/>
              <a:t>Иссыкского</a:t>
            </a:r>
            <a:r>
              <a:rPr lang="ru-RU" dirty="0" smtClean="0"/>
              <a:t> кургана?</a:t>
            </a:r>
          </a:p>
          <a:p>
            <a:pPr marL="342900" indent="-342900">
              <a:buAutoNum type="arabicPeriod"/>
            </a:pPr>
            <a:r>
              <a:rPr lang="ru-RU" dirty="0" smtClean="0"/>
              <a:t>Соответствует ли название данного текста его содержанию?</a:t>
            </a:r>
          </a:p>
          <a:p>
            <a:pPr marL="342900" indent="-342900">
              <a:buAutoNum type="arabicPeriod"/>
            </a:pPr>
            <a:r>
              <a:rPr lang="ru-RU" dirty="0" smtClean="0"/>
              <a:t>Подберите свой заголовок к тексту.</a:t>
            </a:r>
          </a:p>
          <a:p>
            <a:pPr marL="342900" indent="-342900">
              <a:buAutoNum type="arabicPeriod"/>
            </a:pPr>
            <a:r>
              <a:rPr lang="ru-RU" dirty="0" smtClean="0"/>
              <a:t>Выпишите глаголы, определяете вид и наклонение, используя справочный материал. </a:t>
            </a:r>
            <a:endParaRPr lang="ru-RU" dirty="0"/>
          </a:p>
          <a:p>
            <a:pPr marL="342900" indent="-342900">
              <a:buAutoNum type="arabicPeriod"/>
            </a:pPr>
            <a:r>
              <a:rPr lang="ru-RU" dirty="0" smtClean="0"/>
              <a:t>Составьте </a:t>
            </a:r>
            <a:r>
              <a:rPr lang="ru-RU" dirty="0" err="1" smtClean="0"/>
              <a:t>синквейн</a:t>
            </a:r>
            <a:r>
              <a:rPr lang="ru-RU" dirty="0" smtClean="0"/>
              <a:t> к слову «памятник».</a:t>
            </a:r>
          </a:p>
          <a:p>
            <a:r>
              <a:rPr lang="ru-RU" dirty="0" err="1" smtClean="0"/>
              <a:t>ФО.Самооценивание</a:t>
            </a:r>
            <a:r>
              <a:rPr lang="ru-RU" dirty="0" smtClean="0"/>
              <a:t> «Знаковый символ» после выполнения заданий.</a:t>
            </a:r>
          </a:p>
          <a:p>
            <a:r>
              <a:rPr lang="en-US" b="1" u="sng" dirty="0" smtClean="0">
                <a:solidFill>
                  <a:srgbClr val="C00000"/>
                </a:solidFill>
              </a:rPr>
              <a:t>V</a:t>
            </a:r>
            <a:r>
              <a:rPr lang="en-US" b="1" u="sng" dirty="0">
                <a:solidFill>
                  <a:srgbClr val="C00000"/>
                </a:solidFill>
              </a:rPr>
              <a:t>.</a:t>
            </a:r>
            <a:r>
              <a:rPr lang="ru-RU" b="1" u="sng" dirty="0">
                <a:solidFill>
                  <a:srgbClr val="C00000"/>
                </a:solidFill>
              </a:rPr>
              <a:t> </a:t>
            </a:r>
            <a:r>
              <a:rPr lang="ru-RU" b="1" u="sng" dirty="0" smtClean="0">
                <a:solidFill>
                  <a:srgbClr val="C00000"/>
                </a:solidFill>
              </a:rPr>
              <a:t>Рефлексия.</a:t>
            </a:r>
          </a:p>
          <a:p>
            <a:r>
              <a:rPr lang="ru-RU" dirty="0"/>
              <a:t>Прием </a:t>
            </a:r>
            <a:r>
              <a:rPr lang="ru-RU" b="1" dirty="0"/>
              <a:t>«Верные и неверные утверждения» </a:t>
            </a:r>
            <a:r>
              <a:rPr lang="ru-RU" dirty="0"/>
              <a:t>выявляет уровень усвоения полученной информации на данном уроке.</a:t>
            </a:r>
            <a:r>
              <a:rPr lang="ru-RU" i="1" dirty="0"/>
              <a:t> </a:t>
            </a:r>
            <a:endParaRPr lang="ru-RU" i="1" dirty="0" smtClean="0"/>
          </a:p>
          <a:p>
            <a:r>
              <a:rPr lang="ru-RU" dirty="0" smtClean="0"/>
              <a:t>Учащиеся указывают верные (В) или неверные (Н) ответы</a:t>
            </a:r>
          </a:p>
          <a:p>
            <a:r>
              <a:rPr lang="ru-RU" b="1" u="sng" dirty="0" smtClean="0">
                <a:solidFill>
                  <a:srgbClr val="002060"/>
                </a:solidFill>
              </a:rPr>
              <a:t>Рефлексия по уроку.</a:t>
            </a:r>
          </a:p>
          <a:p>
            <a:r>
              <a:rPr lang="ru-RU" dirty="0" smtClean="0"/>
              <a:t>Учащиеся выбирают соответствующую фигуру и заклеивают ее в тетрадь.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40243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fb.ru/misc/i/gallery/57676/214403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47"/>
          <a:stretch/>
        </p:blipFill>
        <p:spPr bwMode="auto">
          <a:xfrm>
            <a:off x="6300192" y="4791183"/>
            <a:ext cx="2528491" cy="2081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43608" y="620688"/>
            <a:ext cx="73454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Верные (В) или неверные (Н) ответы.</a:t>
            </a:r>
            <a:endParaRPr lang="ru-RU" sz="32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7537100"/>
              </p:ext>
            </p:extLst>
          </p:nvPr>
        </p:nvGraphicFramePr>
        <p:xfrm>
          <a:off x="719868" y="1340768"/>
          <a:ext cx="7992888" cy="384048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448137"/>
                <a:gridCol w="3548307"/>
                <a:gridCol w="1779132"/>
                <a:gridCol w="221731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Утверждение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Верное(В) </a:t>
                      </a:r>
                      <a:r>
                        <a:rPr lang="en-US" dirty="0" smtClean="0"/>
                        <a:t>V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Неверное</a:t>
                      </a:r>
                      <a:r>
                        <a:rPr lang="ru-RU" baseline="0" dirty="0" smtClean="0"/>
                        <a:t> (Н) </a:t>
                      </a:r>
                      <a:r>
                        <a:rPr lang="en-US" dirty="0" smtClean="0"/>
                        <a:t>V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 Казахстане ученые определили</a:t>
                      </a:r>
                      <a:r>
                        <a:rPr lang="ru-RU" baseline="0" dirty="0" smtClean="0"/>
                        <a:t> 5 чудес.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«Золотой человек» найден в Каскелене.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Домбра входит в список семи чудес Казахстана.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Высота </a:t>
                      </a:r>
                      <a:r>
                        <a:rPr lang="ru-RU" dirty="0" err="1" smtClean="0"/>
                        <a:t>Байтерека</a:t>
                      </a:r>
                      <a:r>
                        <a:rPr lang="ru-RU" baseline="0" dirty="0" smtClean="0"/>
                        <a:t> составляет 92 метра.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Мавзолей Ходжи Ахмеда </a:t>
                      </a:r>
                      <a:r>
                        <a:rPr lang="ru-RU" b="1" dirty="0" err="1" smtClean="0"/>
                        <a:t>Ясави</a:t>
                      </a:r>
                      <a:r>
                        <a:rPr lang="ru-RU" dirty="0" smtClean="0"/>
                        <a:t> находится в Туркестане.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1432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462126"/>
            <a:ext cx="62646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Справочный материал </a:t>
            </a:r>
          </a:p>
          <a:p>
            <a:pPr algn="ctr"/>
            <a:r>
              <a:rPr lang="ru-RU" sz="3200" dirty="0" smtClean="0"/>
              <a:t>«Вид глагола»</a:t>
            </a:r>
            <a:endParaRPr lang="ru-RU" sz="3200" dirty="0"/>
          </a:p>
        </p:txBody>
      </p:sp>
      <p:pic>
        <p:nvPicPr>
          <p:cNvPr id="3074" name="Picture 2" descr="http://900igr.net/datai/russkij-jazyk/Sovershennyj-i-nesovershennyj-vid-glagola/0002-001-Sovershennyj-i-nesovershennyj-vid-glagol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60994"/>
            <a:ext cx="1707362" cy="15674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ds02.infourok.ru/uploads/ex/0e81/0005b3d0-2890a396/310/img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70" y="4581128"/>
            <a:ext cx="2375445" cy="17777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ds03.infourok.ru/uploads/ex/069d/0002026c-d939fc34/img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001" t="-7543" r="9001" b="21489"/>
          <a:stretch/>
        </p:blipFill>
        <p:spPr bwMode="auto">
          <a:xfrm>
            <a:off x="1691679" y="1244741"/>
            <a:ext cx="5387249" cy="3476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172129" y="2420888"/>
            <a:ext cx="1835696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Законченное действие. Результат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699792" y="5661248"/>
            <a:ext cx="302433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/>
              <a:t>Н</a:t>
            </a:r>
            <a:r>
              <a:rPr lang="ru-RU" dirty="0" smtClean="0"/>
              <a:t>езаконченное действие. Раздумье.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63063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1171" y="462126"/>
            <a:ext cx="62646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Справочный материал </a:t>
            </a:r>
          </a:p>
          <a:p>
            <a:pPr algn="ctr"/>
            <a:r>
              <a:rPr lang="ru-RU" sz="3200" dirty="0" smtClean="0"/>
              <a:t>«Наклонение глагола»</a:t>
            </a:r>
            <a:endParaRPr lang="ru-RU" sz="3200" dirty="0"/>
          </a:p>
        </p:txBody>
      </p:sp>
      <p:pic>
        <p:nvPicPr>
          <p:cNvPr id="4098" name="Picture 2" descr="http://900igr.net/up/datas/97174/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56792"/>
            <a:ext cx="6095727" cy="4571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78487" y="2766170"/>
            <a:ext cx="1872208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условное</a:t>
            </a:r>
            <a:endParaRPr lang="ru-RU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482596" y="2753621"/>
            <a:ext cx="1872208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повелительное</a:t>
            </a:r>
            <a:endParaRPr lang="ru-RU" sz="1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506279" y="2766170"/>
            <a:ext cx="1769577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изъявительное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31446808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8786770"/>
              </p:ext>
            </p:extLst>
          </p:nvPr>
        </p:nvGraphicFramePr>
        <p:xfrm>
          <a:off x="1436730" y="2852936"/>
          <a:ext cx="6471554" cy="2885365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1412396"/>
                <a:gridCol w="5059158"/>
              </a:tblGrid>
              <a:tr h="86979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3AD2B"/>
                          </a:solidFill>
                          <a:effectLst/>
                          <a:latin typeface="+mj-lt"/>
                        </a:rPr>
                        <a:t>«!»</a:t>
                      </a:r>
                      <a:endParaRPr lang="ru-RU" sz="2800" b="1" dirty="0">
                        <a:solidFill>
                          <a:srgbClr val="03AD2B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54939" marR="549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3AD2B"/>
                          </a:solidFill>
                          <a:effectLst/>
                          <a:latin typeface="+mj-lt"/>
                        </a:rPr>
                        <a:t>выполнил без ошибок</a:t>
                      </a:r>
                      <a:endParaRPr lang="ru-RU" sz="2800" dirty="0">
                        <a:solidFill>
                          <a:srgbClr val="03AD2B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54939" marR="54939" marT="0" marB="0"/>
                </a:tc>
              </a:tr>
              <a:tr h="76749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«+» </a:t>
                      </a:r>
                      <a:endParaRPr lang="ru-RU" sz="2800" dirty="0">
                        <a:solidFill>
                          <a:srgbClr val="C00000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54939" marR="549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допустил ошибку</a:t>
                      </a:r>
                      <a:endParaRPr lang="ru-RU" sz="2800" dirty="0">
                        <a:solidFill>
                          <a:srgbClr val="C00000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54939" marR="54939" marT="0" marB="0"/>
                </a:tc>
              </a:tr>
              <a:tr h="124807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+mj-lt"/>
                        </a:rPr>
                        <a:t>«-»</a:t>
                      </a:r>
                      <a:endParaRPr lang="ru-RU" sz="28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54939" marR="549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+mj-lt"/>
                        </a:rPr>
                        <a:t>не справился с работой</a:t>
                      </a:r>
                      <a:endParaRPr lang="ru-RU" sz="28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54939" marR="54939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619672" y="1426243"/>
            <a:ext cx="5922583" cy="1215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5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36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Знаковый</a:t>
            </a:r>
            <a:r>
              <a:rPr kumimoji="0" lang="ru-RU" sz="55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символ</a:t>
            </a:r>
            <a:r>
              <a:rPr kumimoji="0" lang="ru-RU" sz="55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8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548680"/>
            <a:ext cx="79882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err="1" smtClean="0"/>
              <a:t>Формативное</a:t>
            </a:r>
            <a:r>
              <a:rPr lang="ru-RU" sz="2800" b="1" dirty="0" smtClean="0"/>
              <a:t> оценивание</a:t>
            </a:r>
            <a:r>
              <a:rPr lang="ru-RU" sz="2800" dirty="0" smtClean="0"/>
              <a:t>: </a:t>
            </a:r>
            <a:r>
              <a:rPr lang="ru-RU" sz="2800" dirty="0" err="1" smtClean="0"/>
              <a:t>самооценивание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0339516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714629"/>
              </p:ext>
            </p:extLst>
          </p:nvPr>
        </p:nvGraphicFramePr>
        <p:xfrm>
          <a:off x="251520" y="2193725"/>
          <a:ext cx="8487777" cy="3483156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1852431"/>
                <a:gridCol w="6635346"/>
              </a:tblGrid>
              <a:tr h="100721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900" b="1" dirty="0">
                        <a:solidFill>
                          <a:srgbClr val="03AD2B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54939" marR="5493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Я удовлетворен уроком. Урок был полезен для меня. Я с пользой и хорошо работал на уроке. Я понимал все, о чем говорилось и что делалось на уроке.</a:t>
                      </a:r>
                    </a:p>
                  </a:txBody>
                  <a:tcPr marL="114300" marR="114300" marT="0" marB="0"/>
                </a:tc>
              </a:tr>
              <a:tr h="14687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4400" dirty="0" smtClean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 </a:t>
                      </a:r>
                      <a:endParaRPr lang="ru-RU" sz="900" dirty="0">
                        <a:solidFill>
                          <a:srgbClr val="C00000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54939" marR="5493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Урок был интересен. Я принимал в нем участие. Урок был в определенной степени полезен для меня. Я отвечал с места, выполнил ряд заданий. Мне было на уроке достаточно комфортно.</a:t>
                      </a:r>
                    </a:p>
                  </a:txBody>
                  <a:tcPr marL="114300" marR="114300" marT="0" marB="0"/>
                </a:tc>
              </a:tr>
              <a:tr h="100721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54939" marR="5493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Пользы от урока я получил мало. Я не очень понимал, о чем идет речь. Мне это не нужно. К ответу на уроке я был не готов.</a:t>
                      </a:r>
                    </a:p>
                  </a:txBody>
                  <a:tcPr marL="114300" marR="114300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490085" y="1268760"/>
            <a:ext cx="5618013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«Знаковый символ»</a:t>
            </a:r>
            <a:endParaRPr kumimoji="0" lang="ru-RU" sz="36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842013" y="2492896"/>
            <a:ext cx="648072" cy="504056"/>
          </a:xfrm>
          <a:prstGeom prst="ellipse">
            <a:avLst/>
          </a:prstGeom>
          <a:solidFill>
            <a:srgbClr val="03AD2B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3AD2B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961910" y="4869160"/>
            <a:ext cx="468052" cy="648072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53341" y="3717032"/>
            <a:ext cx="648072" cy="50405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23528" y="548680"/>
            <a:ext cx="53874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Рефлексия на конец урока.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592531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83568" y="543178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Школа:  </a:t>
            </a:r>
            <a:endParaRPr lang="ru-RU" dirty="0"/>
          </a:p>
          <a:p>
            <a:r>
              <a:rPr lang="ru-RU" dirty="0"/>
              <a:t>КГУ «Школа-лицей имени </a:t>
            </a:r>
            <a:r>
              <a:rPr lang="ru-RU" dirty="0" err="1"/>
              <a:t>А.Букейханова</a:t>
            </a:r>
            <a:r>
              <a:rPr lang="ru-RU" dirty="0"/>
              <a:t> </a:t>
            </a:r>
            <a:r>
              <a:rPr lang="ru-RU" dirty="0" err="1"/>
              <a:t>акимата</a:t>
            </a:r>
            <a:r>
              <a:rPr lang="ru-RU" dirty="0"/>
              <a:t> города Шахтинска»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1556792"/>
            <a:ext cx="16001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Класс: </a:t>
            </a:r>
            <a:r>
              <a:rPr lang="ru-RU" dirty="0" smtClean="0"/>
              <a:t>7 «А»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2276872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Раздел долгосрочного планирования: </a:t>
            </a:r>
            <a:endParaRPr lang="ru-RU" dirty="0"/>
          </a:p>
          <a:p>
            <a:r>
              <a:rPr lang="ru-RU" dirty="0"/>
              <a:t>Путешествие и </a:t>
            </a:r>
            <a:r>
              <a:rPr lang="ru-RU" dirty="0" smtClean="0"/>
              <a:t>достопримечательности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72271" y="3232850"/>
            <a:ext cx="42593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Тема </a:t>
            </a:r>
            <a:r>
              <a:rPr lang="ru-RU" b="1" dirty="0" smtClean="0"/>
              <a:t>урока: </a:t>
            </a:r>
            <a:r>
              <a:rPr lang="ru-RU" dirty="0" smtClean="0"/>
              <a:t>Семь чудес Казахстана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17282" y="3861048"/>
            <a:ext cx="788716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Цели обучения:</a:t>
            </a:r>
          </a:p>
          <a:p>
            <a:r>
              <a:rPr lang="ru-RU" dirty="0" smtClean="0"/>
              <a:t>7.1.1.1 </a:t>
            </a:r>
            <a:r>
              <a:rPr lang="ru-RU" dirty="0"/>
              <a:t>- понимать сообщение продолжительностью  3-5 минут, извлекая необходимую информацию и/или определяя последовательность событий; </a:t>
            </a:r>
          </a:p>
          <a:p>
            <a:r>
              <a:rPr lang="ru-RU" dirty="0"/>
              <a:t>7.1.4.1 - определять основную мысль текста, опираясь на содержание текста; </a:t>
            </a:r>
          </a:p>
          <a:p>
            <a:r>
              <a:rPr lang="ru-RU" dirty="0" smtClean="0"/>
              <a:t>7.5.1.2 </a:t>
            </a:r>
            <a:r>
              <a:rPr lang="ru-RU" dirty="0"/>
              <a:t>- выбирать и использовать соответствующий ситуации общения глагол совершенного и несовершенного вида в условном, изъявительном и повелительном наклонении.</a:t>
            </a:r>
          </a:p>
        </p:txBody>
      </p:sp>
      <p:pic>
        <p:nvPicPr>
          <p:cNvPr id="6146" name="Picture 2" descr="https://umaine.edu/edhd/wp-content/uploads/sites/54/2017/01/Education-research-News-feature-1024x57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6" r="8477"/>
          <a:stretch/>
        </p:blipFill>
        <p:spPr bwMode="auto">
          <a:xfrm>
            <a:off x="5436096" y="1459260"/>
            <a:ext cx="3444076" cy="2281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572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620688"/>
            <a:ext cx="51546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Спасибо за внимание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3933056"/>
            <a:ext cx="792088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dirty="0" smtClean="0"/>
          </a:p>
          <a:p>
            <a:pPr algn="r"/>
            <a:endParaRPr lang="ru-RU" dirty="0"/>
          </a:p>
          <a:p>
            <a:pPr algn="r"/>
            <a:endParaRPr lang="ru-RU" dirty="0" smtClean="0"/>
          </a:p>
          <a:p>
            <a:pPr algn="r"/>
            <a:r>
              <a:rPr lang="ru-RU" dirty="0" smtClean="0"/>
              <a:t>Сократ </a:t>
            </a:r>
            <a:r>
              <a:rPr lang="ru-RU" dirty="0"/>
              <a:t>сказал, что «Все профессии от людей и только три от Бога: Педагог, Судья, Врач». </a:t>
            </a:r>
            <a:r>
              <a:rPr lang="ru-RU" dirty="0" smtClean="0"/>
              <a:t>Суть </a:t>
            </a:r>
            <a:r>
              <a:rPr lang="ru-RU" dirty="0"/>
              <a:t>профессии учителя – любовь. </a:t>
            </a:r>
            <a:endParaRPr lang="ru-RU" dirty="0" smtClean="0"/>
          </a:p>
          <a:p>
            <a:pPr algn="r"/>
            <a:r>
              <a:rPr lang="ru-RU" dirty="0" smtClean="0"/>
              <a:t>Любовь </a:t>
            </a:r>
            <a:r>
              <a:rPr lang="ru-RU" dirty="0"/>
              <a:t>к детям, любовь к своему учебному предмету, любовь к жизни. Заканчивая </a:t>
            </a:r>
            <a:r>
              <a:rPr lang="ru-RU" dirty="0" smtClean="0"/>
              <a:t>свою презентацию, </a:t>
            </a:r>
            <a:r>
              <a:rPr lang="ru-RU" dirty="0"/>
              <a:t>я хочу подчеркнуть, что </a:t>
            </a:r>
            <a:r>
              <a:rPr lang="ru-RU" dirty="0" smtClean="0"/>
              <a:t>для меня учитель </a:t>
            </a:r>
            <a:r>
              <a:rPr lang="ru-RU" dirty="0"/>
              <a:t>– это </a:t>
            </a:r>
            <a:r>
              <a:rPr lang="ru-RU" dirty="0" smtClean="0"/>
              <a:t>не просто </a:t>
            </a:r>
            <a:r>
              <a:rPr lang="ru-RU" dirty="0"/>
              <a:t>работа</a:t>
            </a:r>
            <a:r>
              <a:rPr lang="ru-RU" dirty="0" smtClean="0"/>
              <a:t>, для меня учитель </a:t>
            </a:r>
            <a:r>
              <a:rPr lang="ru-RU" dirty="0"/>
              <a:t>– это </a:t>
            </a:r>
            <a:r>
              <a:rPr lang="ru-RU" dirty="0" smtClean="0"/>
              <a:t>особенный образ жизни, который я веду уже на протяжении 15 лет… </a:t>
            </a:r>
            <a:endParaRPr lang="ru-RU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012" y="1699495"/>
            <a:ext cx="3810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5314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0089" y="496215"/>
            <a:ext cx="842493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Цель урока:</a:t>
            </a:r>
          </a:p>
          <a:p>
            <a:r>
              <a:rPr lang="ru-RU" b="1" dirty="0" smtClean="0"/>
              <a:t>Все </a:t>
            </a:r>
            <a:r>
              <a:rPr lang="ru-RU" b="1" dirty="0"/>
              <a:t>учащиеся смогут:</a:t>
            </a:r>
            <a:r>
              <a:rPr lang="ru-RU" dirty="0"/>
              <a:t> </a:t>
            </a:r>
          </a:p>
          <a:p>
            <a:r>
              <a:rPr lang="kk-KZ" dirty="0"/>
              <a:t>определять основную мысль текста, опираясь на содержание;</a:t>
            </a:r>
            <a:endParaRPr lang="ru-RU" dirty="0"/>
          </a:p>
          <a:p>
            <a:r>
              <a:rPr lang="ru-RU" dirty="0"/>
              <a:t>передавать события, соблюдая последовательность;</a:t>
            </a:r>
          </a:p>
          <a:p>
            <a:r>
              <a:rPr lang="kk-KZ" dirty="0" smtClean="0"/>
              <a:t>выбирать </a:t>
            </a:r>
            <a:r>
              <a:rPr lang="kk-KZ" dirty="0"/>
              <a:t>и правильно использовать  глаголы </a:t>
            </a:r>
            <a:r>
              <a:rPr lang="ru-RU" dirty="0"/>
              <a:t>совершенного и несовершенного вида в условном, изъявительном и повелительном наклонении.</a:t>
            </a:r>
          </a:p>
          <a:p>
            <a:r>
              <a:rPr lang="ru-RU" b="1" dirty="0"/>
              <a:t>Большинство учащихся смогут: 	</a:t>
            </a:r>
            <a:endParaRPr lang="ru-RU" dirty="0"/>
          </a:p>
          <a:p>
            <a:r>
              <a:rPr lang="ru-RU" dirty="0"/>
              <a:t>устанавливать основную мысль текста, отвечая на вопросы;</a:t>
            </a:r>
          </a:p>
          <a:p>
            <a:r>
              <a:rPr lang="ru-RU" dirty="0"/>
              <a:t>сопоставлять предложения в тексте, соблюдая последовательность;</a:t>
            </a:r>
          </a:p>
          <a:p>
            <a:r>
              <a:rPr lang="ru-RU" dirty="0" smtClean="0"/>
              <a:t>распознавать </a:t>
            </a:r>
            <a:r>
              <a:rPr lang="ru-RU" dirty="0"/>
              <a:t>вид глагола по вопросу, наклонения </a:t>
            </a:r>
            <a:r>
              <a:rPr lang="ru-RU" dirty="0" smtClean="0"/>
              <a:t>- по </a:t>
            </a:r>
            <a:r>
              <a:rPr lang="ru-RU" dirty="0"/>
              <a:t>значению.</a:t>
            </a:r>
          </a:p>
          <a:p>
            <a:r>
              <a:rPr lang="ru-RU" b="1" dirty="0"/>
              <a:t>Некоторые учащиеся смогут:</a:t>
            </a:r>
            <a:r>
              <a:rPr lang="ru-RU" dirty="0"/>
              <a:t>  </a:t>
            </a:r>
          </a:p>
          <a:p>
            <a:r>
              <a:rPr lang="kk-KZ" dirty="0"/>
              <a:t>определять основную мысль текста по заголовку.</a:t>
            </a:r>
            <a:endParaRPr lang="ru-RU" dirty="0"/>
          </a:p>
          <a:p>
            <a:r>
              <a:rPr lang="kk-KZ" dirty="0"/>
              <a:t>определять вид и наклонение глагола по вопросу и грамматическим признакам.</a:t>
            </a:r>
            <a:endParaRPr lang="ru-RU" dirty="0"/>
          </a:p>
        </p:txBody>
      </p:sp>
      <p:pic>
        <p:nvPicPr>
          <p:cNvPr id="7172" name="Picture 4" descr="https://static3.bigstockphoto.com/7/6/1/large2/1676130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09"/>
          <a:stretch/>
        </p:blipFill>
        <p:spPr bwMode="auto">
          <a:xfrm>
            <a:off x="6070218" y="4877987"/>
            <a:ext cx="2769617" cy="1837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xn----7sbcaucqbthgyg0d8d5c.xn--p1ai/wp-content/uploads/2016/10/11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735356"/>
            <a:ext cx="2663917" cy="2122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4.bp.blogspot.com/-0uP6byTa_HI/VK2Daz9w9JI/AAAAAAAAAak/B4Cf3yUsrv0/s1600/4%2B(4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877987"/>
            <a:ext cx="2596344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78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st2.depositphotos.com/1027309/6354/v/950/depositphotos_63549771-stock-illustration-map-kazakhst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001" y="1196752"/>
            <a:ext cx="2997340" cy="211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476672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Воспитание ценностей:</a:t>
            </a:r>
          </a:p>
          <a:p>
            <a:r>
              <a:rPr lang="ru-RU" b="1" dirty="0" smtClean="0"/>
              <a:t>Ключевая </a:t>
            </a:r>
            <a:r>
              <a:rPr lang="ru-RU" b="1" dirty="0"/>
              <a:t>идея «</a:t>
            </a:r>
            <a:r>
              <a:rPr lang="kk-KZ" b="1" dirty="0"/>
              <a:t>Мәңгілік Ел</a:t>
            </a:r>
            <a:r>
              <a:rPr lang="ru-RU" b="1" dirty="0"/>
              <a:t>»</a:t>
            </a:r>
            <a:r>
              <a:rPr lang="kk-KZ" b="1" dirty="0"/>
              <a:t> - </a:t>
            </a:r>
            <a:r>
              <a:rPr lang="ru-RU" dirty="0"/>
              <a:t>Единство истории, культуры и языка.</a:t>
            </a:r>
          </a:p>
          <a:p>
            <a:r>
              <a:rPr lang="ru-RU" b="1" dirty="0"/>
              <a:t>Общечеловеческие ценности: </a:t>
            </a:r>
            <a:r>
              <a:rPr lang="ru-RU" dirty="0"/>
              <a:t>ценности, основанные на любви и уважение к родному краю, к родной стране.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13907" y="2132856"/>
            <a:ext cx="829543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r>
              <a:rPr lang="ru-RU" b="1" dirty="0" smtClean="0"/>
              <a:t>Ключевые </a:t>
            </a:r>
            <a:r>
              <a:rPr lang="ru-RU" b="1" dirty="0"/>
              <a:t>слова и фразы:</a:t>
            </a:r>
            <a:r>
              <a:rPr lang="ru-RU" dirty="0"/>
              <a:t> </a:t>
            </a:r>
            <a:r>
              <a:rPr lang="ru-RU" dirty="0" smtClean="0"/>
              <a:t>чудеса, символ, культура, петроглиф, находка, урочище,  паломничество</a:t>
            </a:r>
            <a:endParaRPr lang="ru-RU" dirty="0"/>
          </a:p>
          <a:p>
            <a:r>
              <a:rPr lang="ru-RU" b="1" dirty="0"/>
              <a:t>Полезные фразы для диалога/ письма:</a:t>
            </a:r>
            <a:r>
              <a:rPr lang="ru-RU" dirty="0"/>
              <a:t> </a:t>
            </a:r>
          </a:p>
          <a:p>
            <a:r>
              <a:rPr lang="ru-RU" dirty="0"/>
              <a:t>Почему «Золотой человек» не подвергся разграблению?</a:t>
            </a:r>
          </a:p>
          <a:p>
            <a:r>
              <a:rPr lang="ru-RU" dirty="0"/>
              <a:t>Определите </a:t>
            </a:r>
            <a:r>
              <a:rPr lang="ru-RU" dirty="0" smtClean="0"/>
              <a:t>вид и наклонение у глагола.</a:t>
            </a:r>
            <a:endParaRPr lang="ru-RU" dirty="0"/>
          </a:p>
          <a:p>
            <a:r>
              <a:rPr lang="ru-RU" b="1" dirty="0"/>
              <a:t>Вопросы для обсуждения:</a:t>
            </a:r>
            <a:endParaRPr lang="ru-RU" dirty="0"/>
          </a:p>
          <a:p>
            <a:r>
              <a:rPr lang="ru-RU" dirty="0"/>
              <a:t>Какие семь чудес Казахстана вы знаете? Какие исторические памятники Казахстана вы знаете</a:t>
            </a:r>
            <a:r>
              <a:rPr lang="ru-RU" dirty="0" smtClean="0"/>
              <a:t>?</a:t>
            </a:r>
          </a:p>
          <a:p>
            <a:r>
              <a:rPr lang="ru-RU" b="1" dirty="0"/>
              <a:t>Основные термины и словосочетания: </a:t>
            </a:r>
            <a:endParaRPr lang="ru-RU" dirty="0"/>
          </a:p>
          <a:p>
            <a:r>
              <a:rPr lang="ru-RU" dirty="0"/>
              <a:t>в</a:t>
            </a:r>
            <a:r>
              <a:rPr lang="ru-RU" dirty="0" smtClean="0"/>
              <a:t>ид глагола, совершенный вид, несовершенный вид, наклонение глагола, изъявительное наклонение, условное наклонение, повелительное наклонение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772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54785" y="332656"/>
            <a:ext cx="232506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Ход урока: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20942" y="1628800"/>
            <a:ext cx="820891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AutoNum type="romanUcPeriod"/>
            </a:pPr>
            <a:r>
              <a:rPr lang="ru-RU" b="1" u="sng" dirty="0" smtClean="0">
                <a:solidFill>
                  <a:srgbClr val="C00000"/>
                </a:solidFill>
              </a:rPr>
              <a:t>Организационный момент</a:t>
            </a:r>
          </a:p>
          <a:p>
            <a:r>
              <a:rPr lang="ru-RU" dirty="0" smtClean="0"/>
              <a:t>Создание </a:t>
            </a:r>
            <a:r>
              <a:rPr lang="ru-RU" dirty="0" err="1" smtClean="0"/>
              <a:t>коллаборативной</a:t>
            </a:r>
            <a:r>
              <a:rPr lang="ru-RU" dirty="0" smtClean="0"/>
              <a:t> среды.</a:t>
            </a:r>
          </a:p>
          <a:p>
            <a:r>
              <a:rPr lang="ru-RU" dirty="0" smtClean="0"/>
              <a:t>Учитель приветствует учащихся.</a:t>
            </a:r>
          </a:p>
          <a:p>
            <a:r>
              <a:rPr lang="en-US" b="1" u="sng" dirty="0" smtClean="0">
                <a:solidFill>
                  <a:srgbClr val="C00000"/>
                </a:solidFill>
              </a:rPr>
              <a:t>II.</a:t>
            </a:r>
            <a:r>
              <a:rPr lang="ru-RU" b="1" u="sng" dirty="0" smtClean="0">
                <a:solidFill>
                  <a:srgbClr val="C00000"/>
                </a:solidFill>
              </a:rPr>
              <a:t> Актуализация знаний</a:t>
            </a:r>
          </a:p>
          <a:p>
            <a:r>
              <a:rPr lang="ru-RU" dirty="0" smtClean="0"/>
              <a:t>Учитель задает вопрос: «Какие ассоциации возникают у вас, когда вы слышите «Семь чудес света?»»</a:t>
            </a:r>
          </a:p>
          <a:p>
            <a:r>
              <a:rPr lang="ru-RU" dirty="0" smtClean="0"/>
              <a:t>Учащиеся получают задание - написать определение слово «чудеса».</a:t>
            </a:r>
            <a:endParaRPr lang="en-US" dirty="0" smtClean="0"/>
          </a:p>
          <a:p>
            <a:r>
              <a:rPr lang="en-US" b="1" u="sng" dirty="0" smtClean="0">
                <a:solidFill>
                  <a:srgbClr val="C00000"/>
                </a:solidFill>
              </a:rPr>
              <a:t>III.</a:t>
            </a:r>
            <a:r>
              <a:rPr lang="ru-RU" b="1" u="sng" dirty="0" smtClean="0">
                <a:solidFill>
                  <a:srgbClr val="C00000"/>
                </a:solidFill>
              </a:rPr>
              <a:t> Изучение нового материала</a:t>
            </a:r>
          </a:p>
          <a:p>
            <a:r>
              <a:rPr lang="ru-RU" dirty="0"/>
              <a:t>После того, как будет определена тема, учитель просит учащихся просмотреть видео. </a:t>
            </a:r>
            <a:endParaRPr lang="ru-RU" dirty="0" smtClean="0"/>
          </a:p>
          <a:p>
            <a:r>
              <a:rPr lang="en-US" dirty="0" smtClean="0">
                <a:hlinkClick r:id="rId2"/>
              </a:rPr>
              <a:t>https://youtu.be/7fW490e8r9A</a:t>
            </a:r>
            <a:endParaRPr lang="ru-RU" dirty="0" smtClean="0"/>
          </a:p>
          <a:p>
            <a:r>
              <a:rPr lang="ru-RU" dirty="0" smtClean="0"/>
              <a:t>Учитель просит учеников учащихся рассказать о том, что они поняли из сюжета, какие запомнили слова и словосочетания.</a:t>
            </a:r>
          </a:p>
          <a:p>
            <a:r>
              <a:rPr lang="ru-RU" dirty="0" smtClean="0"/>
              <a:t>Работа с презентационным материалом.</a:t>
            </a:r>
            <a:endParaRPr lang="ru-RU" dirty="0"/>
          </a:p>
        </p:txBody>
      </p:sp>
      <p:pic>
        <p:nvPicPr>
          <p:cNvPr id="1026" name="Picture 2" descr="http://pervomaysk.bereza.edu.by/ru/sm_full.aspx?guid=108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055" y="116632"/>
            <a:ext cx="1800200" cy="183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677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692696"/>
            <a:ext cx="829751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cs typeface="Times New Roman" pitchFamily="18" charset="0"/>
              </a:rPr>
              <a:t>Семь чудес </a:t>
            </a:r>
            <a:r>
              <a:rPr lang="ru-RU" dirty="0" smtClean="0">
                <a:cs typeface="Times New Roman" pitchFamily="18" charset="0"/>
              </a:rPr>
              <a:t>Казахстана.</a:t>
            </a:r>
            <a:endParaRPr lang="ru-RU" dirty="0">
              <a:cs typeface="Times New Roman" pitchFamily="18" charset="0"/>
            </a:endParaRPr>
          </a:p>
          <a:p>
            <a:r>
              <a:rPr lang="ru-RU" b="1" dirty="0">
                <a:cs typeface="Times New Roman" pitchFamily="18" charset="0"/>
              </a:rPr>
              <a:t>В 2007 году группа казахстанских учёных определила 7 уникальных явлений культуры, сыгравших значительную роль в истории </a:t>
            </a:r>
            <a:r>
              <a:rPr lang="ru-RU" b="1" dirty="0" smtClean="0">
                <a:cs typeface="Times New Roman" pitchFamily="18" charset="0"/>
              </a:rPr>
              <a:t>Казахстана. </a:t>
            </a:r>
            <a:r>
              <a:rPr lang="ru-RU" dirty="0" smtClean="0">
                <a:cs typeface="Times New Roman" pitchFamily="18" charset="0"/>
              </a:rPr>
              <a:t>Национальными </a:t>
            </a:r>
            <a:r>
              <a:rPr lang="ru-RU" dirty="0">
                <a:cs typeface="Times New Roman" pitchFamily="18" charset="0"/>
              </a:rPr>
              <a:t>сокровищами признаны 7 объектов: </a:t>
            </a:r>
            <a:endParaRPr lang="ru-RU" dirty="0" smtClean="0"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r>
              <a:rPr lang="ru-RU" dirty="0" smtClean="0">
                <a:cs typeface="Times New Roman" pitchFamily="18" charset="0"/>
              </a:rPr>
              <a:t>наскальные </a:t>
            </a:r>
            <a:r>
              <a:rPr lang="ru-RU" dirty="0">
                <a:cs typeface="Times New Roman" pitchFamily="18" charset="0"/>
              </a:rPr>
              <a:t>рисунки урочища </a:t>
            </a:r>
            <a:r>
              <a:rPr lang="ru-RU" dirty="0" err="1">
                <a:cs typeface="Times New Roman" pitchFamily="18" charset="0"/>
              </a:rPr>
              <a:t>Тамгалы</a:t>
            </a:r>
            <a:r>
              <a:rPr lang="ru-RU" dirty="0" smtClean="0">
                <a:cs typeface="Times New Roman" pitchFamily="18" charset="0"/>
              </a:rPr>
              <a:t>,</a:t>
            </a:r>
          </a:p>
          <a:p>
            <a:pPr marL="457200" indent="-457200">
              <a:buFontTx/>
              <a:buChar char="-"/>
            </a:pPr>
            <a:r>
              <a:rPr lang="ru-RU" dirty="0" smtClean="0">
                <a:cs typeface="Times New Roman" pitchFamily="18" charset="0"/>
              </a:rPr>
              <a:t>археологическая </a:t>
            </a:r>
            <a:r>
              <a:rPr lang="ru-RU" dirty="0">
                <a:cs typeface="Times New Roman" pitchFamily="18" charset="0"/>
              </a:rPr>
              <a:t>находка «Золотой </a:t>
            </a:r>
            <a:r>
              <a:rPr lang="ru-RU" dirty="0" smtClean="0">
                <a:cs typeface="Times New Roman" pitchFamily="18" charset="0"/>
              </a:rPr>
              <a:t>человек», </a:t>
            </a:r>
          </a:p>
          <a:p>
            <a:pPr marL="457200" indent="-457200">
              <a:buFontTx/>
              <a:buChar char="-"/>
            </a:pPr>
            <a:r>
              <a:rPr lang="ru-RU" dirty="0" smtClean="0">
                <a:cs typeface="Times New Roman" pitchFamily="18" charset="0"/>
              </a:rPr>
              <a:t>музыкальный </a:t>
            </a:r>
            <a:r>
              <a:rPr lang="ru-RU" dirty="0">
                <a:cs typeface="Times New Roman" pitchFamily="18" charset="0"/>
              </a:rPr>
              <a:t>народный инструмент домбра</a:t>
            </a:r>
            <a:r>
              <a:rPr lang="ru-RU" dirty="0" smtClean="0">
                <a:cs typeface="Times New Roman" pitchFamily="18" charset="0"/>
              </a:rPr>
              <a:t>,</a:t>
            </a:r>
          </a:p>
          <a:p>
            <a:pPr marL="457200" indent="-457200">
              <a:buFontTx/>
              <a:buChar char="-"/>
            </a:pPr>
            <a:r>
              <a:rPr lang="ru-RU" dirty="0" smtClean="0">
                <a:cs typeface="Times New Roman" pitchFamily="18" charset="0"/>
              </a:rPr>
              <a:t>казахская </a:t>
            </a:r>
            <a:r>
              <a:rPr lang="ru-RU" dirty="0">
                <a:cs typeface="Times New Roman" pitchFamily="18" charset="0"/>
              </a:rPr>
              <a:t>юрта, </a:t>
            </a:r>
            <a:endParaRPr lang="ru-RU" dirty="0" smtClean="0">
              <a:cs typeface="Times New Roman" pitchFamily="18" charset="0"/>
            </a:endParaRPr>
          </a:p>
          <a:p>
            <a:r>
              <a:rPr lang="ru-RU" dirty="0" smtClean="0">
                <a:cs typeface="Times New Roman" pitchFamily="18" charset="0"/>
              </a:rPr>
              <a:t>-     Мавзолей </a:t>
            </a:r>
            <a:r>
              <a:rPr lang="ru-RU" dirty="0">
                <a:cs typeface="Times New Roman" pitchFamily="18" charset="0"/>
              </a:rPr>
              <a:t>Ходжи Ахмеда </a:t>
            </a:r>
            <a:r>
              <a:rPr lang="ru-RU" dirty="0" err="1">
                <a:cs typeface="Times New Roman" pitchFamily="18" charset="0"/>
              </a:rPr>
              <a:t>Ясави</a:t>
            </a:r>
            <a:r>
              <a:rPr lang="ru-RU" dirty="0">
                <a:cs typeface="Times New Roman" pitchFamily="18" charset="0"/>
              </a:rPr>
              <a:t>, </a:t>
            </a:r>
            <a:endParaRPr lang="ru-RU" dirty="0" smtClean="0"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r>
              <a:rPr lang="ru-RU" dirty="0" smtClean="0">
                <a:cs typeface="Times New Roman" pitchFamily="18" charset="0"/>
              </a:rPr>
              <a:t>наскальные мечети </a:t>
            </a:r>
            <a:r>
              <a:rPr lang="ru-RU" dirty="0" err="1" smtClean="0">
                <a:cs typeface="Times New Roman" pitchFamily="18" charset="0"/>
              </a:rPr>
              <a:t>Мангистау</a:t>
            </a:r>
            <a:r>
              <a:rPr lang="ru-RU" dirty="0" smtClean="0">
                <a:cs typeface="Times New Roman" pitchFamily="18" charset="0"/>
              </a:rPr>
              <a:t>,</a:t>
            </a:r>
          </a:p>
          <a:p>
            <a:pPr marL="457200" indent="-457200">
              <a:buFontTx/>
              <a:buChar char="-"/>
            </a:pPr>
            <a:r>
              <a:rPr lang="ru-RU" dirty="0" smtClean="0">
                <a:cs typeface="Times New Roman" pitchFamily="18" charset="0"/>
              </a:rPr>
              <a:t>монумент </a:t>
            </a:r>
            <a:r>
              <a:rPr lang="ru-RU" dirty="0" err="1">
                <a:cs typeface="Times New Roman" pitchFamily="18" charset="0"/>
              </a:rPr>
              <a:t>Байтерек</a:t>
            </a:r>
            <a:r>
              <a:rPr lang="ru-RU" dirty="0">
                <a:cs typeface="Times New Roman" pitchFamily="18" charset="0"/>
              </a:rPr>
              <a:t>.</a:t>
            </a:r>
          </a:p>
        </p:txBody>
      </p:sp>
      <p:pic>
        <p:nvPicPr>
          <p:cNvPr id="3" name="Picture 2" descr="Ð¡ÐµÐ¼Ñ ÑÑÐ´ÐµÑ ÐÐ°Ð·Ð°ÑÑÑÐ°Ð½Ð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916832"/>
            <a:ext cx="1513079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Ð¡ÐµÐ¼Ñ ÑÑÐ´ÐµÑ ÐÐ°Ð·Ð°ÑÑÑÐ°Ð½Ð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068960"/>
            <a:ext cx="1513079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Ð¡ÐµÐ¼Ñ ÑÑÐ´ÐµÑ ÐÐ°Ð·Ð°ÑÑÑÐ°Ð½Ð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766" y="3239957"/>
            <a:ext cx="1777249" cy="1184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Ð¡ÐµÐ¼Ñ ÑÑÐ´ÐµÑ ÐÐ°Ð·Ð°ÑÑÑÐ°Ð½Ð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378" y="5013176"/>
            <a:ext cx="1840044" cy="122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Ð¡ÐµÐ¼Ñ ÑÑÐ´ÐµÑ ÐÐ°Ð·Ð°ÑÑÑÐ°Ð½Ð°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169225"/>
            <a:ext cx="1503743" cy="1150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Ð¡ÐµÐ¼Ñ ÑÑÐ´ÐµÑ ÐÐ°Ð·Ð°ÑÑÑÐ°Ð½Ð°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22"/>
          <a:stretch/>
        </p:blipFill>
        <p:spPr bwMode="auto">
          <a:xfrm>
            <a:off x="6928537" y="5435617"/>
            <a:ext cx="1523470" cy="1217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Ð¡ÐµÐ¼Ñ ÑÑÐ´ÐµÑ ÐÐ°Ð·Ð°ÑÑÑÐ°Ð½Ð°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169225"/>
            <a:ext cx="3308563" cy="220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907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¡ÐµÐ¼Ñ ÑÑÐ´ÐµÑ ÐÐ°Ð·Ð°ÑÑÑÐ°Ð½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684" y="188640"/>
            <a:ext cx="5673502" cy="3780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4077072"/>
            <a:ext cx="849694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В 170 км от Алма-Аты, на берегу реки Или находится ущелье </a:t>
            </a:r>
            <a:r>
              <a:rPr lang="ru-RU" b="1" dirty="0" err="1"/>
              <a:t>Тамгалы</a:t>
            </a:r>
            <a:r>
              <a:rPr lang="ru-RU" b="1" dirty="0"/>
              <a:t>, стены которого испещрены наскальными рисунками. 4500 петроглифов изображают сцены охоты и шаманизма, языческих божеств и трёх </a:t>
            </a:r>
            <a:r>
              <a:rPr lang="ru-RU" b="1" dirty="0" err="1"/>
              <a:t>Будд.</a:t>
            </a:r>
            <a:r>
              <a:rPr lang="ru-RU" dirty="0" err="1"/>
              <a:t>Существует</a:t>
            </a:r>
            <a:r>
              <a:rPr lang="ru-RU" dirty="0"/>
              <a:t> легенда о происхождении буддийских рисунков. Она гласит, что в X веке, когда буддисты отправились в поход в Семиречье и остановились на берегу реки Или, произошло землетрясение. На землю попадали большие куски скал, и как в сказке на глазах у героев возник мост. Буддисты расценили случившееся как божественный знак, и на отколовшемся куске скалы высекли три «портрета» Будды.</a:t>
            </a:r>
          </a:p>
        </p:txBody>
      </p:sp>
    </p:spTree>
    <p:extLst>
      <p:ext uri="{BB962C8B-B14F-4D97-AF65-F5344CB8AC3E}">
        <p14:creationId xmlns:p14="http://schemas.microsoft.com/office/powerpoint/2010/main" val="57962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Ð¡ÐµÐ¼Ñ ÑÑÐ´ÐµÑ ÐÐ°Ð·Ð°ÑÑÑÐ°Ð½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620688"/>
            <a:ext cx="5511931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4437112"/>
            <a:ext cx="87484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В 1969 году в ходе раскопок кургана </a:t>
            </a:r>
            <a:r>
              <a:rPr lang="ru-RU" b="1" dirty="0" smtClean="0"/>
              <a:t>Иссык </a:t>
            </a:r>
            <a:r>
              <a:rPr lang="ru-RU" b="1" dirty="0"/>
              <a:t>были найдены останки </a:t>
            </a:r>
            <a:r>
              <a:rPr lang="ru-RU" b="1" dirty="0" err="1"/>
              <a:t>сакского</a:t>
            </a:r>
            <a:r>
              <a:rPr lang="ru-RU" b="1" dirty="0"/>
              <a:t> воина в золотом камзоле, украшенном фигурами зверей. Этот человек, являвшийся потомком видного </a:t>
            </a:r>
            <a:r>
              <a:rPr lang="ru-RU" b="1" dirty="0" err="1"/>
              <a:t>сакского</a:t>
            </a:r>
            <a:r>
              <a:rPr lang="ru-RU" b="1" dirty="0"/>
              <a:t> предводителя, предположительно жил в V — VI веках до н. э. и умер в возрасте 18 лет.</a:t>
            </a:r>
            <a:r>
              <a:rPr lang="ru-RU" dirty="0"/>
              <a:t> </a:t>
            </a:r>
            <a:r>
              <a:rPr lang="ru-RU" dirty="0" smtClean="0"/>
              <a:t>Копия </a:t>
            </a:r>
            <a:r>
              <a:rPr lang="ru-RU" dirty="0"/>
              <a:t>находки экспонируется в Государственном музее золота и драгоценных металлов в г. Астана. «Золотой человек» стал одним из национальных символов Казахстана, его изображение венчает монумент Независимости на Площади Республики Алма-Аты.</a:t>
            </a:r>
          </a:p>
        </p:txBody>
      </p:sp>
    </p:spTree>
    <p:extLst>
      <p:ext uri="{BB962C8B-B14F-4D97-AF65-F5344CB8AC3E}">
        <p14:creationId xmlns:p14="http://schemas.microsoft.com/office/powerpoint/2010/main" val="2025783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Ð¡ÐµÐ¼Ñ ÑÑÐ´ÐµÑ ÐÐ°Ð·Ð°ÑÑÑÐ°Ð½Ð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74692"/>
            <a:ext cx="3179221" cy="2118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4" y="2492896"/>
            <a:ext cx="842493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Домбра — народный музыкальный инструмент казахов. Во время раскопок близ города Аральска археологи нашли глиняную статую человека с домброй в руках. Находка датируется IIII — V веками до </a:t>
            </a:r>
            <a:r>
              <a:rPr lang="ru-RU" b="1" dirty="0" smtClean="0"/>
              <a:t>н.э</a:t>
            </a:r>
            <a:r>
              <a:rPr lang="ru-RU" b="1" dirty="0"/>
              <a:t>.</a:t>
            </a:r>
            <a:r>
              <a:rPr lang="ru-RU" dirty="0"/>
              <a:t> В </a:t>
            </a:r>
            <a:r>
              <a:rPr lang="ru-RU" dirty="0" err="1"/>
              <a:t>Алматинской</a:t>
            </a:r>
            <a:r>
              <a:rPr lang="ru-RU" dirty="0"/>
              <a:t> области, в местности </a:t>
            </a:r>
            <a:r>
              <a:rPr lang="ru-RU" dirty="0" err="1"/>
              <a:t>Майтобе</a:t>
            </a:r>
            <a:r>
              <a:rPr lang="ru-RU" dirty="0"/>
              <a:t> на наскальных рисунках увековечены танцующие люди и домбра. Эти изображения относятся к эпохе неолита. Существует несколько легенд о происхождении домбры. Одна из них гласит, что старший сын Чингисхана был убит на охоте раненым куланом. Отец, предчувствуя беду, пообещал отрубить голову тому, кто сообщит плохую весть о сыне. Никто не осмеливался рассказать Чингисхану правду, и лишь один певец сыграл на домбре песнь «О хромом кулане», из которой отец всё понял. Великий хан повелел отрубить певцу голову, но на что тот ответил: «Я ничего не говорил. Говорила моя домбра». И тогда Чингисхан казнил не старика, а домбру, вылив на её середину горячий свинец. Так на корпусе инструмента появилось отверстие.</a:t>
            </a:r>
          </a:p>
        </p:txBody>
      </p:sp>
    </p:spTree>
    <p:extLst>
      <p:ext uri="{BB962C8B-B14F-4D97-AF65-F5344CB8AC3E}">
        <p14:creationId xmlns:p14="http://schemas.microsoft.com/office/powerpoint/2010/main" val="34882982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172</TotalTime>
  <Words>1157</Words>
  <Application>Microsoft Office PowerPoint</Application>
  <PresentationFormat>Экран (4:3)</PresentationFormat>
  <Paragraphs>134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Главная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Talgat</dc:creator>
  <cp:lastModifiedBy>Microsoft</cp:lastModifiedBy>
  <cp:revision>23</cp:revision>
  <dcterms:created xsi:type="dcterms:W3CDTF">2018-09-13T06:43:15Z</dcterms:created>
  <dcterms:modified xsi:type="dcterms:W3CDTF">2019-02-14T18:27:05Z</dcterms:modified>
</cp:coreProperties>
</file>