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84" r:id="rId19"/>
    <p:sldId id="274" r:id="rId20"/>
    <p:sldId id="285" r:id="rId21"/>
    <p:sldId id="276" r:id="rId22"/>
    <p:sldId id="277" r:id="rId23"/>
    <p:sldId id="278" r:id="rId24"/>
    <p:sldId id="279" r:id="rId25"/>
    <p:sldId id="280" r:id="rId26"/>
    <p:sldId id="281" r:id="rId27"/>
    <p:sldId id="286" r:id="rId28"/>
    <p:sldId id="282" r:id="rId29"/>
    <p:sldId id="288" r:id="rId30"/>
    <p:sldId id="283" r:id="rId31"/>
    <p:sldId id="287" r:id="rId3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0" d="100"/>
          <a:sy n="100" d="100"/>
        </p:scale>
        <p:origin x="-21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6E084C-B8F3-44CA-92F0-F3D2026BCA4E}" type="datetimeFigureOut">
              <a:rPr lang="ru-RU" smtClean="0"/>
              <a:pPr/>
              <a:t>26.01.2019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1DEF5C-CECD-430D-B300-4AC926D4A87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6E084C-B8F3-44CA-92F0-F3D2026BCA4E}" type="datetimeFigureOut">
              <a:rPr lang="ru-RU" smtClean="0"/>
              <a:pPr/>
              <a:t>26.01.2019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1DEF5C-CECD-430D-B300-4AC926D4A87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6E084C-B8F3-44CA-92F0-F3D2026BCA4E}" type="datetimeFigureOut">
              <a:rPr lang="ru-RU" smtClean="0"/>
              <a:pPr/>
              <a:t>26.01.2019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1DEF5C-CECD-430D-B300-4AC926D4A87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6E084C-B8F3-44CA-92F0-F3D2026BCA4E}" type="datetimeFigureOut">
              <a:rPr lang="ru-RU" smtClean="0"/>
              <a:pPr/>
              <a:t>26.01.2019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1DEF5C-CECD-430D-B300-4AC926D4A87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6E084C-B8F3-44CA-92F0-F3D2026BCA4E}" type="datetimeFigureOut">
              <a:rPr lang="ru-RU" smtClean="0"/>
              <a:pPr/>
              <a:t>26.01.2019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1DEF5C-CECD-430D-B300-4AC926D4A87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6E084C-B8F3-44CA-92F0-F3D2026BCA4E}" type="datetimeFigureOut">
              <a:rPr lang="ru-RU" smtClean="0"/>
              <a:pPr/>
              <a:t>26.01.2019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1DEF5C-CECD-430D-B300-4AC926D4A87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6E084C-B8F3-44CA-92F0-F3D2026BCA4E}" type="datetimeFigureOut">
              <a:rPr lang="ru-RU" smtClean="0"/>
              <a:pPr/>
              <a:t>26.01.2019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1DEF5C-CECD-430D-B300-4AC926D4A87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6E084C-B8F3-44CA-92F0-F3D2026BCA4E}" type="datetimeFigureOut">
              <a:rPr lang="ru-RU" smtClean="0"/>
              <a:pPr/>
              <a:t>26.01.2019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1DEF5C-CECD-430D-B300-4AC926D4A87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6E084C-B8F3-44CA-92F0-F3D2026BCA4E}" type="datetimeFigureOut">
              <a:rPr lang="ru-RU" smtClean="0"/>
              <a:pPr/>
              <a:t>26.01.2019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1DEF5C-CECD-430D-B300-4AC926D4A87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6E084C-B8F3-44CA-92F0-F3D2026BCA4E}" type="datetimeFigureOut">
              <a:rPr lang="ru-RU" smtClean="0"/>
              <a:pPr/>
              <a:t>26.01.2019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1DEF5C-CECD-430D-B300-4AC926D4A87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6E084C-B8F3-44CA-92F0-F3D2026BCA4E}" type="datetimeFigureOut">
              <a:rPr lang="ru-RU" smtClean="0"/>
              <a:pPr/>
              <a:t>26.01.2019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1DEF5C-CECD-430D-B300-4AC926D4A87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6E084C-B8F3-44CA-92F0-F3D2026BCA4E}" type="datetimeFigureOut">
              <a:rPr lang="ru-RU" smtClean="0"/>
              <a:pPr/>
              <a:t>26.01.2019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1DEF5C-CECD-430D-B300-4AC926D4A875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6.png"/><Relationship Id="rId5" Type="http://schemas.openxmlformats.org/officeDocument/2006/relationships/hyperlink" Target="&#1052;&#1072;&#1090;&#1077;&#1088;&#1080;&#1072;&#1083;&#1099;%20&#1082;%20&#1091;&#1088;&#1086;&#1082;&#1091;/&#1084;&#1086;&#1083;&#1086;&#1090;&#1086;&#1082;%20&#1080;%20&#1075;&#1074;&#1086;&#1079;&#1076;&#1100;.exe" TargetMode="External"/><Relationship Id="rId4" Type="http://schemas.openxmlformats.org/officeDocument/2006/relationships/image" Target="../media/image15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1.png"/><Relationship Id="rId4" Type="http://schemas.openxmlformats.org/officeDocument/2006/relationships/image" Target="../media/image30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00034" y="142852"/>
            <a:ext cx="7886728" cy="1357322"/>
          </a:xfrm>
        </p:spPr>
        <p:txBody>
          <a:bodyPr>
            <a:noAutofit/>
          </a:bodyPr>
          <a:lstStyle/>
          <a:p>
            <a:r>
              <a:rPr lang="ru-RU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Урок-соревнование.</a:t>
            </a:r>
            <a:br>
              <a:rPr lang="ru-RU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71472" y="1214422"/>
            <a:ext cx="8286808" cy="1752600"/>
          </a:xfrm>
        </p:spPr>
        <p:txBody>
          <a:bodyPr>
            <a:normAutofit/>
          </a:bodyPr>
          <a:lstStyle/>
          <a:p>
            <a:pPr lvl="0">
              <a:spcBef>
                <a:spcPct val="0"/>
              </a:spcBef>
              <a:defRPr/>
            </a:pPr>
            <a:r>
              <a:rPr lang="ru-RU" sz="4000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Тема урока: </a:t>
            </a:r>
            <a:endParaRPr lang="en-US" sz="4000" b="1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lvl="0">
              <a:spcBef>
                <a:spcPct val="0"/>
              </a:spcBef>
              <a:defRPr/>
            </a:pPr>
            <a:r>
              <a:rPr lang="ru-RU" sz="4000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Плавание тел. Воздухоплавание</a:t>
            </a:r>
            <a:endParaRPr lang="ru-RU" sz="40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>
          <a:xfrm>
            <a:off x="500034" y="3000372"/>
            <a:ext cx="3143272" cy="3467784"/>
          </a:xfrm>
          <a:prstGeom prst="rect">
            <a:avLst/>
          </a:prstGeom>
          <a:solidFill>
            <a:srgbClr val="00B0F0"/>
          </a:solidFill>
          <a:ln w="28575" cap="sq">
            <a:solidFill>
              <a:schemeClr val="accent6">
                <a:lumMod val="50000"/>
              </a:schemeClr>
            </a:solidFill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5" name="Прямоугольник 4"/>
          <p:cNvSpPr/>
          <p:nvPr/>
        </p:nvSpPr>
        <p:spPr>
          <a:xfrm>
            <a:off x="4071934" y="3071811"/>
            <a:ext cx="4857784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800" b="1" i="1" dirty="0" smtClean="0">
              <a:solidFill>
                <a:srgbClr val="002060"/>
              </a:solidFill>
            </a:endParaRPr>
          </a:p>
          <a:p>
            <a:r>
              <a:rPr lang="ru-RU" sz="2800" b="1" i="1" dirty="0" smtClean="0">
                <a:solidFill>
                  <a:srgbClr val="002060"/>
                </a:solidFill>
              </a:rPr>
              <a:t>Мы обязаны Архимеду фундаментом учения о равновесии жидкостей</a:t>
            </a:r>
            <a:endParaRPr lang="ru-RU" sz="28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6286512" y="4721662"/>
            <a:ext cx="242889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8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Ж.Лагранж</a:t>
            </a:r>
            <a:endParaRPr lang="ru-RU" sz="28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082792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cs typeface="Times New Roman" pitchFamily="18" charset="0"/>
              </a:rPr>
              <a:t>Почему мыльные пузыри поднимаются вверх?</a:t>
            </a:r>
            <a:r>
              <a:rPr lang="ru-RU" dirty="0" smtClean="0"/>
              <a:t> 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1 балл</a:t>
            </a:r>
            <a:b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</a:br>
            <a:endParaRPr lang="ru-RU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5984" y="2214554"/>
            <a:ext cx="4429156" cy="4105071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214290"/>
            <a:ext cx="8229600" cy="6072230"/>
          </a:xfrm>
        </p:spPr>
        <p:txBody>
          <a:bodyPr>
            <a:noAutofit/>
          </a:bodyPr>
          <a:lstStyle/>
          <a:p>
            <a:pPr lvl="0" algn="l"/>
            <a:r>
              <a:rPr lang="ru-RU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b="1" dirty="0" smtClean="0">
                <a:solidFill>
                  <a:srgbClr val="002060"/>
                </a:solidFill>
                <a:cs typeface="Times New Roman" pitchFamily="18" charset="0"/>
              </a:rPr>
              <a:t>«Белый айсберг плывет по волне, в океан  погруженный для верности. </a:t>
            </a:r>
            <a:br>
              <a:rPr lang="ru-RU" sz="3600" b="1" dirty="0" smtClean="0">
                <a:solidFill>
                  <a:srgbClr val="002060"/>
                </a:solidFill>
                <a:cs typeface="Times New Roman" pitchFamily="18" charset="0"/>
              </a:rPr>
            </a:br>
            <a:r>
              <a:rPr lang="ru-RU" sz="3600" b="1" dirty="0" smtClean="0">
                <a:solidFill>
                  <a:srgbClr val="002060"/>
                </a:solidFill>
                <a:cs typeface="Times New Roman" pitchFamily="18" charset="0"/>
              </a:rPr>
              <a:t>На три четверти он в глубине и на четверть всего на поверхности»,</a:t>
            </a:r>
            <a:br>
              <a:rPr lang="ru-RU" sz="3600" b="1" dirty="0" smtClean="0">
                <a:solidFill>
                  <a:srgbClr val="002060"/>
                </a:solidFill>
                <a:cs typeface="Times New Roman" pitchFamily="18" charset="0"/>
              </a:rPr>
            </a:br>
            <a:r>
              <a:rPr lang="ru-RU" sz="3600" b="1" dirty="0" smtClean="0">
                <a:solidFill>
                  <a:srgbClr val="002060"/>
                </a:solidFill>
                <a:cs typeface="Times New Roman" pitchFamily="18" charset="0"/>
              </a:rPr>
              <a:t> - такие строчки написал поэт</a:t>
            </a:r>
            <a:br>
              <a:rPr lang="ru-RU" sz="3600" b="1" dirty="0" smtClean="0">
                <a:solidFill>
                  <a:srgbClr val="002060"/>
                </a:solidFill>
                <a:cs typeface="Times New Roman" pitchFamily="18" charset="0"/>
              </a:rPr>
            </a:br>
            <a:r>
              <a:rPr lang="ru-RU" sz="3600" b="1" dirty="0" smtClean="0">
                <a:solidFill>
                  <a:srgbClr val="002060"/>
                </a:solidFill>
                <a:cs typeface="Times New Roman" pitchFamily="18" charset="0"/>
              </a:rPr>
              <a:t> М. </a:t>
            </a:r>
            <a:r>
              <a:rPr lang="ru-RU" sz="3600" b="1" dirty="0" err="1" smtClean="0">
                <a:solidFill>
                  <a:srgbClr val="002060"/>
                </a:solidFill>
                <a:cs typeface="Times New Roman" pitchFamily="18" charset="0"/>
              </a:rPr>
              <a:t>Матусовский</a:t>
            </a:r>
            <a:r>
              <a:rPr lang="ru-RU" sz="3600" b="1" dirty="0" smtClean="0">
                <a:solidFill>
                  <a:srgbClr val="002060"/>
                </a:solidFill>
                <a:cs typeface="Times New Roman" pitchFamily="18" charset="0"/>
              </a:rPr>
              <a:t>. </a:t>
            </a:r>
            <a:r>
              <a:rPr lang="en-US" sz="3600" b="1" dirty="0" smtClean="0">
                <a:solidFill>
                  <a:srgbClr val="002060"/>
                </a:solidFill>
                <a:cs typeface="Times New Roman" pitchFamily="18" charset="0"/>
              </a:rPr>
              <a:t> </a:t>
            </a:r>
            <a:r>
              <a:rPr lang="ru-RU" sz="4000" b="1" dirty="0" smtClean="0">
                <a:solidFill>
                  <a:srgbClr val="002060"/>
                </a:solidFill>
                <a:cs typeface="Times New Roman" pitchFamily="18" charset="0"/>
              </a:rPr>
              <a:t/>
            </a:r>
            <a:br>
              <a:rPr lang="ru-RU" sz="4000" b="1" dirty="0" smtClean="0">
                <a:solidFill>
                  <a:srgbClr val="002060"/>
                </a:solidFill>
                <a:cs typeface="Times New Roman" pitchFamily="18" charset="0"/>
              </a:rPr>
            </a:br>
            <a:r>
              <a:rPr lang="ru-RU" sz="3600" b="1" dirty="0" smtClean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Какую ошибку </a:t>
            </a:r>
            <a:br>
              <a:rPr lang="ru-RU" sz="3600" b="1" dirty="0" smtClean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</a:br>
            <a:r>
              <a:rPr lang="ru-RU" sz="3600" b="1" dirty="0" smtClean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допустил </a:t>
            </a:r>
            <a:br>
              <a:rPr lang="ru-RU" sz="3600" b="1" dirty="0" smtClean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</a:br>
            <a:r>
              <a:rPr lang="ru-RU" sz="3600" b="1" dirty="0" smtClean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поэт с точки </a:t>
            </a:r>
            <a:br>
              <a:rPr lang="ru-RU" sz="3600" b="1" dirty="0" smtClean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</a:br>
            <a:r>
              <a:rPr lang="ru-RU" sz="3600" b="1" dirty="0" smtClean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зрения физики</a:t>
            </a:r>
            <a:r>
              <a:rPr lang="ru-RU" sz="4000" b="1" dirty="0" smtClean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?</a:t>
            </a:r>
            <a:br>
              <a:rPr lang="ru-RU" sz="4000" b="1" dirty="0" smtClean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</a:br>
            <a:r>
              <a:rPr lang="ru-RU" sz="3600" dirty="0" smtClean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 2 балла</a:t>
            </a:r>
            <a:r>
              <a:rPr lang="ru-RU" sz="4000" dirty="0" smtClean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/>
            </a:r>
            <a:br>
              <a:rPr lang="ru-RU" sz="4000" dirty="0" smtClean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</a:br>
            <a:endParaRPr lang="ru-RU" sz="3600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3" name="Picture 7" descr="Айсберг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14942" y="3286124"/>
            <a:ext cx="3643338" cy="3388783"/>
          </a:xfrm>
          <a:prstGeom prst="rect">
            <a:avLst/>
          </a:prstGeom>
          <a:noFill/>
          <a:ln w="38100">
            <a:solidFill>
              <a:schemeClr val="accent6">
                <a:lumMod val="50000"/>
              </a:schemeClr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582858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002060"/>
                </a:solidFill>
                <a:cs typeface="Times New Roman" pitchFamily="18" charset="0"/>
              </a:rPr>
              <a:t> В воде находятся три тела шарообразной формы равного объема без пустот. Плотность какого тела больше?</a:t>
            </a:r>
            <a:endParaRPr lang="ru-RU" b="1" dirty="0"/>
          </a:p>
        </p:txBody>
      </p:sp>
      <p:pic>
        <p:nvPicPr>
          <p:cNvPr id="3" name="Picture 2" descr="C:\Users\Директор\Documents\Давление\Архимед1\7.png"/>
          <p:cNvPicPr>
            <a:picLocks noChangeAspect="1" noChangeArrowheads="1"/>
          </p:cNvPicPr>
          <p:nvPr/>
        </p:nvPicPr>
        <p:blipFill>
          <a:blip r:embed="rId2" cstate="print"/>
          <a:srcRect t="14027"/>
          <a:stretch>
            <a:fillRect/>
          </a:stretch>
        </p:blipFill>
        <p:spPr bwMode="auto">
          <a:xfrm>
            <a:off x="2143108" y="3071819"/>
            <a:ext cx="4143375" cy="2714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4" descr="C:\Users\Директор\Documents\Давление\Архимед1\7н.png"/>
          <p:cNvPicPr>
            <a:picLocks noChangeAspect="1" noChangeArrowheads="1"/>
          </p:cNvPicPr>
          <p:nvPr/>
        </p:nvPicPr>
        <p:blipFill>
          <a:blip r:embed="rId3" cstate="print"/>
          <a:srcRect t="50226"/>
          <a:stretch>
            <a:fillRect/>
          </a:stretch>
        </p:blipFill>
        <p:spPr bwMode="auto">
          <a:xfrm>
            <a:off x="2143108" y="4286256"/>
            <a:ext cx="4143375" cy="2071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2143108" y="3000381"/>
            <a:ext cx="4143375" cy="71438"/>
          </a:xfrm>
          <a:prstGeom prst="rect">
            <a:avLst/>
          </a:prstGeom>
          <a:gradFill flip="none" rotWithShape="1">
            <a:gsLst>
              <a:gs pos="0">
                <a:srgbClr val="0066FF">
                  <a:tint val="66000"/>
                  <a:satMod val="160000"/>
                </a:srgbClr>
              </a:gs>
              <a:gs pos="50000">
                <a:srgbClr val="0066FF">
                  <a:tint val="44500"/>
                  <a:satMod val="160000"/>
                </a:srgbClr>
              </a:gs>
              <a:gs pos="100000">
                <a:srgbClr val="0066FF">
                  <a:tint val="23500"/>
                  <a:satMod val="160000"/>
                </a:srgb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/>
          </a:p>
        </p:txBody>
      </p:sp>
      <p:sp>
        <p:nvSpPr>
          <p:cNvPr id="6" name="Овал 5"/>
          <p:cNvSpPr/>
          <p:nvPr/>
        </p:nvSpPr>
        <p:spPr>
          <a:xfrm>
            <a:off x="2571733" y="3228981"/>
            <a:ext cx="1071563" cy="1057275"/>
          </a:xfrm>
          <a:prstGeom prst="ellipse">
            <a:avLst/>
          </a:prstGeom>
          <a:gradFill>
            <a:gsLst>
              <a:gs pos="0">
                <a:schemeClr val="bg1">
                  <a:lumMod val="65000"/>
                </a:schemeClr>
              </a:gs>
              <a:gs pos="50000">
                <a:schemeClr val="bg1"/>
              </a:gs>
              <a:gs pos="50000">
                <a:schemeClr val="bg1">
                  <a:lumMod val="75000"/>
                </a:schemeClr>
              </a:gs>
            </a:gsLst>
            <a:lin ang="0" scaled="1"/>
          </a:gra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000" b="1" dirty="0">
                <a:solidFill>
                  <a:schemeClr val="tx1"/>
                </a:solidFill>
              </a:rPr>
              <a:t>Парафин</a:t>
            </a:r>
          </a:p>
        </p:txBody>
      </p:sp>
      <p:sp>
        <p:nvSpPr>
          <p:cNvPr id="7" name="Овал 6"/>
          <p:cNvSpPr/>
          <p:nvPr/>
        </p:nvSpPr>
        <p:spPr>
          <a:xfrm>
            <a:off x="3786171" y="3214694"/>
            <a:ext cx="1071562" cy="1071562"/>
          </a:xfrm>
          <a:prstGeom prst="ellipse">
            <a:avLst/>
          </a:prstGeom>
          <a:gradFill flip="none" rotWithShape="1">
            <a:gsLst>
              <a:gs pos="0">
                <a:srgbClr val="FF9900"/>
              </a:gs>
              <a:gs pos="50000">
                <a:srgbClr val="FFB84F"/>
              </a:gs>
              <a:gs pos="50000">
                <a:srgbClr val="FF9900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000" b="1" dirty="0">
                <a:solidFill>
                  <a:schemeClr val="tx1"/>
                </a:solidFill>
              </a:rPr>
              <a:t>Медь</a:t>
            </a:r>
          </a:p>
        </p:txBody>
      </p:sp>
      <p:sp>
        <p:nvSpPr>
          <p:cNvPr id="8" name="Овал 7"/>
          <p:cNvSpPr/>
          <p:nvPr/>
        </p:nvSpPr>
        <p:spPr>
          <a:xfrm>
            <a:off x="5000608" y="3228981"/>
            <a:ext cx="1071563" cy="1057275"/>
          </a:xfrm>
          <a:prstGeom prst="ellipse">
            <a:avLst/>
          </a:prstGeom>
          <a:blipFill>
            <a:blip r:embed="rId4" cstate="print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000" b="1" dirty="0">
                <a:solidFill>
                  <a:schemeClr val="tx1"/>
                </a:solidFill>
              </a:rPr>
              <a:t>Сосна</a:t>
            </a:r>
          </a:p>
        </p:txBody>
      </p:sp>
      <p:pic>
        <p:nvPicPr>
          <p:cNvPr id="9" name="Picture 6">
            <a:hlinkClick r:id="rId5" action="ppaction://hlinkfile" tooltip="Молоток и гвоздь"/>
          </p:cNvPr>
          <p:cNvPicPr>
            <a:picLocks noChangeAspect="1" noChangeArrowheads="1"/>
          </p:cNvPicPr>
          <p:nvPr/>
        </p:nvPicPr>
        <p:blipFill>
          <a:blip r:embed="rId6" cstate="print"/>
          <a:srcRect l="77446" t="11224" r="16541" b="10745"/>
          <a:stretch>
            <a:fillRect/>
          </a:stretch>
        </p:blipFill>
        <p:spPr bwMode="auto">
          <a:xfrm>
            <a:off x="1714483" y="6316669"/>
            <a:ext cx="4929188" cy="112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0" name="Прямая соединительная линия 9"/>
          <p:cNvCxnSpPr/>
          <p:nvPr/>
        </p:nvCxnSpPr>
        <p:spPr>
          <a:xfrm>
            <a:off x="1643042" y="4286256"/>
            <a:ext cx="5429250" cy="1587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Прямоугольник 12"/>
          <p:cNvSpPr>
            <a:spLocks noChangeArrowheads="1"/>
          </p:cNvSpPr>
          <p:nvPr/>
        </p:nvSpPr>
        <p:spPr bwMode="auto">
          <a:xfrm>
            <a:off x="5000608" y="5715006"/>
            <a:ext cx="1282700" cy="24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1000" b="1" dirty="0"/>
              <a:t>Масло машинное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-7.12303E-7 L -5.55556E-7 0.22016 " pathEditMode="relative" ptsTypes="AA">
                                      <p:cBhvr>
                                        <p:cTn id="6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7 5.92044E-6 L 2.77778E-7 0.30412 " pathEditMode="relative" ptsTypes="AA">
                                      <p:cBhvr>
                                        <p:cTn id="10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2.25717E-6 L -1.38889E-6 0.05249 " pathEditMode="relative" ptsTypes="AA">
                                      <p:cBhvr>
                                        <p:cTn id="14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225668"/>
          </a:xfrm>
        </p:spPr>
        <p:txBody>
          <a:bodyPr>
            <a:normAutofit fontScale="90000"/>
          </a:bodyPr>
          <a:lstStyle/>
          <a:p>
            <a:r>
              <a:rPr lang="ru-RU" sz="4800" dirty="0" smtClean="0">
                <a:solidFill>
                  <a:schemeClr val="accent1">
                    <a:lumMod val="75000"/>
                  </a:schemeClr>
                </a:solidFill>
              </a:rPr>
              <a:t/>
            </a:r>
            <a:br>
              <a:rPr lang="ru-RU" sz="4800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sz="4800" dirty="0">
                <a:solidFill>
                  <a:schemeClr val="accent1">
                    <a:lumMod val="75000"/>
                  </a:schemeClr>
                </a:solidFill>
              </a:rPr>
              <a:t/>
            </a:r>
            <a:br>
              <a:rPr lang="ru-RU" sz="4800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en-US" sz="4800" b="1" dirty="0" smtClean="0">
                <a:solidFill>
                  <a:schemeClr val="accent1">
                    <a:lumMod val="75000"/>
                  </a:schemeClr>
                </a:solidFill>
              </a:rPr>
              <a:t>3.</a:t>
            </a:r>
            <a:r>
              <a:rPr lang="ru-RU" sz="4800" b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sz="7300" b="1" dirty="0" smtClean="0">
                <a:solidFill>
                  <a:schemeClr val="accent1">
                    <a:lumMod val="75000"/>
                  </a:schemeClr>
                </a:solidFill>
              </a:rPr>
              <a:t>Конкурс</a:t>
            </a:r>
            <a:r>
              <a:rPr lang="ru-RU" sz="4800" b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endParaRPr lang="ru-RU" sz="48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409934" y="2571744"/>
            <a:ext cx="640483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7200" b="1" dirty="0" smtClean="0"/>
          </a:p>
          <a:p>
            <a:pPr algn="ctr"/>
            <a:r>
              <a:rPr lang="ru-RU" sz="7200" b="1" dirty="0" smtClean="0">
                <a:solidFill>
                  <a:schemeClr val="accent1">
                    <a:lumMod val="75000"/>
                  </a:schemeClr>
                </a:solidFill>
              </a:rPr>
              <a:t>Морской</a:t>
            </a:r>
            <a:r>
              <a:rPr lang="ru-RU" sz="7200" b="1" dirty="0" smtClean="0"/>
              <a:t>  </a:t>
            </a:r>
            <a:r>
              <a:rPr lang="ru-RU" sz="7200" b="1" dirty="0" smtClean="0">
                <a:solidFill>
                  <a:schemeClr val="accent1">
                    <a:lumMod val="75000"/>
                  </a:schemeClr>
                </a:solidFill>
              </a:rPr>
              <a:t>бой</a:t>
            </a:r>
            <a:endParaRPr lang="ru-RU" sz="7200" b="1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582726"/>
          </a:xfrm>
        </p:spPr>
        <p:txBody>
          <a:bodyPr>
            <a:normAutofit fontScale="90000"/>
          </a:bodyPr>
          <a:lstStyle/>
          <a:p>
            <a:pPr lvl="0"/>
            <a:r>
              <a:rPr kumimoji="0" lang="ru-RU" sz="5400" b="1" i="0" u="sng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Конкурс </a:t>
            </a:r>
            <a:r>
              <a:rPr lang="en-US" sz="54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3</a:t>
            </a:r>
            <a:r>
              <a:rPr kumimoji="0" lang="ru-RU" sz="5400" b="1" i="0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</a:t>
            </a:r>
            <a:r>
              <a:rPr kumimoji="0" lang="ru-RU" b="1" i="1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Морской бой «Мореплаватели»    </a:t>
            </a:r>
            <a:r>
              <a:rPr kumimoji="0" lang="ru-RU" sz="5400" b="0" i="0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kumimoji="0" lang="ru-RU" sz="5400" b="0" i="0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endParaRPr lang="ru-RU" dirty="0"/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285720" y="1785926"/>
          <a:ext cx="8572563" cy="4694340"/>
        </p:xfrm>
        <a:graphic>
          <a:graphicData uri="http://schemas.openxmlformats.org/drawingml/2006/table">
            <a:tbl>
              <a:tblPr/>
              <a:tblGrid>
                <a:gridCol w="714380"/>
                <a:gridCol w="785821"/>
                <a:gridCol w="857256"/>
                <a:gridCol w="785818"/>
                <a:gridCol w="785815"/>
                <a:gridCol w="785821"/>
                <a:gridCol w="785818"/>
                <a:gridCol w="714380"/>
                <a:gridCol w="750096"/>
                <a:gridCol w="750102"/>
                <a:gridCol w="857256"/>
              </a:tblGrid>
              <a:tr h="463667">
                <a:tc>
                  <a:txBody>
                    <a:bodyPr/>
                    <a:lstStyle/>
                    <a:p>
                      <a:pPr lvl="1"/>
                      <a:endParaRPr lang="ru-RU" dirty="0"/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400" b="1" dirty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</a:rPr>
                        <a:t>1</a:t>
                      </a:r>
                      <a:endParaRPr lang="ru-RU" sz="2000" b="1" dirty="0">
                        <a:solidFill>
                          <a:srgbClr val="00206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400" b="1" dirty="0" smtClean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</a:rPr>
                        <a:t>2</a:t>
                      </a:r>
                      <a:endParaRPr lang="ru-RU" sz="2400" b="1" dirty="0">
                        <a:solidFill>
                          <a:srgbClr val="00206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400" b="1" dirty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</a:rPr>
                        <a:t>3</a:t>
                      </a:r>
                      <a:endParaRPr lang="ru-RU" sz="2000" b="1" dirty="0">
                        <a:solidFill>
                          <a:srgbClr val="00206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400" b="1" dirty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</a:rPr>
                        <a:t>4</a:t>
                      </a:r>
                      <a:endParaRPr lang="ru-RU" sz="2000" b="1" dirty="0">
                        <a:solidFill>
                          <a:srgbClr val="00206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400" b="1" dirty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</a:rPr>
                        <a:t>5</a:t>
                      </a:r>
                      <a:endParaRPr lang="ru-RU" sz="2000" b="1" dirty="0">
                        <a:solidFill>
                          <a:srgbClr val="00206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400" b="1" dirty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</a:rPr>
                        <a:t>6</a:t>
                      </a:r>
                      <a:endParaRPr lang="ru-RU" sz="2000" b="1" dirty="0">
                        <a:solidFill>
                          <a:srgbClr val="00206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400" b="1" dirty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</a:rPr>
                        <a:t>7</a:t>
                      </a:r>
                      <a:endParaRPr lang="ru-RU" sz="2000" b="1" dirty="0">
                        <a:solidFill>
                          <a:srgbClr val="00206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400" b="1" dirty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</a:rPr>
                        <a:t>8</a:t>
                      </a:r>
                      <a:endParaRPr lang="ru-RU" sz="2000" b="1" dirty="0">
                        <a:solidFill>
                          <a:srgbClr val="00206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400" b="1" dirty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</a:rPr>
                        <a:t>9</a:t>
                      </a:r>
                      <a:endParaRPr lang="ru-RU" sz="2000" b="1" dirty="0">
                        <a:solidFill>
                          <a:srgbClr val="00206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400" b="1" dirty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</a:rPr>
                        <a:t>0</a:t>
                      </a:r>
                      <a:endParaRPr lang="ru-RU" sz="2000" b="1" dirty="0">
                        <a:solidFill>
                          <a:srgbClr val="00206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46503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</a:rPr>
                        <a:t>1</a:t>
                      </a:r>
                      <a:endParaRPr lang="ru-RU" sz="1600" b="1" dirty="0">
                        <a:solidFill>
                          <a:srgbClr val="00206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4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4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4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4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4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4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4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4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4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4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</a:tr>
              <a:tr h="42862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</a:rPr>
                        <a:t>2</a:t>
                      </a:r>
                      <a:endParaRPr lang="ru-RU" sz="1600" b="1" dirty="0">
                        <a:solidFill>
                          <a:srgbClr val="00206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4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4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4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4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4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4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4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4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4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3200" b="1" dirty="0">
                          <a:latin typeface="Times New Roman"/>
                          <a:ea typeface="Times New Roman"/>
                          <a:sym typeface="Wingdings"/>
                        </a:rPr>
                        <a:t></a:t>
                      </a:r>
                      <a:endParaRPr lang="ru-RU" sz="2800" b="1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50000"/>
                      </a:schemeClr>
                    </a:solidFill>
                  </a:tcPr>
                </a:tc>
              </a:tr>
              <a:tr h="51245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</a:rPr>
                        <a:t>3</a:t>
                      </a:r>
                      <a:endParaRPr lang="ru-RU" sz="1600" b="1" dirty="0">
                        <a:solidFill>
                          <a:srgbClr val="00206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4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4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4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4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4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4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4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4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4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4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</a:tr>
              <a:tr h="42862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</a:rPr>
                        <a:t>4</a:t>
                      </a:r>
                      <a:endParaRPr lang="ru-RU" sz="1600" b="1" dirty="0">
                        <a:solidFill>
                          <a:srgbClr val="00206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4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3200" dirty="0">
                          <a:latin typeface="Times New Roman"/>
                          <a:ea typeface="Times New Roman"/>
                          <a:sym typeface="Wingdings"/>
                        </a:rPr>
                        <a:t></a:t>
                      </a:r>
                      <a:endParaRPr lang="ru-RU" sz="28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4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4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800" b="1" dirty="0" smtClean="0">
                          <a:latin typeface="Times New Roman"/>
                          <a:ea typeface="Times New Roman"/>
                          <a:sym typeface="Wingdings"/>
                        </a:rPr>
                        <a:t></a:t>
                      </a:r>
                      <a:endParaRPr lang="ru-RU" sz="2400" b="1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4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4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4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4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4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</a:tr>
              <a:tr h="44101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</a:rPr>
                        <a:t>5</a:t>
                      </a:r>
                      <a:endParaRPr lang="ru-RU" sz="1600" b="1" dirty="0">
                        <a:solidFill>
                          <a:srgbClr val="00206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3200" dirty="0">
                          <a:latin typeface="Times New Roman"/>
                          <a:ea typeface="Times New Roman"/>
                          <a:sym typeface="Wingdings"/>
                        </a:rPr>
                        <a:t></a:t>
                      </a:r>
                      <a:endParaRPr lang="ru-RU" sz="28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4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4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4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4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4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4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4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4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4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</a:tr>
              <a:tr h="35908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</a:rPr>
                        <a:t>6</a:t>
                      </a:r>
                      <a:endParaRPr lang="ru-RU" sz="1600" b="1" dirty="0">
                        <a:solidFill>
                          <a:srgbClr val="00206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4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4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4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4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4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4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4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4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4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4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</a:tr>
              <a:tr h="35381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</a:rPr>
                        <a:t>7</a:t>
                      </a:r>
                      <a:endParaRPr lang="ru-RU" sz="1600" b="1" dirty="0">
                        <a:solidFill>
                          <a:srgbClr val="00206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4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4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4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4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4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4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4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4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4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4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</a:tr>
              <a:tr h="35908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</a:rPr>
                        <a:t>8</a:t>
                      </a:r>
                      <a:endParaRPr lang="ru-RU" sz="1600" b="1" dirty="0">
                        <a:solidFill>
                          <a:srgbClr val="00206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4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4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4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4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4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4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4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4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4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4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</a:tr>
              <a:tr h="35908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</a:rPr>
                        <a:t>9</a:t>
                      </a:r>
                      <a:endParaRPr lang="ru-RU" sz="1600" b="1" dirty="0">
                        <a:solidFill>
                          <a:srgbClr val="00206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4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4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4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4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4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4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4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4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4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4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</a:tr>
              <a:tr h="35908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</a:rPr>
                        <a:t>0</a:t>
                      </a:r>
                      <a:endParaRPr lang="ru-RU" sz="1600" b="1" dirty="0">
                        <a:solidFill>
                          <a:srgbClr val="00206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4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4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4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4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4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4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4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4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4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4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714488"/>
          </a:xfrm>
        </p:spPr>
        <p:txBody>
          <a:bodyPr>
            <a:normAutofit/>
          </a:bodyPr>
          <a:lstStyle/>
          <a:p>
            <a:r>
              <a:rPr lang="ru-RU" b="1" u="sng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Конкурс </a:t>
            </a:r>
            <a:r>
              <a:rPr lang="en-US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3</a:t>
            </a:r>
            <a:r>
              <a:rPr lang="ru-RU" sz="60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</a:t>
            </a:r>
            <a:r>
              <a:rPr lang="ru-RU" b="1" i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Морской бой «</a:t>
            </a:r>
            <a:r>
              <a:rPr lang="ru-RU" sz="4000" b="1" i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Воздухоплаватели»</a:t>
            </a:r>
            <a:endParaRPr lang="ru-RU" dirty="0">
              <a:solidFill>
                <a:schemeClr val="accent1">
                  <a:lumMod val="75000"/>
                </a:schemeClr>
              </a:solidFill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785784" y="1714489"/>
          <a:ext cx="7786743" cy="4916683"/>
        </p:xfrm>
        <a:graphic>
          <a:graphicData uri="http://schemas.openxmlformats.org/drawingml/2006/table">
            <a:tbl>
              <a:tblPr/>
              <a:tblGrid>
                <a:gridCol w="637096"/>
                <a:gridCol w="707887"/>
                <a:gridCol w="707886"/>
                <a:gridCol w="707885"/>
                <a:gridCol w="707886"/>
                <a:gridCol w="707886"/>
                <a:gridCol w="732664"/>
                <a:gridCol w="753896"/>
                <a:gridCol w="637097"/>
                <a:gridCol w="707886"/>
                <a:gridCol w="778674"/>
              </a:tblGrid>
              <a:tr h="359667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400" b="1" dirty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</a:rPr>
                        <a:t>1</a:t>
                      </a:r>
                      <a:endParaRPr lang="ru-RU" sz="2000" b="1" dirty="0">
                        <a:solidFill>
                          <a:srgbClr val="00206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400" b="1" dirty="0" smtClean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</a:rPr>
                        <a:t>2</a:t>
                      </a:r>
                      <a:endParaRPr lang="ru-RU" sz="2400" b="1" dirty="0">
                        <a:solidFill>
                          <a:srgbClr val="00206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400" b="1" dirty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</a:rPr>
                        <a:t>3</a:t>
                      </a:r>
                      <a:endParaRPr lang="ru-RU" sz="2000" b="1" dirty="0">
                        <a:solidFill>
                          <a:srgbClr val="00206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400" b="1" dirty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</a:rPr>
                        <a:t>4</a:t>
                      </a:r>
                      <a:endParaRPr lang="ru-RU" sz="2000" b="1" dirty="0">
                        <a:solidFill>
                          <a:srgbClr val="00206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400" b="1" dirty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</a:rPr>
                        <a:t>5</a:t>
                      </a:r>
                      <a:endParaRPr lang="ru-RU" sz="2000" b="1" dirty="0">
                        <a:solidFill>
                          <a:srgbClr val="00206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400" b="1" dirty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</a:rPr>
                        <a:t>6</a:t>
                      </a:r>
                      <a:endParaRPr lang="ru-RU" sz="2000" b="1" dirty="0">
                        <a:solidFill>
                          <a:srgbClr val="00206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400" b="1" dirty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</a:rPr>
                        <a:t>7</a:t>
                      </a:r>
                      <a:endParaRPr lang="ru-RU" sz="2000" b="1" dirty="0">
                        <a:solidFill>
                          <a:srgbClr val="00206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400" b="1" dirty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</a:rPr>
                        <a:t>8</a:t>
                      </a:r>
                      <a:endParaRPr lang="ru-RU" sz="2000" b="1" dirty="0">
                        <a:solidFill>
                          <a:srgbClr val="00206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400" b="1" dirty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</a:rPr>
                        <a:t>9</a:t>
                      </a:r>
                      <a:endParaRPr lang="ru-RU" sz="2000" b="1" dirty="0">
                        <a:solidFill>
                          <a:srgbClr val="00206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400" b="1" dirty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</a:rPr>
                        <a:t>0</a:t>
                      </a:r>
                      <a:endParaRPr lang="ru-RU" sz="2000" b="1" dirty="0">
                        <a:solidFill>
                          <a:srgbClr val="00206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56947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</a:rPr>
                        <a:t>1</a:t>
                      </a:r>
                      <a:endParaRPr lang="ru-RU" sz="1600" b="1" dirty="0">
                        <a:solidFill>
                          <a:srgbClr val="00206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4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4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4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4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4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4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4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4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4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b="1" dirty="0" smtClean="0">
                          <a:latin typeface="Times New Roman"/>
                          <a:ea typeface="Times New Roman"/>
                          <a:sym typeface="Wingdings"/>
                        </a:rPr>
                        <a:t></a:t>
                      </a:r>
                      <a:endParaRPr lang="ru-RU" sz="2000" b="1" dirty="0" smtClean="0">
                        <a:latin typeface="Times New Roman"/>
                        <a:ea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endParaRPr lang="ru-RU" sz="14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50000"/>
                      </a:schemeClr>
                    </a:solidFill>
                  </a:tcPr>
                </a:tc>
              </a:tr>
              <a:tr h="56947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</a:rPr>
                        <a:t>2</a:t>
                      </a:r>
                      <a:endParaRPr lang="ru-RU" sz="1600" b="1" dirty="0">
                        <a:solidFill>
                          <a:srgbClr val="00206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4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4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4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4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4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4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b="1" dirty="0" smtClean="0">
                          <a:latin typeface="Times New Roman"/>
                          <a:ea typeface="Times New Roman"/>
                          <a:sym typeface="Wingdings"/>
                        </a:rPr>
                        <a:t></a:t>
                      </a:r>
                      <a:endParaRPr lang="ru-RU" sz="2000" b="1" dirty="0" smtClean="0">
                        <a:latin typeface="Times New Roman"/>
                        <a:ea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endParaRPr lang="ru-RU" sz="14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4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4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2800" b="1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</a:tr>
              <a:tr h="56947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</a:rPr>
                        <a:t>3</a:t>
                      </a:r>
                      <a:endParaRPr lang="ru-RU" sz="1600" b="1" dirty="0">
                        <a:solidFill>
                          <a:srgbClr val="00206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4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4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4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b="1" dirty="0" smtClean="0">
                          <a:latin typeface="Times New Roman"/>
                          <a:ea typeface="Times New Roman"/>
                          <a:sym typeface="Wingdings"/>
                        </a:rPr>
                        <a:t></a:t>
                      </a:r>
                      <a:endParaRPr lang="ru-RU" sz="2000" b="1" dirty="0" smtClean="0">
                        <a:latin typeface="Times New Roman"/>
                        <a:ea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endParaRPr lang="ru-RU" sz="14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4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4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4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4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4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4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</a:tr>
              <a:tr h="41961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</a:rPr>
                        <a:t>4</a:t>
                      </a:r>
                      <a:endParaRPr lang="ru-RU" sz="1600" b="1" dirty="0">
                        <a:solidFill>
                          <a:srgbClr val="00206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4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28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4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4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2400" b="1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4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4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4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4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4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</a:tr>
              <a:tr h="41961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</a:rPr>
                        <a:t>5</a:t>
                      </a:r>
                      <a:endParaRPr lang="ru-RU" sz="1600" b="1" dirty="0">
                        <a:solidFill>
                          <a:srgbClr val="00206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28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4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4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4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4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4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4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4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4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4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</a:tr>
              <a:tr h="33346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</a:rPr>
                        <a:t>6</a:t>
                      </a:r>
                      <a:endParaRPr lang="ru-RU" sz="1600" b="1" dirty="0">
                        <a:solidFill>
                          <a:srgbClr val="00206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4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4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4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4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4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4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4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4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4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4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</a:tr>
              <a:tr h="32818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</a:rPr>
                        <a:t>7</a:t>
                      </a:r>
                      <a:endParaRPr lang="ru-RU" sz="1600" b="1" dirty="0">
                        <a:solidFill>
                          <a:srgbClr val="00206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4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4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4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4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4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4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4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4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4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4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</a:tr>
              <a:tr h="35107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</a:rPr>
                        <a:t>8</a:t>
                      </a:r>
                      <a:endParaRPr lang="ru-RU" sz="1600" b="1" dirty="0">
                        <a:solidFill>
                          <a:srgbClr val="00206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4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4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4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4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4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4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4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4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4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4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</a:tr>
              <a:tr h="56947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</a:rPr>
                        <a:t>9</a:t>
                      </a:r>
                      <a:endParaRPr lang="ru-RU" sz="1600" b="1" dirty="0">
                        <a:solidFill>
                          <a:srgbClr val="00206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4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4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4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b="1" dirty="0" smtClean="0">
                          <a:latin typeface="Times New Roman"/>
                          <a:ea typeface="Times New Roman"/>
                          <a:sym typeface="Wingdings"/>
                        </a:rPr>
                        <a:t></a:t>
                      </a:r>
                      <a:endParaRPr lang="ru-RU" sz="2000" b="1" dirty="0" smtClean="0">
                        <a:latin typeface="Times New Roman"/>
                        <a:ea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endParaRPr lang="ru-RU" sz="14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4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4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4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4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4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4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</a:tr>
              <a:tr h="36827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</a:rPr>
                        <a:t>0</a:t>
                      </a:r>
                      <a:endParaRPr lang="ru-RU" sz="1600" b="1" dirty="0">
                        <a:solidFill>
                          <a:srgbClr val="00206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4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4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4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4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4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4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4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4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4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4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357166"/>
            <a:ext cx="8229600" cy="1143000"/>
          </a:xfrm>
        </p:spPr>
        <p:txBody>
          <a:bodyPr>
            <a:normAutofit/>
          </a:bodyPr>
          <a:lstStyle/>
          <a:p>
            <a:r>
              <a:rPr lang="ru-RU" sz="4800" b="1" dirty="0" smtClean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4. </a:t>
            </a:r>
            <a:r>
              <a:rPr lang="ru-RU" sz="6000" b="1" dirty="0" smtClean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Задачи</a:t>
            </a:r>
            <a:r>
              <a:rPr lang="ru-RU" sz="4800" b="1" dirty="0" smtClean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 на смекалку</a:t>
            </a:r>
            <a:endParaRPr lang="ru-RU" sz="4800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451968">
            <a:off x="376205" y="2998816"/>
            <a:ext cx="4578757" cy="3015280"/>
          </a:xfrm>
          <a:prstGeom prst="rect">
            <a:avLst/>
          </a:prstGeom>
          <a:noFill/>
          <a:ln w="38100">
            <a:solidFill>
              <a:schemeClr val="accent6">
                <a:lumMod val="50000"/>
              </a:schemeClr>
            </a:solidFill>
            <a:miter lim="800000"/>
            <a:headEnd/>
            <a:tailEnd/>
          </a:ln>
          <a:effectLst/>
          <a:scene3d>
            <a:camera prst="isometricOffAxis1Right"/>
            <a:lightRig rig="threePt" dir="t"/>
          </a:scene3d>
        </p:spPr>
      </p:pic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390674">
            <a:off x="5214942" y="1714488"/>
            <a:ext cx="3442597" cy="4286280"/>
          </a:xfrm>
          <a:prstGeom prst="rect">
            <a:avLst/>
          </a:prstGeom>
          <a:noFill/>
          <a:ln w="38100">
            <a:solidFill>
              <a:schemeClr val="accent6">
                <a:lumMod val="50000"/>
              </a:schemeClr>
            </a:solidFill>
            <a:miter lim="800000"/>
            <a:headEnd/>
            <a:tailEnd/>
          </a:ln>
          <a:effectLst/>
          <a:scene3d>
            <a:camera prst="isometricOffAxis1Right"/>
            <a:lightRig rig="threePt" dir="t"/>
          </a:scene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28860" y="274638"/>
            <a:ext cx="6257940" cy="1143000"/>
          </a:xfrm>
        </p:spPr>
        <p:txBody>
          <a:bodyPr>
            <a:noAutofit/>
          </a:bodyPr>
          <a:lstStyle/>
          <a:p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Воздухоплаватели.</a:t>
            </a:r>
            <a:br>
              <a:rPr lang="ru-RU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endParaRPr lang="ru-RU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14282" y="1571612"/>
            <a:ext cx="8501122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endParaRPr lang="ru-RU" sz="2400" dirty="0" smtClean="0">
              <a:solidFill>
                <a:srgbClr val="0070C0"/>
              </a:solidFill>
              <a:latin typeface="+mj-lt"/>
              <a:cs typeface="Times New Roman" pitchFamily="18" charset="0"/>
            </a:endParaRPr>
          </a:p>
          <a:p>
            <a:pPr>
              <a:buNone/>
            </a:pPr>
            <a:endParaRPr lang="ru-RU" sz="2400" dirty="0" smtClean="0">
              <a:solidFill>
                <a:schemeClr val="accent1">
                  <a:lumMod val="75000"/>
                </a:schemeClr>
              </a:solidFill>
              <a:latin typeface="+mj-lt"/>
              <a:cs typeface="Times New Roman" pitchFamily="18" charset="0"/>
            </a:endParaRPr>
          </a:p>
          <a:p>
            <a:pPr>
              <a:buNone/>
            </a:pPr>
            <a:r>
              <a:rPr lang="ru-RU" sz="2400" dirty="0">
                <a:solidFill>
                  <a:schemeClr val="accent1">
                    <a:lumMod val="75000"/>
                  </a:schemeClr>
                </a:solidFill>
                <a:latin typeface="+mj-lt"/>
                <a:cs typeface="Times New Roman" pitchFamily="18" charset="0"/>
              </a:rPr>
              <a:t> </a:t>
            </a:r>
            <a:r>
              <a:rPr lang="ru-RU" sz="2400" dirty="0" smtClean="0">
                <a:solidFill>
                  <a:schemeClr val="accent1">
                    <a:lumMod val="75000"/>
                  </a:schemeClr>
                </a:solidFill>
                <a:latin typeface="+mj-lt"/>
                <a:cs typeface="Times New Roman" pitchFamily="18" charset="0"/>
              </a:rPr>
              <a:t> 1.С какой целью воздухоплаватели  берут с собой мешки с  песком (балласт)?</a:t>
            </a:r>
          </a:p>
          <a:p>
            <a:pPr>
              <a:buNone/>
            </a:pPr>
            <a:r>
              <a:rPr lang="ru-RU" sz="2400" dirty="0" smtClean="0">
                <a:solidFill>
                  <a:schemeClr val="accent1">
                    <a:lumMod val="75000"/>
                  </a:schemeClr>
                </a:solidFill>
                <a:latin typeface="+mj-lt"/>
                <a:cs typeface="Times New Roman" pitchFamily="18" charset="0"/>
              </a:rPr>
              <a:t> </a:t>
            </a:r>
          </a:p>
          <a:p>
            <a:pPr>
              <a:buNone/>
            </a:pPr>
            <a:r>
              <a:rPr lang="ru-RU" sz="2400" dirty="0" smtClean="0">
                <a:solidFill>
                  <a:schemeClr val="accent1">
                    <a:lumMod val="75000"/>
                  </a:schemeClr>
                </a:solidFill>
                <a:latin typeface="+mj-lt"/>
                <a:cs typeface="Times New Roman" pitchFamily="18" charset="0"/>
              </a:rPr>
              <a:t>2.В каком случае подъёмная сила, действующая на воздушный шар , заполненный горячим воздухом больше в холодную погоду или в тёплый солнечный день?</a:t>
            </a:r>
          </a:p>
        </p:txBody>
      </p:sp>
      <p:pic>
        <p:nvPicPr>
          <p:cNvPr id="4" name="Picture 4" descr="0000006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500034" y="142853"/>
            <a:ext cx="1785950" cy="1861066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214282" y="4643446"/>
            <a:ext cx="8786874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endParaRPr lang="ru-RU" sz="2400" dirty="0" smtClean="0">
              <a:solidFill>
                <a:schemeClr val="accent1">
                  <a:lumMod val="75000"/>
                </a:schemeClr>
              </a:solidFill>
              <a:cs typeface="Times New Roman" pitchFamily="18" charset="0"/>
            </a:endParaRPr>
          </a:p>
          <a:p>
            <a:pPr lvl="0"/>
            <a:r>
              <a:rPr lang="ru-RU" sz="2400" dirty="0" smtClean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3</a:t>
            </a:r>
            <a:r>
              <a:rPr lang="ru-RU" sz="2400" dirty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.</a:t>
            </a:r>
            <a:r>
              <a:rPr lang="ru-RU" sz="2400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sz="2400" dirty="0">
                <a:solidFill>
                  <a:schemeClr val="accent1">
                    <a:lumMod val="75000"/>
                  </a:schemeClr>
                </a:solidFill>
              </a:rPr>
              <a:t>В  атмосфере,  какой планеты будет подниматься воздушный шар, наполненный воздухом? </a:t>
            </a:r>
          </a:p>
          <a:p>
            <a:endParaRPr lang="ru-RU" sz="2400" dirty="0">
              <a:solidFill>
                <a:schemeClr val="accent1">
                  <a:lumMod val="75000"/>
                </a:schemeClr>
              </a:solidFill>
              <a:cs typeface="Times New Roman" pitchFamily="18" charset="0"/>
            </a:endParaRPr>
          </a:p>
          <a:p>
            <a:r>
              <a:rPr lang="ru-RU" sz="2400" dirty="0">
                <a:solidFill>
                  <a:schemeClr val="accent1">
                    <a:lumMod val="75000"/>
                  </a:schemeClr>
                </a:solidFill>
              </a:rPr>
              <a:t>4. Кит, очутившись на суше, не проживёт и часа. Почему?</a:t>
            </a:r>
            <a:endParaRPr lang="ru-RU" sz="2400" dirty="0">
              <a:solidFill>
                <a:schemeClr val="accent1">
                  <a:lumMod val="75000"/>
                </a:schemeClr>
              </a:solidFill>
              <a:cs typeface="Times New Roman" pitchFamily="18" charset="0"/>
            </a:endParaRPr>
          </a:p>
          <a:p>
            <a:r>
              <a:rPr lang="ru-RU" sz="2400" dirty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Ответы:</a:t>
            </a:r>
            <a:endParaRPr lang="ru-RU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14282" y="1428736"/>
            <a:ext cx="850112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1.  Выбрасывая  </a:t>
            </a:r>
            <a:r>
              <a:rPr lang="ru-RU" sz="2800" dirty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балласт, увеличивают подъёмную силу, действующую на воздушный шар.</a:t>
            </a:r>
            <a:endParaRPr lang="ru-RU" sz="28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14282" y="2643182"/>
            <a:ext cx="857256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ru-RU" sz="2800" dirty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 </a:t>
            </a:r>
            <a:r>
              <a:rPr lang="ru-RU" sz="2800" dirty="0" smtClean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2. </a:t>
            </a:r>
            <a:r>
              <a:rPr lang="ru-RU" sz="2800" dirty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Чем больше разница в плотностях воздуха и </a:t>
            </a:r>
            <a:r>
              <a:rPr lang="ru-RU" sz="2800" dirty="0" smtClean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газа, </a:t>
            </a:r>
            <a:r>
              <a:rPr lang="ru-RU" sz="2800" dirty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заполняющего шар, тем больше подъёмная сила. Поэтому подъёмная сила больше в холодный день, когда </a:t>
            </a:r>
            <a:r>
              <a:rPr lang="ru-RU" sz="2800" dirty="0" smtClean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воздух  </a:t>
            </a:r>
            <a:r>
              <a:rPr lang="ru-RU" sz="2800" dirty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менее прогрет.</a:t>
            </a:r>
            <a:endParaRPr lang="ru-RU" sz="2000" dirty="0">
              <a:solidFill>
                <a:schemeClr val="accent1">
                  <a:lumMod val="75000"/>
                </a:schemeClr>
              </a:solidFill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14282" y="4500570"/>
            <a:ext cx="871543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>
                <a:solidFill>
                  <a:schemeClr val="accent1">
                    <a:lumMod val="75000"/>
                  </a:schemeClr>
                </a:solidFill>
              </a:rPr>
              <a:t>3. Атмосфера </a:t>
            </a:r>
            <a:r>
              <a:rPr lang="ru-RU" sz="2800" dirty="0">
                <a:solidFill>
                  <a:schemeClr val="accent1">
                    <a:lumMod val="75000"/>
                  </a:schemeClr>
                </a:solidFill>
              </a:rPr>
              <a:t>планеты  должна иметь плотность меньшую, чем плотность воздух  в шарике.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214282" y="5572140"/>
            <a:ext cx="857256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sz="2800" dirty="0" smtClean="0">
                <a:solidFill>
                  <a:schemeClr val="accent1">
                    <a:lumMod val="75000"/>
                  </a:schemeClr>
                </a:solidFill>
              </a:rPr>
              <a:t>4. На </a:t>
            </a:r>
            <a:r>
              <a:rPr lang="ru-RU" sz="2800" dirty="0">
                <a:solidFill>
                  <a:schemeClr val="accent1">
                    <a:lumMod val="75000"/>
                  </a:schemeClr>
                </a:solidFill>
              </a:rPr>
              <a:t>суше вес кита увеличивается, и он от этого погибает.</a:t>
            </a:r>
            <a:endParaRPr lang="ru-RU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14546" y="0"/>
            <a:ext cx="6472254" cy="1428736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br>
              <a:rPr lang="ru-RU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5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Мореплаватели </a:t>
            </a:r>
            <a:endParaRPr lang="ru-RU" sz="54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357126" y="285728"/>
            <a:ext cx="8786874" cy="42780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endParaRPr lang="ru-RU" sz="2800" dirty="0" smtClean="0">
              <a:solidFill>
                <a:schemeClr val="accent1">
                  <a:lumMod val="75000"/>
                </a:schemeClr>
              </a:solidFill>
              <a:latin typeface="+mj-lt"/>
              <a:cs typeface="Times New Roman" pitchFamily="18" charset="0"/>
            </a:endParaRPr>
          </a:p>
          <a:p>
            <a:pPr>
              <a:buNone/>
            </a:pPr>
            <a:endParaRPr lang="ru-RU" sz="2800" dirty="0">
              <a:solidFill>
                <a:schemeClr val="accent1">
                  <a:lumMod val="75000"/>
                </a:schemeClr>
              </a:solidFill>
              <a:latin typeface="+mj-lt"/>
              <a:cs typeface="Times New Roman" pitchFamily="18" charset="0"/>
            </a:endParaRPr>
          </a:p>
          <a:p>
            <a:pPr>
              <a:buNone/>
            </a:pPr>
            <a:r>
              <a:rPr lang="ru-RU" sz="2400" dirty="0" smtClean="0">
                <a:solidFill>
                  <a:schemeClr val="accent1">
                    <a:lumMod val="75000"/>
                  </a:schemeClr>
                </a:solidFill>
                <a:latin typeface="+mj-lt"/>
                <a:cs typeface="Times New Roman" pitchFamily="18" charset="0"/>
              </a:rPr>
              <a:t>                                  </a:t>
            </a:r>
          </a:p>
          <a:p>
            <a:pPr>
              <a:buNone/>
            </a:pPr>
            <a:endParaRPr lang="ru-RU" sz="2400" dirty="0">
              <a:solidFill>
                <a:schemeClr val="accent1">
                  <a:lumMod val="75000"/>
                </a:schemeClr>
              </a:solidFill>
              <a:latin typeface="+mj-lt"/>
              <a:cs typeface="Times New Roman" pitchFamily="18" charset="0"/>
            </a:endParaRPr>
          </a:p>
          <a:p>
            <a:pPr>
              <a:buNone/>
            </a:pPr>
            <a:r>
              <a:rPr lang="ru-RU" sz="2400" dirty="0" smtClean="0">
                <a:solidFill>
                  <a:schemeClr val="accent1">
                    <a:lumMod val="75000"/>
                  </a:schemeClr>
                </a:solidFill>
                <a:latin typeface="+mj-lt"/>
                <a:cs typeface="Times New Roman" pitchFamily="18" charset="0"/>
              </a:rPr>
              <a:t>                              1.Как изменится осадка теплохода при </a:t>
            </a:r>
          </a:p>
          <a:p>
            <a:pPr>
              <a:buNone/>
            </a:pPr>
            <a:r>
              <a:rPr lang="ru-RU" sz="2400" dirty="0">
                <a:solidFill>
                  <a:schemeClr val="accent1">
                    <a:lumMod val="75000"/>
                  </a:schemeClr>
                </a:solidFill>
                <a:latin typeface="+mj-lt"/>
                <a:cs typeface="Times New Roman" pitchFamily="18" charset="0"/>
              </a:rPr>
              <a:t> </a:t>
            </a:r>
            <a:r>
              <a:rPr lang="ru-RU" sz="2400" dirty="0" smtClean="0">
                <a:solidFill>
                  <a:schemeClr val="accent1">
                    <a:lumMod val="75000"/>
                  </a:schemeClr>
                </a:solidFill>
                <a:latin typeface="+mj-lt"/>
                <a:cs typeface="Times New Roman" pitchFamily="18" charset="0"/>
              </a:rPr>
              <a:t>                              переходе  из реки в море?</a:t>
            </a:r>
          </a:p>
          <a:p>
            <a:pPr>
              <a:buNone/>
            </a:pPr>
            <a:endParaRPr lang="ru-RU" sz="2400" dirty="0" smtClean="0">
              <a:solidFill>
                <a:schemeClr val="accent1">
                  <a:lumMod val="75000"/>
                </a:schemeClr>
              </a:solidFill>
              <a:latin typeface="+mj-lt"/>
              <a:cs typeface="Times New Roman" pitchFamily="18" charset="0"/>
            </a:endParaRPr>
          </a:p>
          <a:p>
            <a:pPr>
              <a:buNone/>
            </a:pPr>
            <a:r>
              <a:rPr lang="ru-RU" sz="2400" dirty="0" smtClean="0">
                <a:solidFill>
                  <a:srgbClr val="002060"/>
                </a:solidFill>
                <a:latin typeface="+mj-lt"/>
                <a:cs typeface="Times New Roman" pitchFamily="18" charset="0"/>
              </a:rPr>
              <a:t> </a:t>
            </a:r>
            <a:r>
              <a:rPr lang="ru-RU" sz="2400" dirty="0" smtClean="0">
                <a:solidFill>
                  <a:schemeClr val="accent1">
                    <a:lumMod val="75000"/>
                  </a:schemeClr>
                </a:solidFill>
                <a:latin typeface="+mj-lt"/>
                <a:cs typeface="Times New Roman" pitchFamily="18" charset="0"/>
              </a:rPr>
              <a:t>2.Подводная лодка всплыла на поверхность воды в Северном Ледовитом океане и обледенела. </a:t>
            </a:r>
          </a:p>
          <a:p>
            <a:pPr>
              <a:buNone/>
            </a:pPr>
            <a:r>
              <a:rPr lang="ru-RU" sz="2400" dirty="0" smtClean="0">
                <a:solidFill>
                  <a:schemeClr val="accent1">
                    <a:lumMod val="75000"/>
                  </a:schemeClr>
                </a:solidFill>
                <a:latin typeface="+mj-lt"/>
                <a:cs typeface="Times New Roman" pitchFamily="18" charset="0"/>
              </a:rPr>
              <a:t>Труднее или легче будет опускаться лодке под воду?</a:t>
            </a:r>
            <a:endParaRPr lang="ru-RU" sz="2400" u="sng" dirty="0" smtClean="0">
              <a:solidFill>
                <a:srgbClr val="C00000"/>
              </a:solidFill>
              <a:latin typeface="+mj-lt"/>
            </a:endParaRPr>
          </a:p>
          <a:p>
            <a:pPr>
              <a:buNone/>
            </a:pPr>
            <a:endParaRPr lang="ru-RU" sz="2400" dirty="0" smtClean="0">
              <a:solidFill>
                <a:srgbClr val="002060"/>
              </a:solidFill>
              <a:latin typeface="+mj-lt"/>
              <a:cs typeface="Times New Roman" pitchFamily="18" charset="0"/>
            </a:endParaRPr>
          </a:p>
        </p:txBody>
      </p:sp>
      <p:pic>
        <p:nvPicPr>
          <p:cNvPr id="4" name="Picture 5" descr="79602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285728"/>
            <a:ext cx="2071702" cy="2416158"/>
          </a:xfrm>
          <a:prstGeom prst="rect">
            <a:avLst/>
          </a:prstGeom>
          <a:noFill/>
          <a:ln w="38100">
            <a:solidFill>
              <a:schemeClr val="accent6">
                <a:lumMod val="50000"/>
              </a:schemeClr>
            </a:solidFill>
          </a:ln>
        </p:spPr>
      </p:pic>
      <p:sp>
        <p:nvSpPr>
          <p:cNvPr id="5" name="Прямоугольник 4"/>
          <p:cNvSpPr/>
          <p:nvPr/>
        </p:nvSpPr>
        <p:spPr>
          <a:xfrm>
            <a:off x="357158" y="4429132"/>
            <a:ext cx="857256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3.С какой целью ботинки для водолаза делают с тяжёлыми свинцовыми подошвами?</a:t>
            </a:r>
          </a:p>
          <a:p>
            <a:pPr>
              <a:buNone/>
            </a:pPr>
            <a:endParaRPr lang="ru-RU" sz="2400" dirty="0">
              <a:solidFill>
                <a:srgbClr val="002060"/>
              </a:solidFill>
              <a:cs typeface="Times New Roman" pitchFamily="18" charset="0"/>
            </a:endParaRPr>
          </a:p>
          <a:p>
            <a:r>
              <a:rPr lang="ru-RU" sz="2400" dirty="0">
                <a:solidFill>
                  <a:schemeClr val="accent1">
                    <a:lumMod val="75000"/>
                  </a:schemeClr>
                </a:solidFill>
              </a:rPr>
              <a:t>4. Почему подводной   лодке </a:t>
            </a:r>
            <a:r>
              <a:rPr lang="ru-RU" sz="2400" dirty="0" smtClean="0">
                <a:solidFill>
                  <a:schemeClr val="accent1">
                    <a:lumMod val="75000"/>
                  </a:schemeClr>
                </a:solidFill>
              </a:rPr>
              <a:t>иногда  трудно </a:t>
            </a:r>
            <a:r>
              <a:rPr lang="ru-RU" sz="2400" dirty="0">
                <a:solidFill>
                  <a:schemeClr val="accent1">
                    <a:lumMod val="75000"/>
                  </a:schemeClr>
                </a:solidFill>
              </a:rPr>
              <a:t>оторваться от глинистого дна.</a:t>
            </a:r>
            <a:endParaRPr lang="ru-RU" sz="2400" dirty="0">
              <a:solidFill>
                <a:schemeClr val="accent1">
                  <a:lumMod val="75000"/>
                </a:schemeClr>
              </a:solidFill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  <a:t>1.  Физический диктант</a:t>
            </a:r>
            <a:endParaRPr lang="ru-RU" b="1" dirty="0">
              <a:solidFill>
                <a:schemeClr val="accent1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1643050"/>
            <a:ext cx="8229600" cy="4525963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ru-RU" sz="4400" b="1" dirty="0" smtClean="0">
                <a:solidFill>
                  <a:schemeClr val="accent1">
                    <a:lumMod val="50000"/>
                  </a:schemeClr>
                </a:solidFill>
              </a:rPr>
              <a:t>Закон </a:t>
            </a:r>
            <a:r>
              <a:rPr lang="ru-RU" sz="4400" b="1" dirty="0" err="1" smtClean="0">
                <a:solidFill>
                  <a:schemeClr val="accent1">
                    <a:lumMod val="50000"/>
                  </a:schemeClr>
                </a:solidFill>
              </a:rPr>
              <a:t>П...скаля</a:t>
            </a:r>
            <a:r>
              <a:rPr lang="ru-RU" sz="4400" b="1" dirty="0" smtClean="0">
                <a:solidFill>
                  <a:schemeClr val="accent1">
                    <a:lumMod val="50000"/>
                  </a:schemeClr>
                </a:solidFill>
              </a:rPr>
              <a:t>, </a:t>
            </a:r>
          </a:p>
          <a:p>
            <a:pPr>
              <a:buNone/>
            </a:pPr>
            <a:r>
              <a:rPr lang="ru-RU" sz="4400" b="1" dirty="0" smtClean="0">
                <a:solidFill>
                  <a:schemeClr val="accent1">
                    <a:lumMod val="50000"/>
                  </a:schemeClr>
                </a:solidFill>
              </a:rPr>
              <a:t>опыт Тор...</a:t>
            </a:r>
            <a:r>
              <a:rPr lang="ru-RU" sz="4400" b="1" dirty="0" err="1" smtClean="0">
                <a:solidFill>
                  <a:schemeClr val="accent1">
                    <a:lumMod val="50000"/>
                  </a:schemeClr>
                </a:solidFill>
              </a:rPr>
              <a:t>челли</a:t>
            </a:r>
            <a:r>
              <a:rPr lang="ru-RU" sz="4400" b="1" dirty="0" smtClean="0">
                <a:solidFill>
                  <a:schemeClr val="accent1">
                    <a:lumMod val="50000"/>
                  </a:schemeClr>
                </a:solidFill>
              </a:rPr>
              <a:t>, </a:t>
            </a:r>
          </a:p>
          <a:p>
            <a:pPr>
              <a:buNone/>
            </a:pPr>
            <a:r>
              <a:rPr lang="ru-RU" sz="4400" b="1" dirty="0" err="1" smtClean="0">
                <a:solidFill>
                  <a:schemeClr val="accent1">
                    <a:lumMod val="50000"/>
                  </a:schemeClr>
                </a:solidFill>
              </a:rPr>
              <a:t>б...рометр-ан...роид</a:t>
            </a:r>
            <a:r>
              <a:rPr lang="ru-RU" sz="4400" b="1" dirty="0" smtClean="0">
                <a:solidFill>
                  <a:schemeClr val="accent1">
                    <a:lumMod val="50000"/>
                  </a:schemeClr>
                </a:solidFill>
              </a:rPr>
              <a:t>, </a:t>
            </a:r>
          </a:p>
          <a:p>
            <a:pPr>
              <a:buNone/>
            </a:pPr>
            <a:r>
              <a:rPr lang="ru-RU" sz="4400" b="1" dirty="0" err="1" smtClean="0">
                <a:solidFill>
                  <a:schemeClr val="accent1">
                    <a:lumMod val="50000"/>
                  </a:schemeClr>
                </a:solidFill>
              </a:rPr>
              <a:t>м...нометр</a:t>
            </a:r>
            <a:r>
              <a:rPr lang="ru-RU" sz="4400" b="1" dirty="0" smtClean="0">
                <a:solidFill>
                  <a:schemeClr val="accent1">
                    <a:lumMod val="50000"/>
                  </a:schemeClr>
                </a:solidFill>
              </a:rPr>
              <a:t>,</a:t>
            </a:r>
          </a:p>
          <a:p>
            <a:pPr>
              <a:buNone/>
            </a:pPr>
            <a:r>
              <a:rPr lang="ru-RU" sz="4400" b="1" dirty="0" smtClean="0">
                <a:solidFill>
                  <a:schemeClr val="accent1">
                    <a:lumMod val="50000"/>
                  </a:schemeClr>
                </a:solidFill>
              </a:rPr>
              <a:t>сила Арх...меда,</a:t>
            </a:r>
          </a:p>
          <a:p>
            <a:pPr>
              <a:buNone/>
            </a:pPr>
            <a:r>
              <a:rPr lang="ru-RU" sz="4400" b="1" dirty="0" smtClean="0">
                <a:solidFill>
                  <a:schemeClr val="accent1">
                    <a:lumMod val="50000"/>
                  </a:schemeClr>
                </a:solidFill>
              </a:rPr>
              <a:t>оса…</a:t>
            </a:r>
            <a:r>
              <a:rPr lang="ru-RU" sz="4400" b="1" dirty="0" err="1" smtClean="0">
                <a:solidFill>
                  <a:schemeClr val="accent1">
                    <a:lumMod val="50000"/>
                  </a:schemeClr>
                </a:solidFill>
              </a:rPr>
              <a:t>ка</a:t>
            </a:r>
            <a:r>
              <a:rPr lang="ru-RU" sz="4400" b="1" dirty="0" smtClean="0">
                <a:solidFill>
                  <a:schemeClr val="accent1">
                    <a:lumMod val="50000"/>
                  </a:schemeClr>
                </a:solidFill>
              </a:rPr>
              <a:t> к…</a:t>
            </a:r>
            <a:r>
              <a:rPr lang="ru-RU" sz="4400" b="1" dirty="0" err="1" smtClean="0">
                <a:solidFill>
                  <a:schemeClr val="accent1">
                    <a:lumMod val="50000"/>
                  </a:schemeClr>
                </a:solidFill>
              </a:rPr>
              <a:t>рабля</a:t>
            </a:r>
            <a:r>
              <a:rPr lang="ru-RU" sz="4400" b="1" dirty="0" smtClean="0">
                <a:solidFill>
                  <a:schemeClr val="accent1">
                    <a:lumMod val="50000"/>
                  </a:schemeClr>
                </a:solidFill>
              </a:rPr>
              <a:t>   </a:t>
            </a:r>
          </a:p>
          <a:p>
            <a:endParaRPr lang="ru-RU" b="1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Ответы: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428596" y="1571612"/>
            <a:ext cx="8429684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/>
            <a:r>
              <a:rPr lang="ru-RU" sz="2800" dirty="0" smtClean="0">
                <a:solidFill>
                  <a:srgbClr val="002060"/>
                </a:solidFill>
                <a:cs typeface="Times New Roman" pitchFamily="18" charset="0"/>
              </a:rPr>
              <a:t>1. Уменьшается</a:t>
            </a:r>
            <a:r>
              <a:rPr lang="ru-RU" sz="2800" dirty="0">
                <a:solidFill>
                  <a:srgbClr val="002060"/>
                </a:solidFill>
                <a:cs typeface="Times New Roman" pitchFamily="18" charset="0"/>
              </a:rPr>
              <a:t>, так как увеличивается выталкивающая сила</a:t>
            </a:r>
            <a:r>
              <a:rPr lang="ru-RU" sz="2800" dirty="0" smtClean="0">
                <a:solidFill>
                  <a:srgbClr val="002060"/>
                </a:solidFill>
                <a:cs typeface="Times New Roman" pitchFamily="18" charset="0"/>
              </a:rPr>
              <a:t>.</a:t>
            </a:r>
          </a:p>
          <a:p>
            <a:pPr marL="514350" indent="-514350">
              <a:buAutoNum type="arabicPeriod"/>
            </a:pPr>
            <a:endParaRPr lang="ru-RU" sz="28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428596" y="2357430"/>
            <a:ext cx="8286808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800" dirty="0" smtClean="0">
              <a:solidFill>
                <a:srgbClr val="002060"/>
              </a:solidFill>
              <a:cs typeface="Times New Roman" pitchFamily="18" charset="0"/>
            </a:endParaRPr>
          </a:p>
          <a:p>
            <a:r>
              <a:rPr lang="ru-RU" sz="2800" dirty="0" smtClean="0">
                <a:solidFill>
                  <a:srgbClr val="002060"/>
                </a:solidFill>
                <a:cs typeface="Times New Roman" pitchFamily="18" charset="0"/>
              </a:rPr>
              <a:t>2. Ледяной </a:t>
            </a:r>
            <a:r>
              <a:rPr lang="ru-RU" sz="2800" dirty="0">
                <a:solidFill>
                  <a:srgbClr val="002060"/>
                </a:solidFill>
                <a:cs typeface="Times New Roman" pitchFamily="18" charset="0"/>
              </a:rPr>
              <a:t>покров создаёт дополнительную выталкивающую силу и затрудняет движение </a:t>
            </a:r>
            <a:r>
              <a:rPr lang="ru-RU" sz="2800" dirty="0" smtClean="0">
                <a:solidFill>
                  <a:srgbClr val="002060"/>
                </a:solidFill>
                <a:cs typeface="Times New Roman" pitchFamily="18" charset="0"/>
              </a:rPr>
              <a:t>лодки.</a:t>
            </a:r>
          </a:p>
          <a:p>
            <a:endParaRPr lang="ru-RU" sz="28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428596" y="3571876"/>
            <a:ext cx="8286808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800" dirty="0" smtClean="0">
              <a:solidFill>
                <a:srgbClr val="002060"/>
              </a:solidFill>
              <a:cs typeface="Times New Roman" pitchFamily="18" charset="0"/>
            </a:endParaRPr>
          </a:p>
          <a:p>
            <a:endParaRPr lang="ru-RU" sz="2800" dirty="0" smtClean="0">
              <a:solidFill>
                <a:srgbClr val="002060"/>
              </a:solidFill>
              <a:cs typeface="Times New Roman" pitchFamily="18" charset="0"/>
            </a:endParaRPr>
          </a:p>
          <a:p>
            <a:r>
              <a:rPr lang="ru-RU" sz="2800" dirty="0" smtClean="0">
                <a:solidFill>
                  <a:srgbClr val="002060"/>
                </a:solidFill>
                <a:cs typeface="Times New Roman" pitchFamily="18" charset="0"/>
              </a:rPr>
              <a:t>3. Тяжёлые </a:t>
            </a:r>
            <a:r>
              <a:rPr lang="ru-RU" sz="2800" dirty="0">
                <a:solidFill>
                  <a:srgbClr val="002060"/>
                </a:solidFill>
                <a:cs typeface="Times New Roman" pitchFamily="18" charset="0"/>
              </a:rPr>
              <a:t>ботинки помогают преодолевать выталкивающую силу.</a:t>
            </a:r>
            <a:endParaRPr lang="en-US" sz="2800" dirty="0">
              <a:solidFill>
                <a:srgbClr val="002060"/>
              </a:solidFill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28596" y="4643446"/>
            <a:ext cx="821537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800" dirty="0" smtClean="0">
              <a:solidFill>
                <a:schemeClr val="accent1">
                  <a:lumMod val="50000"/>
                </a:schemeClr>
              </a:solidFill>
            </a:endParaRPr>
          </a:p>
          <a:p>
            <a:endParaRPr lang="ru-RU" sz="2800" dirty="0">
              <a:solidFill>
                <a:schemeClr val="accent1">
                  <a:lumMod val="50000"/>
                </a:schemeClr>
              </a:solidFill>
            </a:endParaRPr>
          </a:p>
          <a:p>
            <a:r>
              <a:rPr lang="ru-RU" sz="2800" dirty="0" smtClean="0">
                <a:solidFill>
                  <a:schemeClr val="accent1">
                    <a:lumMod val="50000"/>
                  </a:schemeClr>
                </a:solidFill>
              </a:rPr>
              <a:t>4. Архимедова </a:t>
            </a:r>
            <a:r>
              <a:rPr lang="ru-RU" sz="2800" dirty="0">
                <a:solidFill>
                  <a:schemeClr val="accent1">
                    <a:lumMod val="50000"/>
                  </a:schemeClr>
                </a:solidFill>
              </a:rPr>
              <a:t>сила  не возникает в том случае, когда вода не проникает между лодкой и дном</a:t>
            </a:r>
            <a:r>
              <a:rPr lang="ru-RU" sz="2800" dirty="0">
                <a:solidFill>
                  <a:schemeClr val="accent1">
                    <a:lumMod val="50000"/>
                  </a:schemeClr>
                </a:solidFill>
                <a:cs typeface="Times New Roman" pitchFamily="18" charset="0"/>
              </a:rPr>
              <a:t>.</a:t>
            </a:r>
            <a:endParaRPr lang="ru-RU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b="1" dirty="0" smtClean="0">
                <a:solidFill>
                  <a:schemeClr val="accent1">
                    <a:lumMod val="75000"/>
                  </a:schemeClr>
                </a:solidFill>
              </a:rPr>
              <a:t>5. ФИЗКУЛЬТМИНУТКА</a:t>
            </a:r>
            <a:endParaRPr lang="ru-RU" sz="40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28596" y="1785926"/>
            <a:ext cx="8501122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dirty="0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Наберите воздуха и присядьте на дно (сгруппировавшись).</a:t>
            </a:r>
          </a:p>
          <a:p>
            <a:r>
              <a:rPr lang="ru-RU" sz="4000" dirty="0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Встаньте, на мгновение закройте глаза и представьте, что вы стоите в водоёме там, где вода вам по грудь и повторите упражнение.</a:t>
            </a:r>
            <a:endParaRPr lang="ru-RU" sz="4000" dirty="0">
              <a:solidFill>
                <a:schemeClr val="accent1">
                  <a:lumMod val="50000"/>
                </a:schemeClr>
              </a:solidFill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6</a:t>
            </a:r>
            <a:r>
              <a:rPr lang="ru-RU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. Черный ящик</a:t>
            </a:r>
            <a:endParaRPr lang="ru-RU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42844" y="1571612"/>
            <a:ext cx="9001156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74320" indent="-274320">
              <a:spcBef>
                <a:spcPct val="20000"/>
              </a:spcBef>
              <a:buClr>
                <a:schemeClr val="accent3"/>
              </a:buClr>
              <a:buSzPct val="95000"/>
            </a:pPr>
            <a:r>
              <a:rPr lang="ru-RU" sz="3600" dirty="0" smtClean="0">
                <a:solidFill>
                  <a:schemeClr val="accent1">
                    <a:lumMod val="75000"/>
                  </a:schemeClr>
                </a:solidFill>
                <a:latin typeface="+mj-lt"/>
                <a:cs typeface="Times New Roman" pitchFamily="18" charset="0"/>
              </a:rPr>
              <a:t>   </a:t>
            </a:r>
            <a:r>
              <a:rPr lang="ru-RU" sz="3600" dirty="0" smtClean="0">
                <a:solidFill>
                  <a:schemeClr val="accent1">
                    <a:lumMod val="50000"/>
                  </a:schemeClr>
                </a:solidFill>
                <a:latin typeface="+mj-lt"/>
                <a:cs typeface="Times New Roman" pitchFamily="18" charset="0"/>
              </a:rPr>
              <a:t>В </a:t>
            </a:r>
            <a:r>
              <a:rPr lang="ru-RU" sz="3600" dirty="0">
                <a:solidFill>
                  <a:schemeClr val="accent1">
                    <a:lumMod val="50000"/>
                  </a:schemeClr>
                </a:solidFill>
                <a:latin typeface="+mj-lt"/>
                <a:cs typeface="Times New Roman" pitchFamily="18" charset="0"/>
              </a:rPr>
              <a:t>нем находится оригинальный индикатор, который поможет вам определить: в каком из стаканов налита пресная вода, а в  каком – соленая. </a:t>
            </a:r>
            <a:endParaRPr lang="ru-RU" sz="3600" dirty="0" smtClean="0">
              <a:solidFill>
                <a:schemeClr val="accent1">
                  <a:lumMod val="50000"/>
                </a:schemeClr>
              </a:solidFill>
              <a:latin typeface="+mj-lt"/>
              <a:cs typeface="Times New Roman" pitchFamily="18" charset="0"/>
            </a:endParaRPr>
          </a:p>
          <a:p>
            <a:pPr marL="274320" indent="-274320">
              <a:spcBef>
                <a:spcPct val="20000"/>
              </a:spcBef>
              <a:buClr>
                <a:schemeClr val="accent3"/>
              </a:buClr>
              <a:buSzPct val="95000"/>
            </a:pPr>
            <a:r>
              <a:rPr lang="ru-RU" sz="3600" b="1" dirty="0" smtClean="0">
                <a:solidFill>
                  <a:schemeClr val="accent1">
                    <a:lumMod val="75000"/>
                  </a:schemeClr>
                </a:solidFill>
                <a:latin typeface="+mj-lt"/>
                <a:cs typeface="Times New Roman" pitchFamily="18" charset="0"/>
              </a:rPr>
              <a:t>Что </a:t>
            </a:r>
            <a:r>
              <a:rPr lang="ru-RU" sz="3600" b="1" dirty="0">
                <a:solidFill>
                  <a:schemeClr val="accent1">
                    <a:lumMod val="75000"/>
                  </a:schemeClr>
                </a:solidFill>
                <a:latin typeface="+mj-lt"/>
                <a:cs typeface="Times New Roman" pitchFamily="18" charset="0"/>
              </a:rPr>
              <a:t>находится в черном ящике?</a:t>
            </a:r>
            <a:r>
              <a:rPr lang="ru-RU" sz="3600" i="1" dirty="0" smtClean="0">
                <a:solidFill>
                  <a:schemeClr val="accent1">
                    <a:lumMod val="75000"/>
                  </a:schemeClr>
                </a:solidFill>
                <a:latin typeface="+mj-lt"/>
              </a:rPr>
              <a:t>  4</a:t>
            </a:r>
            <a:r>
              <a:rPr lang="ru-RU" sz="2800" i="1" dirty="0" smtClean="0">
                <a:solidFill>
                  <a:schemeClr val="accent1">
                    <a:lumMod val="75000"/>
                  </a:schemeClr>
                </a:solidFill>
                <a:latin typeface="+mj-lt"/>
              </a:rPr>
              <a:t> балла</a:t>
            </a:r>
            <a:endParaRPr lang="en-US" sz="3600" i="1" dirty="0" smtClean="0">
              <a:solidFill>
                <a:schemeClr val="accent1">
                  <a:lumMod val="75000"/>
                </a:schemeClr>
              </a:solidFill>
              <a:latin typeface="+mj-lt"/>
            </a:endParaRP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71670" y="4714884"/>
            <a:ext cx="1357322" cy="1643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43570" y="4714884"/>
            <a:ext cx="1357322" cy="1643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7.Конкурс  «Экологический»</a:t>
            </a:r>
            <a:endParaRPr lang="ru-RU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3" name="Picture 3" descr="H:\картинки\Ландшафты\038034B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57422" y="1727926"/>
            <a:ext cx="4000528" cy="4201404"/>
          </a:xfrm>
          <a:prstGeom prst="rect">
            <a:avLst/>
          </a:prstGeom>
          <a:noFill/>
          <a:ln w="34925" cmpd="tri">
            <a:solidFill>
              <a:schemeClr val="accent6">
                <a:lumMod val="75000"/>
              </a:schemeClr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Задания</a:t>
            </a:r>
            <a:endParaRPr lang="ru-RU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42844" y="1714488"/>
            <a:ext cx="8858312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 smtClean="0">
                <a:solidFill>
                  <a:schemeClr val="accent1">
                    <a:lumMod val="75000"/>
                  </a:schemeClr>
                </a:solidFill>
                <a:latin typeface="+mj-lt"/>
                <a:cs typeface="Times New Roman" pitchFamily="18" charset="0"/>
              </a:rPr>
              <a:t>1.  Охарактеризовать экологическую ситуацию, создаваемую в результате эксплуатации подводных , надводных и воздушных транспортных средств.</a:t>
            </a:r>
          </a:p>
          <a:p>
            <a:endParaRPr lang="ru-RU" sz="3600" b="1" dirty="0" smtClean="0">
              <a:solidFill>
                <a:schemeClr val="accent1">
                  <a:lumMod val="75000"/>
                </a:schemeClr>
              </a:solidFill>
              <a:latin typeface="+mj-lt"/>
              <a:cs typeface="Times New Roman" pitchFamily="18" charset="0"/>
            </a:endParaRPr>
          </a:p>
          <a:p>
            <a:r>
              <a:rPr lang="ru-RU" sz="3600" b="1" dirty="0" smtClean="0">
                <a:solidFill>
                  <a:schemeClr val="accent1">
                    <a:lumMod val="75000"/>
                  </a:schemeClr>
                </a:solidFill>
                <a:latin typeface="+mj-lt"/>
                <a:cs typeface="Times New Roman" pitchFamily="18" charset="0"/>
              </a:rPr>
              <a:t>2. Предложить альтернативный транспорт.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8. Конкурс «Кроссворд»</a:t>
            </a:r>
            <a:endParaRPr lang="ru-RU" dirty="0"/>
          </a:p>
        </p:txBody>
      </p:sp>
      <p:pic>
        <p:nvPicPr>
          <p:cNvPr id="3" name="Picture 7" descr="Атомная ракетная подводная лодка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928662" y="4286256"/>
            <a:ext cx="3847488" cy="2244368"/>
          </a:xfrm>
          <a:prstGeom prst="rect">
            <a:avLst/>
          </a:prstGeom>
          <a:noFill/>
          <a:ln/>
          <a:scene3d>
            <a:camera prst="isometricOffAxis1Right"/>
            <a:lightRig rig="threePt" dir="t"/>
          </a:scene3d>
        </p:spPr>
      </p:pic>
      <p:pic>
        <p:nvPicPr>
          <p:cNvPr id="4" name="Picture 4" descr="003-MiG-25UB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6314" y="4143380"/>
            <a:ext cx="3808154" cy="2357454"/>
          </a:xfrm>
          <a:prstGeom prst="rect">
            <a:avLst/>
          </a:prstGeom>
          <a:noFill/>
          <a:ln w="38100" cmpd="sng">
            <a:solidFill>
              <a:srgbClr val="4A3C3F"/>
            </a:solidFill>
            <a:miter lim="800000"/>
            <a:headEnd/>
            <a:tailEnd/>
          </a:ln>
          <a:scene3d>
            <a:camera prst="isometricOffAxis1Right"/>
            <a:lightRig rig="threePt" dir="t"/>
          </a:scene3d>
        </p:spPr>
      </p:pic>
      <p:pic>
        <p:nvPicPr>
          <p:cNvPr id="5" name="Picture 5" descr="C:\Documents and Settings\Admin.MICROSOF-28BF33\Мои документы\всё\Новая папка (2)\картинки по физике\L027\1c27_05_0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8596" y="1643050"/>
            <a:ext cx="4000528" cy="2762269"/>
          </a:xfrm>
          <a:prstGeom prst="rect">
            <a:avLst/>
          </a:prstGeom>
          <a:noFill/>
          <a:ln>
            <a:solidFill>
              <a:schemeClr val="accent6">
                <a:lumMod val="50000"/>
              </a:schemeClr>
            </a:solidFill>
          </a:ln>
          <a:scene3d>
            <a:camera prst="isometricOffAxis1Right"/>
            <a:lightRig rig="threePt" dir="t"/>
          </a:scene3d>
        </p:spPr>
      </p:pic>
      <p:pic>
        <p:nvPicPr>
          <p:cNvPr id="6" name="Picture 11" descr="возд шары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>
          <a:xfrm>
            <a:off x="4605339" y="1428736"/>
            <a:ext cx="3348035" cy="2643206"/>
          </a:xfrm>
          <a:prstGeom prst="rect">
            <a:avLst/>
          </a:prstGeom>
          <a:noFill/>
          <a:ln/>
          <a:scene3d>
            <a:camera prst="isometricOffAxis1Right"/>
            <a:lightRig rig="threePt" dir="t"/>
          </a:scene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0042"/>
            <a:ext cx="8229600" cy="1428760"/>
          </a:xfrm>
        </p:spPr>
        <p:txBody>
          <a:bodyPr>
            <a:noAutofit/>
          </a:bodyPr>
          <a:lstStyle/>
          <a:p>
            <a:r>
              <a:rPr lang="ru-RU" sz="2800" b="1" dirty="0" smtClean="0">
                <a:solidFill>
                  <a:schemeClr val="accent1">
                    <a:lumMod val="75000"/>
                  </a:schemeClr>
                </a:solidFill>
              </a:rPr>
              <a:t>Если вы правильно ответите на все вопросы, то по вертикали прочтёте имя учёного, открывшего один из основных законов </a:t>
            </a:r>
            <a:r>
              <a:rPr lang="ru-RU" sz="2800" b="1" dirty="0" err="1" smtClean="0">
                <a:solidFill>
                  <a:schemeClr val="accent1">
                    <a:lumMod val="75000"/>
                  </a:schemeClr>
                </a:solidFill>
              </a:rPr>
              <a:t>гидроаэромеханики</a:t>
            </a:r>
            <a:r>
              <a:rPr lang="ru-RU" sz="2800" b="1" dirty="0" smtClean="0">
                <a:solidFill>
                  <a:srgbClr val="002060"/>
                </a:solidFill>
              </a:rPr>
              <a:t/>
            </a:r>
            <a:br>
              <a:rPr lang="ru-RU" sz="2800" b="1" dirty="0" smtClean="0">
                <a:solidFill>
                  <a:srgbClr val="002060"/>
                </a:solidFill>
              </a:rPr>
            </a:br>
            <a:endParaRPr lang="ru-RU" sz="28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0" y="2143116"/>
            <a:ext cx="8929718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450850" algn="just" fontAlgn="base">
              <a:spcBef>
                <a:spcPct val="0"/>
              </a:spcBef>
              <a:spcAft>
                <a:spcPct val="0"/>
              </a:spcAft>
            </a:pPr>
            <a:r>
              <a:rPr lang="ru-RU" sz="2400" b="1" i="1" dirty="0" smtClean="0">
                <a:solidFill>
                  <a:schemeClr val="accent1">
                    <a:lumMod val="50000"/>
                  </a:schemeClr>
                </a:solidFill>
                <a:latin typeface="+mj-lt"/>
                <a:ea typeface="Times New Roman" pitchFamily="18" charset="0"/>
                <a:cs typeface="Times New Roman" pitchFamily="18" charset="0"/>
              </a:rPr>
              <a:t>По горизонтали:</a:t>
            </a:r>
          </a:p>
          <a:p>
            <a:pPr lvl="0" indent="450850" algn="just" fontAlgn="base">
              <a:spcBef>
                <a:spcPct val="0"/>
              </a:spcBef>
              <a:spcAft>
                <a:spcPct val="0"/>
              </a:spcAft>
            </a:pPr>
            <a:endParaRPr lang="ru-RU" sz="2400" b="1" dirty="0" smtClean="0">
              <a:solidFill>
                <a:schemeClr val="accent1">
                  <a:lumMod val="50000"/>
                </a:schemeClr>
              </a:solidFill>
              <a:latin typeface="+mj-lt"/>
            </a:endParaRPr>
          </a:p>
          <a:p>
            <a:pPr lvl="0" indent="45085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latin typeface="+mj-lt"/>
                <a:ea typeface="Times New Roman" pitchFamily="18" charset="0"/>
                <a:cs typeface="Times New Roman" pitchFamily="18" charset="0"/>
              </a:rPr>
              <a:t>1.Величина, от которой зависит архимедова сила.</a:t>
            </a:r>
            <a:endParaRPr lang="ru-RU" sz="2400" b="1" dirty="0" smtClean="0">
              <a:solidFill>
                <a:schemeClr val="accent1">
                  <a:lumMod val="50000"/>
                </a:schemeClr>
              </a:solidFill>
              <a:latin typeface="+mj-lt"/>
            </a:endParaRPr>
          </a:p>
          <a:p>
            <a:pPr lvl="0" indent="45085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latin typeface="+mj-lt"/>
                <a:ea typeface="Times New Roman" pitchFamily="18" charset="0"/>
                <a:cs typeface="Times New Roman" pitchFamily="18" charset="0"/>
              </a:rPr>
              <a:t>2.Прибор для измерения давления в шинах.</a:t>
            </a:r>
            <a:endParaRPr lang="ru-RU" sz="2400" b="1" dirty="0" smtClean="0">
              <a:solidFill>
                <a:schemeClr val="accent1">
                  <a:lumMod val="50000"/>
                </a:schemeClr>
              </a:solidFill>
              <a:latin typeface="+mj-lt"/>
            </a:endParaRPr>
          </a:p>
          <a:p>
            <a:pPr lvl="0" indent="45085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latin typeface="+mj-lt"/>
                <a:ea typeface="Times New Roman" pitchFamily="18" charset="0"/>
                <a:cs typeface="Times New Roman" pitchFamily="18" charset="0"/>
              </a:rPr>
              <a:t>3.Воздушная оболочка Земли.</a:t>
            </a:r>
            <a:endParaRPr lang="ru-RU" sz="2400" b="1" dirty="0" smtClean="0">
              <a:solidFill>
                <a:schemeClr val="accent1">
                  <a:lumMod val="50000"/>
                </a:schemeClr>
              </a:solidFill>
              <a:latin typeface="+mj-lt"/>
            </a:endParaRPr>
          </a:p>
          <a:p>
            <a:pPr lvl="0" indent="45085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latin typeface="+mj-lt"/>
                <a:ea typeface="Times New Roman" pitchFamily="18" charset="0"/>
                <a:cs typeface="Times New Roman" pitchFamily="18" charset="0"/>
              </a:rPr>
              <a:t>4.Фамилия бургомистра, экспериментально</a:t>
            </a:r>
          </a:p>
          <a:p>
            <a:pPr lvl="0" indent="45085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latin typeface="+mj-lt"/>
                <a:ea typeface="Times New Roman" pitchFamily="18" charset="0"/>
                <a:cs typeface="Times New Roman" pitchFamily="18" charset="0"/>
              </a:rPr>
              <a:t>  доказавшего существование атмосферного давления.</a:t>
            </a:r>
            <a:endParaRPr lang="ru-RU" sz="2400" b="1" dirty="0" smtClean="0">
              <a:solidFill>
                <a:schemeClr val="accent1">
                  <a:lumMod val="50000"/>
                </a:schemeClr>
              </a:solidFill>
              <a:latin typeface="+mj-lt"/>
            </a:endParaRPr>
          </a:p>
          <a:p>
            <a:pPr lvl="0" indent="45085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latin typeface="+mj-lt"/>
                <a:ea typeface="Times New Roman" pitchFamily="18" charset="0"/>
                <a:cs typeface="Times New Roman" pitchFamily="18" charset="0"/>
              </a:rPr>
              <a:t>5.Прибор для измерения атмосферного давления.</a:t>
            </a:r>
            <a:endParaRPr lang="ru-RU" sz="2400" b="1" dirty="0" smtClean="0">
              <a:solidFill>
                <a:schemeClr val="accent1">
                  <a:lumMod val="50000"/>
                </a:schemeClr>
              </a:solidFill>
              <a:latin typeface="+mj-lt"/>
            </a:endParaRPr>
          </a:p>
          <a:p>
            <a:pPr lvl="0" indent="45085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latin typeface="+mj-lt"/>
                <a:ea typeface="Times New Roman" pitchFamily="18" charset="0"/>
                <a:cs typeface="Times New Roman" pitchFamily="18" charset="0"/>
              </a:rPr>
              <a:t>6.Физическая величина, о которой должен помнить</a:t>
            </a:r>
          </a:p>
          <a:p>
            <a:pPr lvl="0" indent="45085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latin typeface="+mj-lt"/>
                <a:ea typeface="Times New Roman" pitchFamily="18" charset="0"/>
                <a:cs typeface="Times New Roman" pitchFamily="18" charset="0"/>
              </a:rPr>
              <a:t> дедушка, готовя шило для ремонта обуви.</a:t>
            </a:r>
            <a:endParaRPr lang="ru-RU" sz="2400" b="1" dirty="0" smtClean="0">
              <a:solidFill>
                <a:schemeClr val="accent1">
                  <a:lumMod val="50000"/>
                </a:schemeClr>
              </a:solidFill>
              <a:latin typeface="+mj-lt"/>
            </a:endParaRPr>
          </a:p>
          <a:p>
            <a:pPr lvl="0" indent="45085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latin typeface="+mj-lt"/>
                <a:ea typeface="Times New Roman" pitchFamily="18" charset="0"/>
                <a:cs typeface="Times New Roman" pitchFamily="18" charset="0"/>
              </a:rPr>
              <a:t>7.Единица силы.</a:t>
            </a:r>
            <a:endParaRPr lang="ru-RU" sz="4000" b="1" dirty="0" smtClean="0">
              <a:solidFill>
                <a:schemeClr val="accent1">
                  <a:lumMod val="50000"/>
                </a:schemeClr>
              </a:solidFill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Содержимое 3" descr="Изображение"/>
          <p:cNvPicPr>
            <a:picLocks/>
          </p:cNvPicPr>
          <p:nvPr/>
        </p:nvPicPr>
        <p:blipFill>
          <a:blip r:embed="rId2" cstate="print"/>
          <a:srcRect l="9483" t="4167" r="4310" b="8333"/>
          <a:stretch>
            <a:fillRect/>
          </a:stretch>
        </p:blipFill>
        <p:spPr bwMode="auto">
          <a:xfrm>
            <a:off x="642910" y="785794"/>
            <a:ext cx="7858180" cy="52149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296974"/>
          </a:xfrm>
        </p:spPr>
        <p:txBody>
          <a:bodyPr>
            <a:noAutofit/>
          </a:bodyPr>
          <a:lstStyle/>
          <a:p>
            <a:r>
              <a:rPr lang="ru-RU" sz="4800" b="1" dirty="0" smtClean="0">
                <a:solidFill>
                  <a:schemeClr val="accent1">
                    <a:lumMod val="75000"/>
                  </a:schemeClr>
                </a:solidFill>
              </a:rPr>
              <a:t>9.  Отгадай загадку</a:t>
            </a:r>
            <a:r>
              <a:rPr lang="ru-RU" b="1" dirty="0" smtClean="0">
                <a:solidFill>
                  <a:srgbClr val="002060"/>
                </a:solidFill>
              </a:rPr>
              <a:t/>
            </a:r>
            <a:br>
              <a:rPr lang="ru-RU" b="1" dirty="0" smtClean="0">
                <a:solidFill>
                  <a:srgbClr val="002060"/>
                </a:solidFill>
              </a:rPr>
            </a:b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14282" y="1628507"/>
            <a:ext cx="4000528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solidFill>
                  <a:schemeClr val="accent1">
                    <a:lumMod val="75000"/>
                  </a:schemeClr>
                </a:solidFill>
                <a:latin typeface="+mj-lt"/>
              </a:rPr>
              <a:t>По волнам дворец плывет,</a:t>
            </a:r>
          </a:p>
          <a:p>
            <a:pPr>
              <a:buNone/>
            </a:pPr>
            <a:r>
              <a:rPr lang="ru-RU" sz="2400" dirty="0" smtClean="0">
                <a:solidFill>
                  <a:schemeClr val="accent1">
                    <a:lumMod val="75000"/>
                  </a:schemeClr>
                </a:solidFill>
                <a:latin typeface="+mj-lt"/>
              </a:rPr>
              <a:t>На себе людей везет.</a:t>
            </a:r>
          </a:p>
          <a:p>
            <a:pPr>
              <a:buNone/>
            </a:pPr>
            <a:endParaRPr lang="ru-RU" sz="2400" dirty="0" smtClean="0">
              <a:solidFill>
                <a:schemeClr val="accent1">
                  <a:lumMod val="75000"/>
                </a:schemeClr>
              </a:solidFill>
              <a:latin typeface="+mj-lt"/>
            </a:endParaRPr>
          </a:p>
          <a:p>
            <a:r>
              <a:rPr lang="ru-RU" sz="2400" dirty="0" smtClean="0">
                <a:solidFill>
                  <a:schemeClr val="accent1">
                    <a:lumMod val="75000"/>
                  </a:schemeClr>
                </a:solidFill>
                <a:latin typeface="+mj-lt"/>
              </a:rPr>
              <a:t>Под водою дом плывет,</a:t>
            </a:r>
          </a:p>
          <a:p>
            <a:pPr>
              <a:buNone/>
            </a:pPr>
            <a:r>
              <a:rPr lang="ru-RU" sz="2400" dirty="0" smtClean="0">
                <a:solidFill>
                  <a:schemeClr val="accent1">
                    <a:lumMod val="75000"/>
                  </a:schemeClr>
                </a:solidFill>
                <a:latin typeface="+mj-lt"/>
              </a:rPr>
              <a:t>Смелый в нем народ живет.</a:t>
            </a:r>
          </a:p>
          <a:p>
            <a:pPr>
              <a:buNone/>
            </a:pPr>
            <a:r>
              <a:rPr lang="ru-RU" sz="2400" dirty="0" smtClean="0">
                <a:solidFill>
                  <a:schemeClr val="accent1">
                    <a:lumMod val="75000"/>
                  </a:schemeClr>
                </a:solidFill>
                <a:latin typeface="+mj-lt"/>
              </a:rPr>
              <a:t>Даже под полярным льдом</a:t>
            </a:r>
          </a:p>
          <a:p>
            <a:pPr>
              <a:buNone/>
            </a:pPr>
            <a:r>
              <a:rPr lang="ru-RU" sz="2400" dirty="0" smtClean="0">
                <a:solidFill>
                  <a:schemeClr val="accent1">
                    <a:lumMod val="75000"/>
                  </a:schemeClr>
                </a:solidFill>
                <a:latin typeface="+mj-lt"/>
              </a:rPr>
              <a:t>Может плавать этот дом.</a:t>
            </a:r>
          </a:p>
          <a:p>
            <a:endParaRPr lang="en-US" sz="2400" dirty="0" smtClean="0">
              <a:solidFill>
                <a:schemeClr val="accent1">
                  <a:lumMod val="75000"/>
                </a:schemeClr>
              </a:solidFill>
              <a:latin typeface="+mj-lt"/>
            </a:endParaRPr>
          </a:p>
          <a:p>
            <a:r>
              <a:rPr lang="en-US" sz="2400" dirty="0" smtClean="0">
                <a:solidFill>
                  <a:schemeClr val="accent1">
                    <a:lumMod val="75000"/>
                  </a:schemeClr>
                </a:solidFill>
                <a:latin typeface="+mj-lt"/>
              </a:rPr>
              <a:t>C </a:t>
            </a:r>
            <a:r>
              <a:rPr lang="ru-RU" sz="2400" baseline="0" dirty="0" smtClean="0">
                <a:solidFill>
                  <a:schemeClr val="accent1">
                    <a:lumMod val="75000"/>
                  </a:schemeClr>
                </a:solidFill>
                <a:latin typeface="+mj-lt"/>
              </a:rPr>
              <a:t> тёплым воздухом шар,</a:t>
            </a:r>
          </a:p>
          <a:p>
            <a:r>
              <a:rPr lang="ru-RU" sz="2400" baseline="0" dirty="0" smtClean="0">
                <a:solidFill>
                  <a:schemeClr val="accent1">
                    <a:lumMod val="75000"/>
                  </a:schemeClr>
                </a:solidFill>
                <a:latin typeface="+mj-lt"/>
              </a:rPr>
              <a:t>А под ним корзинка,</a:t>
            </a:r>
          </a:p>
          <a:p>
            <a:r>
              <a:rPr lang="ru-RU" sz="2400" dirty="0" smtClean="0">
                <a:solidFill>
                  <a:schemeClr val="accent1">
                    <a:lumMod val="75000"/>
                  </a:schemeClr>
                </a:solidFill>
                <a:latin typeface="+mj-lt"/>
              </a:rPr>
              <a:t>Под ногами земля –</a:t>
            </a:r>
          </a:p>
          <a:p>
            <a:r>
              <a:rPr lang="ru-RU" sz="2400" dirty="0" smtClean="0">
                <a:solidFill>
                  <a:schemeClr val="accent1">
                    <a:lumMod val="75000"/>
                  </a:schemeClr>
                </a:solidFill>
                <a:latin typeface="+mj-lt"/>
              </a:rPr>
              <a:t>Словно на картинке.</a:t>
            </a:r>
            <a:endParaRPr lang="ru-RU" sz="2400" dirty="0">
              <a:solidFill>
                <a:schemeClr val="accent1">
                  <a:lumMod val="75000"/>
                </a:schemeClr>
              </a:solidFill>
              <a:latin typeface="+mj-lt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643438" y="1714488"/>
            <a:ext cx="4500562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solidFill>
                  <a:schemeClr val="accent1">
                    <a:lumMod val="75000"/>
                  </a:schemeClr>
                </a:solidFill>
              </a:rPr>
              <a:t>Паровоз без колес!</a:t>
            </a:r>
          </a:p>
          <a:p>
            <a:pPr>
              <a:buNone/>
            </a:pPr>
            <a:r>
              <a:rPr lang="ru-RU" sz="2400" dirty="0" smtClean="0">
                <a:solidFill>
                  <a:schemeClr val="accent1">
                    <a:lumMod val="75000"/>
                  </a:schemeClr>
                </a:solidFill>
              </a:rPr>
              <a:t>Вот так чудо-паровоз!</a:t>
            </a:r>
          </a:p>
          <a:p>
            <a:pPr>
              <a:buNone/>
            </a:pPr>
            <a:r>
              <a:rPr lang="ru-RU" sz="2400" dirty="0" smtClean="0">
                <a:solidFill>
                  <a:schemeClr val="accent1">
                    <a:lumMod val="75000"/>
                  </a:schemeClr>
                </a:solidFill>
              </a:rPr>
              <a:t>Не с ума ли он сошел? —</a:t>
            </a:r>
          </a:p>
          <a:p>
            <a:pPr>
              <a:buNone/>
            </a:pPr>
            <a:r>
              <a:rPr lang="ru-RU" sz="2400" dirty="0" smtClean="0">
                <a:solidFill>
                  <a:schemeClr val="accent1">
                    <a:lumMod val="75000"/>
                  </a:schemeClr>
                </a:solidFill>
              </a:rPr>
              <a:t>Прямо по морю пошел!</a:t>
            </a:r>
          </a:p>
          <a:p>
            <a:pPr>
              <a:buNone/>
            </a:pPr>
            <a:endParaRPr lang="ru-RU" sz="2400" dirty="0" smtClean="0">
              <a:solidFill>
                <a:schemeClr val="accent1">
                  <a:lumMod val="75000"/>
                </a:schemeClr>
              </a:solidFill>
            </a:endParaRPr>
          </a:p>
          <a:p>
            <a:pPr>
              <a:buNone/>
            </a:pPr>
            <a:endParaRPr lang="ru-RU" sz="2400" dirty="0" smtClean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ru-RU" sz="2400" dirty="0" smtClean="0">
                <a:solidFill>
                  <a:schemeClr val="accent1">
                    <a:lumMod val="75000"/>
                  </a:schemeClr>
                </a:solidFill>
              </a:rPr>
              <a:t>Круглый, гладкий, как арбуз…</a:t>
            </a:r>
          </a:p>
          <a:p>
            <a:pPr>
              <a:buNone/>
            </a:pPr>
            <a:r>
              <a:rPr lang="ru-RU" sz="2400" dirty="0" smtClean="0">
                <a:solidFill>
                  <a:schemeClr val="accent1">
                    <a:lumMod val="75000"/>
                  </a:schemeClr>
                </a:solidFill>
              </a:rPr>
              <a:t>Цвет – любой, на разный вкус.</a:t>
            </a:r>
          </a:p>
          <a:p>
            <a:pPr>
              <a:buNone/>
            </a:pPr>
            <a:r>
              <a:rPr lang="ru-RU" sz="2400" dirty="0" smtClean="0">
                <a:solidFill>
                  <a:schemeClr val="accent1">
                    <a:lumMod val="75000"/>
                  </a:schemeClr>
                </a:solidFill>
              </a:rPr>
              <a:t>Коль отпустишь с поводка,</a:t>
            </a:r>
          </a:p>
          <a:p>
            <a:pPr>
              <a:buNone/>
            </a:pPr>
            <a:r>
              <a:rPr lang="ru-RU" sz="2400" dirty="0" smtClean="0">
                <a:solidFill>
                  <a:schemeClr val="accent1">
                    <a:lumMod val="75000"/>
                  </a:schemeClr>
                </a:solidFill>
              </a:rPr>
              <a:t>Улетит  за облака.</a:t>
            </a:r>
            <a:endParaRPr lang="ru-RU" sz="2400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Конкурс «Исторический»</a:t>
            </a:r>
            <a:endParaRPr lang="ru-RU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3" name="Picture 4" descr="1d40_04_0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44" y="2143116"/>
            <a:ext cx="4806966" cy="3732223"/>
          </a:xfrm>
          <a:prstGeom prst="rect">
            <a:avLst/>
          </a:prstGeom>
          <a:noFill/>
          <a:ln w="38100">
            <a:solidFill>
              <a:schemeClr val="accent6">
                <a:lumMod val="50000"/>
              </a:schemeClr>
            </a:solidFill>
            <a:miter lim="800000"/>
            <a:headEnd/>
            <a:tailEnd/>
          </a:ln>
          <a:scene3d>
            <a:camera prst="isometricOffAxis1Right"/>
            <a:lightRig rig="threePt" dir="t"/>
          </a:scene3d>
        </p:spPr>
      </p:pic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86182" y="4452945"/>
            <a:ext cx="2643206" cy="2055827"/>
          </a:xfrm>
          <a:prstGeom prst="rect">
            <a:avLst/>
          </a:prstGeom>
          <a:noFill/>
          <a:ln w="38100">
            <a:solidFill>
              <a:schemeClr val="accent6">
                <a:lumMod val="50000"/>
              </a:schemeClr>
            </a:solidFill>
            <a:miter lim="800000"/>
            <a:headEnd/>
            <a:tailEnd/>
          </a:ln>
        </p:spPr>
      </p:pic>
      <p:pic>
        <p:nvPicPr>
          <p:cNvPr id="5" name="Picture 4" descr="m3-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>
          <a:xfrm>
            <a:off x="4929190" y="1928802"/>
            <a:ext cx="2349669" cy="2157437"/>
          </a:xfrm>
          <a:prstGeom prst="rect">
            <a:avLst/>
          </a:prstGeom>
          <a:noFill/>
          <a:ln w="28575">
            <a:solidFill>
              <a:schemeClr val="accent6">
                <a:lumMod val="50000"/>
              </a:schemeClr>
            </a:solidFill>
          </a:ln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286512" y="3786190"/>
            <a:ext cx="2357454" cy="2357454"/>
          </a:xfrm>
          <a:prstGeom prst="rect">
            <a:avLst/>
          </a:prstGeom>
          <a:noFill/>
          <a:ln w="38100">
            <a:solidFill>
              <a:schemeClr val="accent6">
                <a:lumMod val="50000"/>
              </a:schemeClr>
            </a:solidFill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000100" y="357166"/>
            <a:ext cx="7072362" cy="1214446"/>
          </a:xfrm>
        </p:spPr>
        <p:txBody>
          <a:bodyPr>
            <a:noAutofit/>
          </a:bodyPr>
          <a:lstStyle/>
          <a:p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cs typeface="Times New Roman" pitchFamily="18" charset="0"/>
              </a:rPr>
              <a:t/>
            </a:r>
            <a:br>
              <a:rPr lang="ru-RU" b="1" dirty="0" smtClean="0">
                <a:solidFill>
                  <a:schemeClr val="accent1">
                    <a:lumMod val="50000"/>
                  </a:schemeClr>
                </a:solidFill>
                <a:cs typeface="Times New Roman" pitchFamily="18" charset="0"/>
              </a:rPr>
            </a:b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cs typeface="Times New Roman" pitchFamily="18" charset="0"/>
              </a:rPr>
              <a:t>2. Конкурс «Эрудит»</a:t>
            </a:r>
            <a:br>
              <a:rPr lang="ru-RU" b="1" dirty="0" smtClean="0">
                <a:solidFill>
                  <a:schemeClr val="accent1">
                    <a:lumMod val="50000"/>
                  </a:schemeClr>
                </a:solidFill>
                <a:cs typeface="Times New Roman" pitchFamily="18" charset="0"/>
              </a:rPr>
            </a:br>
            <a:endParaRPr lang="ru-RU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5" name="Picture 2" descr="D:\Картинки\Clipart\анимация\корабль плывёт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1857364"/>
            <a:ext cx="8001056" cy="4214842"/>
          </a:xfrm>
          <a:prstGeom prst="rect">
            <a:avLst/>
          </a:prstGeom>
          <a:noFill/>
          <a:ln w="47625" cmpd="tri">
            <a:solidFill>
              <a:schemeClr val="accent6">
                <a:lumMod val="50000"/>
              </a:schemeClr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57166"/>
            <a:ext cx="8229600" cy="1571636"/>
          </a:xfrm>
        </p:spPr>
        <p:txBody>
          <a:bodyPr>
            <a:noAutofit/>
          </a:bodyPr>
          <a:lstStyle/>
          <a:p>
            <a:r>
              <a:rPr lang="ru-RU" sz="5400" b="1" dirty="0" smtClean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10.  Итог   урока.</a:t>
            </a:r>
            <a:br>
              <a:rPr lang="ru-RU" sz="5400" b="1" dirty="0" smtClean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</a:br>
            <a:endParaRPr lang="ru-RU" sz="54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42844" y="1500175"/>
            <a:ext cx="4429156" cy="41796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73050" indent="-273050">
              <a:lnSpc>
                <a:spcPct val="80000"/>
              </a:lnSpc>
            </a:pPr>
            <a:r>
              <a:rPr lang="ru-RU" sz="2800" dirty="0" smtClean="0">
                <a:solidFill>
                  <a:srgbClr val="002060"/>
                </a:solidFill>
                <a:latin typeface="+mj-lt"/>
                <a:cs typeface="Times New Roman" pitchFamily="18" charset="0"/>
              </a:rPr>
              <a:t>Жидкости на тело давят, </a:t>
            </a:r>
          </a:p>
          <a:p>
            <a:pPr marL="273050" indent="-273050">
              <a:lnSpc>
                <a:spcPct val="80000"/>
              </a:lnSpc>
            </a:pPr>
            <a:r>
              <a:rPr lang="ru-RU" sz="2800" dirty="0" smtClean="0">
                <a:solidFill>
                  <a:srgbClr val="002060"/>
                </a:solidFill>
                <a:latin typeface="+mj-lt"/>
                <a:cs typeface="Times New Roman" pitchFamily="18" charset="0"/>
              </a:rPr>
              <a:t>Вверх его все поднимают, </a:t>
            </a:r>
          </a:p>
          <a:p>
            <a:pPr marL="273050" indent="-273050">
              <a:lnSpc>
                <a:spcPct val="80000"/>
              </a:lnSpc>
            </a:pPr>
            <a:r>
              <a:rPr lang="ru-RU" sz="2800" dirty="0" smtClean="0">
                <a:solidFill>
                  <a:srgbClr val="002060"/>
                </a:solidFill>
                <a:latin typeface="+mj-lt"/>
                <a:cs typeface="Times New Roman" pitchFamily="18" charset="0"/>
              </a:rPr>
              <a:t>При этом силу создают, </a:t>
            </a:r>
          </a:p>
          <a:p>
            <a:pPr marL="273050" indent="-273050">
              <a:lnSpc>
                <a:spcPct val="80000"/>
              </a:lnSpc>
            </a:pPr>
            <a:r>
              <a:rPr lang="ru-RU" sz="2800" dirty="0" smtClean="0">
                <a:solidFill>
                  <a:srgbClr val="002060"/>
                </a:solidFill>
                <a:latin typeface="+mj-lt"/>
                <a:cs typeface="Times New Roman" pitchFamily="18" charset="0"/>
              </a:rPr>
              <a:t>Что Архимедовой зовут! </a:t>
            </a:r>
          </a:p>
          <a:p>
            <a:pPr marL="273050" indent="-273050">
              <a:lnSpc>
                <a:spcPct val="80000"/>
              </a:lnSpc>
            </a:pPr>
            <a:r>
              <a:rPr lang="ru-RU" sz="2800" dirty="0" smtClean="0">
                <a:solidFill>
                  <a:srgbClr val="002060"/>
                </a:solidFill>
                <a:latin typeface="+mj-lt"/>
                <a:cs typeface="Times New Roman" pitchFamily="18" charset="0"/>
              </a:rPr>
              <a:t>Ее считать умеем мы: </a:t>
            </a:r>
          </a:p>
          <a:p>
            <a:pPr marL="273050" indent="-273050">
              <a:lnSpc>
                <a:spcPct val="80000"/>
              </a:lnSpc>
            </a:pPr>
            <a:r>
              <a:rPr lang="ru-RU" sz="2800" dirty="0" smtClean="0">
                <a:solidFill>
                  <a:srgbClr val="002060"/>
                </a:solidFill>
                <a:latin typeface="+mj-lt"/>
                <a:cs typeface="Times New Roman" pitchFamily="18" charset="0"/>
              </a:rPr>
              <a:t>Надо знать лишь вес воды, </a:t>
            </a:r>
          </a:p>
          <a:p>
            <a:pPr marL="273050" indent="-273050">
              <a:lnSpc>
                <a:spcPct val="80000"/>
              </a:lnSpc>
            </a:pPr>
            <a:r>
              <a:rPr lang="ru-RU" sz="2800" dirty="0" smtClean="0">
                <a:solidFill>
                  <a:srgbClr val="002060"/>
                </a:solidFill>
                <a:latin typeface="+mj-lt"/>
                <a:cs typeface="Times New Roman" pitchFamily="18" charset="0"/>
              </a:rPr>
              <a:t>Что-то тело вытесняет - </a:t>
            </a:r>
          </a:p>
          <a:p>
            <a:pPr marL="273050" indent="-273050">
              <a:lnSpc>
                <a:spcPct val="80000"/>
              </a:lnSpc>
            </a:pPr>
            <a:r>
              <a:rPr lang="ru-RU" sz="2800" dirty="0" smtClean="0">
                <a:solidFill>
                  <a:srgbClr val="002060"/>
                </a:solidFill>
                <a:latin typeface="+mj-lt"/>
                <a:cs typeface="Times New Roman" pitchFamily="18" charset="0"/>
              </a:rPr>
              <a:t>Все закон нам объясняет -</a:t>
            </a:r>
          </a:p>
          <a:p>
            <a:pPr marL="273050" indent="-273050">
              <a:lnSpc>
                <a:spcPct val="80000"/>
              </a:lnSpc>
            </a:pPr>
            <a:r>
              <a:rPr lang="ru-RU" sz="2800" dirty="0" smtClean="0">
                <a:solidFill>
                  <a:srgbClr val="002060"/>
                </a:solidFill>
                <a:latin typeface="+mj-lt"/>
                <a:cs typeface="Times New Roman" pitchFamily="18" charset="0"/>
              </a:rPr>
              <a:t>Открыл его великий грек </a:t>
            </a:r>
          </a:p>
          <a:p>
            <a:pPr marL="273050" indent="-273050">
              <a:lnSpc>
                <a:spcPct val="80000"/>
              </a:lnSpc>
            </a:pPr>
            <a:r>
              <a:rPr lang="ru-RU" sz="2800" dirty="0" smtClean="0">
                <a:solidFill>
                  <a:srgbClr val="002060"/>
                </a:solidFill>
                <a:latin typeface="+mj-lt"/>
                <a:cs typeface="Times New Roman" pitchFamily="18" charset="0"/>
              </a:rPr>
              <a:t>Ему имя - Архимед! </a:t>
            </a:r>
          </a:p>
          <a:p>
            <a:pPr marL="273050" indent="-273050">
              <a:lnSpc>
                <a:spcPct val="80000"/>
              </a:lnSpc>
            </a:pPr>
            <a:r>
              <a:rPr lang="ru-RU" sz="2400" dirty="0" smtClean="0">
                <a:solidFill>
                  <a:srgbClr val="002060"/>
                </a:solidFill>
                <a:latin typeface="+mj-lt"/>
                <a:cs typeface="Times New Roman" pitchFamily="18" charset="0"/>
              </a:rPr>
              <a:t> </a:t>
            </a:r>
          </a:p>
        </p:txBody>
      </p:sp>
      <p:pic>
        <p:nvPicPr>
          <p:cNvPr id="4" name="Содержимое 4" descr="Archimedes_%28Graphiлk%29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72066" y="1500174"/>
            <a:ext cx="3786214" cy="4243550"/>
          </a:xfrm>
          <a:prstGeom prst="rect">
            <a:avLst/>
          </a:prstGeom>
          <a:noFill/>
          <a:ln w="38100">
            <a:solidFill>
              <a:schemeClr val="accent6">
                <a:lumMod val="50000"/>
              </a:schemeClr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Домашнее   задание</a:t>
            </a:r>
            <a:endParaRPr lang="ru-RU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1142977" y="1680350"/>
            <a:ext cx="6677278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              написать мини сочинение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 «Летательные аппараты будущего»</a:t>
            </a:r>
            <a:endParaRPr kumimoji="0" lang="ru-RU" sz="4000" b="0" i="0" u="none" strike="noStrike" cap="none" normalizeH="0" baseline="0" dirty="0" smtClean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latin typeface="+mj-lt"/>
            </a:endParaRPr>
          </a:p>
        </p:txBody>
      </p:sp>
      <p:pic>
        <p:nvPicPr>
          <p:cNvPr id="5" name="Рисунок 4" descr="getImage (3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08001" y="3571876"/>
            <a:ext cx="3873498" cy="2905124"/>
          </a:xfrm>
          <a:prstGeom prst="rect">
            <a:avLst/>
          </a:prstGeom>
        </p:spPr>
      </p:pic>
      <p:pic>
        <p:nvPicPr>
          <p:cNvPr id="6" name="Рисунок 5" descr="бабочка.jpe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572000" y="3643314"/>
            <a:ext cx="4167782" cy="284798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2428868"/>
          </a:xfrm>
        </p:spPr>
        <p:txBody>
          <a:bodyPr>
            <a:normAutofit/>
          </a:bodyPr>
          <a:lstStyle/>
          <a:p>
            <a:r>
              <a:rPr lang="en-US" sz="4000" b="1" dirty="0" smtClean="0">
                <a:solidFill>
                  <a:schemeClr val="accent1">
                    <a:lumMod val="50000"/>
                  </a:schemeClr>
                </a:solidFill>
                <a:cs typeface="Times New Roman" pitchFamily="18" charset="0"/>
              </a:rPr>
              <a:t>C</a:t>
            </a:r>
            <a:r>
              <a:rPr lang="ru-RU" sz="4000" b="1" dirty="0" err="1" smtClean="0">
                <a:solidFill>
                  <a:schemeClr val="accent1">
                    <a:lumMod val="50000"/>
                  </a:schemeClr>
                </a:solidFill>
                <a:cs typeface="Times New Roman" pitchFamily="18" charset="0"/>
              </a:rPr>
              <a:t>осуд</a:t>
            </a:r>
            <a:r>
              <a:rPr lang="ru-RU" sz="4000" b="1" dirty="0" smtClean="0">
                <a:solidFill>
                  <a:schemeClr val="accent1">
                    <a:lumMod val="50000"/>
                  </a:schemeClr>
                </a:solidFill>
                <a:cs typeface="Times New Roman" pitchFamily="18" charset="0"/>
              </a:rPr>
              <a:t>, который помог Архимеду открыть свой знаменитый закон.</a:t>
            </a:r>
            <a:r>
              <a:rPr lang="ru-RU" sz="4000" b="1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dirty="0" smtClean="0">
                <a:solidFill>
                  <a:srgbClr val="0070C0"/>
                </a:solidFill>
              </a:rPr>
              <a:t>1 балл</a:t>
            </a:r>
            <a:endParaRPr lang="ru-RU" dirty="0"/>
          </a:p>
        </p:txBody>
      </p:sp>
      <p:pic>
        <p:nvPicPr>
          <p:cNvPr id="3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488" y="2214554"/>
            <a:ext cx="5500726" cy="4125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225668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cs typeface="Times New Roman" pitchFamily="18" charset="0"/>
              </a:rPr>
              <a:t>На какой из опущенных в воду шаров действует наибольшая выталкивающая сила?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 1 балл</a:t>
            </a:r>
            <a:endParaRPr lang="ru-RU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3" name="Picture 4" descr="stat1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28662" y="2714620"/>
            <a:ext cx="7286649" cy="3643338"/>
          </a:xfrm>
          <a:prstGeom prst="rect">
            <a:avLst/>
          </a:prstGeom>
          <a:noFill/>
          <a:ln w="57150">
            <a:solidFill>
              <a:schemeClr val="accent6">
                <a:lumMod val="50000"/>
              </a:schemeClr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844" y="285728"/>
            <a:ext cx="8786874" cy="3429024"/>
          </a:xfrm>
        </p:spPr>
        <p:txBody>
          <a:bodyPr>
            <a:normAutofit fontScale="90000"/>
          </a:bodyPr>
          <a:lstStyle/>
          <a:p>
            <a:r>
              <a:rPr lang="ru-RU" sz="4000" b="1" dirty="0" smtClean="0">
                <a:solidFill>
                  <a:srgbClr val="002060"/>
                </a:solidFill>
                <a:cs typeface="Times New Roman" pitchFamily="18" charset="0"/>
              </a:rPr>
              <a:t>В сосуде с водой плавает брусок из льда, на котором лежит деревянный шар. Плотность вещества шара меньше плотности воды. Изменится ли уровень воды в сосуде, если лед растает?                   </a:t>
            </a:r>
            <a:r>
              <a:rPr lang="ru-RU" sz="3600" b="1" dirty="0" smtClean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2</a:t>
            </a:r>
            <a:r>
              <a:rPr lang="en-US" sz="3600" b="1" dirty="0" smtClean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  </a:t>
            </a:r>
            <a:r>
              <a:rPr lang="ru-RU" sz="3600" b="1" dirty="0" smtClean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балла</a:t>
            </a:r>
            <a:r>
              <a:rPr lang="ru-RU" b="1" dirty="0" smtClean="0">
                <a:solidFill>
                  <a:srgbClr val="002060"/>
                </a:solidFill>
                <a:cs typeface="Times New Roman" pitchFamily="18" charset="0"/>
              </a:rPr>
              <a:t/>
            </a:r>
            <a:br>
              <a:rPr lang="ru-RU" b="1" dirty="0" smtClean="0">
                <a:solidFill>
                  <a:srgbClr val="002060"/>
                </a:solidFill>
                <a:cs typeface="Times New Roman" pitchFamily="18" charset="0"/>
              </a:rPr>
            </a:br>
            <a:endParaRPr lang="ru-RU" dirty="0"/>
          </a:p>
        </p:txBody>
      </p:sp>
      <p:pic>
        <p:nvPicPr>
          <p:cNvPr id="3" name="Picture 3" descr="9_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71802" y="3571876"/>
            <a:ext cx="2945378" cy="2886075"/>
          </a:xfrm>
          <a:prstGeom prst="rect">
            <a:avLst/>
          </a:prstGeom>
          <a:noFill/>
          <a:ln w="28575">
            <a:solidFill>
              <a:schemeClr val="accent6">
                <a:lumMod val="50000"/>
              </a:schemeClr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500042"/>
            <a:ext cx="8229600" cy="3643338"/>
          </a:xfrm>
        </p:spPr>
        <p:txBody>
          <a:bodyPr>
            <a:normAutofit fontScale="90000"/>
          </a:bodyPr>
          <a:lstStyle/>
          <a:p>
            <a:r>
              <a:rPr lang="ru-RU" sz="4000" b="1" dirty="0" smtClean="0">
                <a:solidFill>
                  <a:schemeClr val="accent1">
                    <a:lumMod val="50000"/>
                  </a:schemeClr>
                </a:solidFill>
              </a:rPr>
              <a:t>Средняя плотность тела человека около 1 г/см</a:t>
            </a:r>
            <a:r>
              <a:rPr lang="ru-RU" sz="4000" b="1" baseline="30000" dirty="0" smtClean="0">
                <a:solidFill>
                  <a:schemeClr val="accent1">
                    <a:lumMod val="50000"/>
                  </a:schemeClr>
                </a:solidFill>
              </a:rPr>
              <a:t>3</a:t>
            </a:r>
            <a:r>
              <a:rPr lang="ru-RU" sz="4000" b="1" dirty="0" smtClean="0">
                <a:solidFill>
                  <a:schemeClr val="accent1">
                    <a:lumMod val="50000"/>
                  </a:schemeClr>
                </a:solidFill>
              </a:rPr>
              <a:t>, т.е. как у воды. Следовательно, люди должны в воде плавать. Почему же некоторые люди тонут в воде? </a:t>
            </a:r>
            <a:r>
              <a:rPr lang="ru-RU" sz="4000" b="1" dirty="0" smtClean="0">
                <a:solidFill>
                  <a:schemeClr val="accent1">
                    <a:lumMod val="75000"/>
                  </a:schemeClr>
                </a:solidFill>
              </a:rPr>
              <a:t/>
            </a:r>
            <a:br>
              <a:rPr lang="ru-RU" sz="4000" b="1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sz="4000" b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sz="4000" dirty="0" smtClean="0">
                <a:solidFill>
                  <a:schemeClr val="accent1">
                    <a:lumMod val="75000"/>
                  </a:schemeClr>
                </a:solidFill>
              </a:rPr>
              <a:t>3 балла 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/>
            </a:r>
            <a:b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</a:br>
            <a:endParaRPr lang="ru-RU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4" name="Рисунок 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4286256"/>
            <a:ext cx="4429156" cy="2351091"/>
          </a:xfrm>
          <a:prstGeom prst="rect">
            <a:avLst/>
          </a:prstGeom>
          <a:noFill/>
          <a:ln w="57150">
            <a:solidFill>
              <a:schemeClr val="accent6">
                <a:lumMod val="50000"/>
              </a:schemeClr>
            </a:solidFill>
            <a:miter lim="800000"/>
            <a:headEnd/>
            <a:tailEnd/>
          </a:ln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0628" y="4286256"/>
            <a:ext cx="3886613" cy="2357454"/>
          </a:xfrm>
          <a:prstGeom prst="rect">
            <a:avLst/>
          </a:prstGeom>
          <a:noFill/>
          <a:ln w="57150">
            <a:solidFill>
              <a:schemeClr val="accent6">
                <a:lumMod val="50000"/>
              </a:schemeClr>
            </a:solidFill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654296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002060"/>
                </a:solidFill>
                <a:cs typeface="Times New Roman" pitchFamily="18" charset="0"/>
              </a:rPr>
              <a:t>За одну минуту приведите примеры  использования закона Архимеда в мире живой природы. </a:t>
            </a:r>
            <a:br>
              <a:rPr lang="ru-RU" b="1" dirty="0" smtClean="0">
                <a:solidFill>
                  <a:srgbClr val="002060"/>
                </a:solidFill>
                <a:cs typeface="Times New Roman" pitchFamily="18" charset="0"/>
              </a:rPr>
            </a:br>
            <a:r>
              <a:rPr lang="ru-RU" dirty="0" smtClean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кто больше наберёт слов 5 баллов</a:t>
            </a:r>
            <a:endParaRPr lang="ru-RU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00232" y="3429000"/>
            <a:ext cx="5357850" cy="2960208"/>
          </a:xfrm>
          <a:prstGeom prst="rect">
            <a:avLst/>
          </a:prstGeom>
          <a:noFill/>
          <a:ln w="57150">
            <a:solidFill>
              <a:schemeClr val="accent6">
                <a:lumMod val="50000"/>
              </a:schemeClr>
            </a:solidFill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940048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cs typeface="Times New Roman" pitchFamily="18" charset="0"/>
              </a:rPr>
              <a:t>Как плавает ягодка винограда в стакане с газированной водой. Что общего между этим явлением и подводной лодкой?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3балла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endParaRPr lang="ru-RU" dirty="0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786" y="3357562"/>
            <a:ext cx="3071834" cy="3214710"/>
          </a:xfrm>
          <a:prstGeom prst="rect">
            <a:avLst/>
          </a:prstGeom>
          <a:noFill/>
          <a:ln w="38100">
            <a:solidFill>
              <a:schemeClr val="accent6">
                <a:lumMod val="50000"/>
              </a:schemeClr>
            </a:solidFill>
            <a:miter lim="800000"/>
            <a:headEnd/>
            <a:tailEnd/>
          </a:ln>
          <a:effectLst/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6313" y="3325776"/>
            <a:ext cx="3524045" cy="3175058"/>
          </a:xfrm>
          <a:prstGeom prst="rect">
            <a:avLst/>
          </a:prstGeom>
          <a:noFill/>
          <a:ln w="57150">
            <a:solidFill>
              <a:schemeClr val="accent6">
                <a:lumMod val="50000"/>
              </a:schemeClr>
            </a:solidFill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169</TotalTime>
  <Words>872</Words>
  <Application>Microsoft Office PowerPoint</Application>
  <PresentationFormat>Экран (4:3)</PresentationFormat>
  <Paragraphs>184</Paragraphs>
  <Slides>31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31</vt:i4>
      </vt:variant>
    </vt:vector>
  </HeadingPairs>
  <TitlesOfParts>
    <vt:vector size="32" baseType="lpstr">
      <vt:lpstr>Тема Office</vt:lpstr>
      <vt:lpstr>Урок-соревнование. </vt:lpstr>
      <vt:lpstr>1.  Физический диктант</vt:lpstr>
      <vt:lpstr> 2. Конкурс «Эрудит» </vt:lpstr>
      <vt:lpstr>Cосуд, который помог Архимеду открыть свой знаменитый закон. 1 балл</vt:lpstr>
      <vt:lpstr>На какой из опущенных в воду шаров действует наибольшая выталкивающая сила? 1 балл</vt:lpstr>
      <vt:lpstr>В сосуде с водой плавает брусок из льда, на котором лежит деревянный шар. Плотность вещества шара меньше плотности воды. Изменится ли уровень воды в сосуде, если лед растает?                   2  балла </vt:lpstr>
      <vt:lpstr>Средняя плотность тела человека около 1 г/см3, т.е. как у воды. Следовательно, люди должны в воде плавать. Почему же некоторые люди тонут в воде?   3 балла  </vt:lpstr>
      <vt:lpstr>За одну минуту приведите примеры  использования закона Архимеда в мире живой природы.  кто больше наберёт слов 5 баллов</vt:lpstr>
      <vt:lpstr> Как плавает ягодка винограда в стакане с газированной водой. Что общего между этим явлением и подводной лодкой?  3балла </vt:lpstr>
      <vt:lpstr>Почему мыльные пузыри поднимаются вверх? 1 балл </vt:lpstr>
      <vt:lpstr> «Белый айсберг плывет по волне, в океан  погруженный для верности.  На три четверти он в глубине и на четверть всего на поверхности»,  - такие строчки написал поэт  М. Матусовский.   Какую ошибку  допустил  поэт с точки  зрения физики?  2 балла </vt:lpstr>
      <vt:lpstr> В воде находятся три тела шарообразной формы равного объема без пустот. Плотность какого тела больше?</vt:lpstr>
      <vt:lpstr>  3. Конкурс </vt:lpstr>
      <vt:lpstr>Конкурс 3    Морской бой «Мореплаватели»     </vt:lpstr>
      <vt:lpstr>Конкурс 3    Морской бой «Воздухоплаватели»</vt:lpstr>
      <vt:lpstr>4. Задачи на смекалку</vt:lpstr>
      <vt:lpstr> Воздухоплаватели. </vt:lpstr>
      <vt:lpstr>Ответы:</vt:lpstr>
      <vt:lpstr>  Мореплаватели </vt:lpstr>
      <vt:lpstr>Ответы:</vt:lpstr>
      <vt:lpstr>5. ФИЗКУЛЬТМИНУТКА</vt:lpstr>
      <vt:lpstr>6. Черный ящик</vt:lpstr>
      <vt:lpstr>7.Конкурс  «Экологический»</vt:lpstr>
      <vt:lpstr>Задания</vt:lpstr>
      <vt:lpstr>8. Конкурс «Кроссворд»</vt:lpstr>
      <vt:lpstr>Если вы правильно ответите на все вопросы, то по вертикали прочтёте имя учёного, открывшего один из основных законов гидроаэромеханики </vt:lpstr>
      <vt:lpstr>Слайд 27</vt:lpstr>
      <vt:lpstr>9.  Отгадай загадку </vt:lpstr>
      <vt:lpstr>Конкурс «Исторический»</vt:lpstr>
      <vt:lpstr>10.  Итог   урока. </vt:lpstr>
      <vt:lpstr>Домашнее   задание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Урок-соревнование. </dc:title>
  <dc:creator>Admin</dc:creator>
  <cp:lastModifiedBy>Admin</cp:lastModifiedBy>
  <cp:revision>17</cp:revision>
  <dcterms:created xsi:type="dcterms:W3CDTF">2019-01-26T17:55:57Z</dcterms:created>
  <dcterms:modified xsi:type="dcterms:W3CDTF">2019-01-26T21:39:46Z</dcterms:modified>
</cp:coreProperties>
</file>