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72" r:id="rId3"/>
    <p:sldId id="268" r:id="rId4"/>
    <p:sldId id="279" r:id="rId5"/>
    <p:sldId id="273" r:id="rId6"/>
    <p:sldId id="280" r:id="rId7"/>
    <p:sldId id="281" r:id="rId8"/>
    <p:sldId id="282" r:id="rId9"/>
    <p:sldId id="292" r:id="rId10"/>
    <p:sldId id="275" r:id="rId11"/>
    <p:sldId id="283" r:id="rId12"/>
    <p:sldId id="276" r:id="rId13"/>
    <p:sldId id="277" r:id="rId14"/>
    <p:sldId id="278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3" r:id="rId23"/>
    <p:sldId id="291" r:id="rId24"/>
    <p:sldId id="265" r:id="rId25"/>
  </p:sldIdLst>
  <p:sldSz cx="10693400" cy="7561263"/>
  <p:notesSz cx="6858000" cy="9144000"/>
  <p:defaultTextStyle>
    <a:defPPr>
      <a:defRPr lang="en-US"/>
    </a:defPPr>
    <a:lvl1pPr marL="0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BC8F5"/>
    <a:srgbClr val="D30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6" autoAdjust="0"/>
    <p:restoredTop sz="94539" autoAdjust="0"/>
  </p:normalViewPr>
  <p:slideViewPr>
    <p:cSldViewPr>
      <p:cViewPr>
        <p:scale>
          <a:sx n="75" d="100"/>
          <a:sy n="75" d="100"/>
        </p:scale>
        <p:origin x="-624" y="16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E01FE-EBA0-45A3-B001-C3B13315C6F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6A62E-46FC-4DFD-AD42-0B086F85B9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40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6A62E-46FC-4DFD-AD42-0B086F85B93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23782" y="1512253"/>
            <a:ext cx="9182066" cy="2016337"/>
          </a:xfrm>
          <a:ln>
            <a:noFill/>
          </a:ln>
        </p:spPr>
        <p:txBody>
          <a:bodyPr vert="horz" tIns="0" rIns="2086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23781" y="3559611"/>
            <a:ext cx="9185631" cy="1932323"/>
          </a:xfrm>
        </p:spPr>
        <p:txBody>
          <a:bodyPr lIns="0" rIns="20861"/>
          <a:lstStyle>
            <a:lvl1pPr marL="0" marR="52153" indent="0" algn="r">
              <a:buNone/>
              <a:defRPr>
                <a:solidFill>
                  <a:schemeClr val="tx1"/>
                </a:solidFill>
              </a:defRPr>
            </a:lvl1pPr>
            <a:lvl2pPr marL="521528" indent="0" algn="ctr">
              <a:buNone/>
            </a:lvl2pPr>
            <a:lvl3pPr marL="1043056" indent="0" algn="ctr">
              <a:buNone/>
            </a:lvl3pPr>
            <a:lvl4pPr marL="1564584" indent="0" algn="ctr">
              <a:buNone/>
            </a:lvl4pPr>
            <a:lvl5pPr marL="2086112" indent="0" algn="ctr">
              <a:buNone/>
            </a:lvl5pPr>
            <a:lvl6pPr marL="2607640" indent="0" algn="ctr">
              <a:buNone/>
            </a:lvl6pPr>
            <a:lvl7pPr marL="3129168" indent="0" algn="ctr">
              <a:buNone/>
            </a:lvl7pPr>
            <a:lvl8pPr marL="3650696" indent="0" algn="ctr">
              <a:buNone/>
            </a:lvl8pPr>
            <a:lvl9pPr marL="4172224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1008170"/>
            <a:ext cx="2406015" cy="574621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1008170"/>
            <a:ext cx="7039822" cy="574621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217" y="1451762"/>
            <a:ext cx="9089390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0217" y="2982018"/>
            <a:ext cx="9089390" cy="1664527"/>
          </a:xfrm>
        </p:spPr>
        <p:txBody>
          <a:bodyPr lIns="52153" rIns="52153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776289"/>
            <a:ext cx="9624060" cy="1260211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2116983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2116983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776289"/>
            <a:ext cx="9624060" cy="1260211"/>
          </a:xfrm>
        </p:spPr>
        <p:txBody>
          <a:bodyPr tIns="52153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2045497"/>
            <a:ext cx="4724775" cy="726966"/>
          </a:xfrm>
        </p:spPr>
        <p:txBody>
          <a:bodyPr lIns="52153" tIns="0" rIns="52153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32099" y="2050469"/>
            <a:ext cx="4726631" cy="721995"/>
          </a:xfrm>
        </p:spPr>
        <p:txBody>
          <a:bodyPr lIns="52153" tIns="0" rIns="52153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34670" y="2772463"/>
            <a:ext cx="4724775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772463"/>
            <a:ext cx="4726631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776289"/>
            <a:ext cx="9713172" cy="1260211"/>
          </a:xfrm>
        </p:spPr>
        <p:txBody>
          <a:bodyPr vert="horz" tIns="521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005" y="567097"/>
            <a:ext cx="3208020" cy="1281214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02005" y="1848309"/>
            <a:ext cx="3208020" cy="5040842"/>
          </a:xfrm>
        </p:spPr>
        <p:txBody>
          <a:bodyPr lIns="20861" rIns="20861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180822" y="1848309"/>
            <a:ext cx="5977908" cy="5040842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702172" y="1221706"/>
            <a:ext cx="6148705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9360390" y="5909394"/>
            <a:ext cx="181788" cy="171389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893" y="1297693"/>
            <a:ext cx="2587803" cy="1744913"/>
          </a:xfrm>
        </p:spPr>
        <p:txBody>
          <a:bodyPr vert="horz" lIns="52153" tIns="52153" rIns="52153" bIns="52153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2894" y="3118867"/>
            <a:ext cx="2584238" cy="2402801"/>
          </a:xfrm>
        </p:spPr>
        <p:txBody>
          <a:bodyPr lIns="73014" rIns="52153" bIns="52153" anchor="t"/>
          <a:lstStyle>
            <a:lvl1pPr marL="0" indent="0" algn="l">
              <a:spcBef>
                <a:spcPts val="285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5837" y="7008171"/>
            <a:ext cx="712893" cy="402567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076441" y="1322523"/>
            <a:ext cx="5400167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1139" y="6413071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6" tIns="52153" rIns="104306" bIns="52153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123921" y="6857646"/>
            <a:ext cx="5569479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6" tIns="52153" rIns="104306" bIns="52153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1139" y="-7877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6" tIns="52153" rIns="104306" bIns="52153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123921" y="-7876"/>
            <a:ext cx="5569479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6" tIns="52153" rIns="104306" bIns="52153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4670" y="776289"/>
            <a:ext cx="9624060" cy="1260211"/>
          </a:xfrm>
          <a:prstGeom prst="rect">
            <a:avLst/>
          </a:prstGeom>
        </p:spPr>
        <p:txBody>
          <a:bodyPr vert="horz" lIns="0" tIns="52153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34670" y="2133957"/>
            <a:ext cx="9624060" cy="4839208"/>
          </a:xfrm>
          <a:prstGeom prst="rect">
            <a:avLst/>
          </a:prstGeom>
        </p:spPr>
        <p:txBody>
          <a:bodyPr vert="horz" lIns="104306" tIns="52153" rIns="104306" bIns="52153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18909" y="7008171"/>
            <a:ext cx="3920913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267613" y="7008171"/>
            <a:ext cx="891117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2239" y="223164"/>
            <a:ext cx="10736141" cy="7158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2917" indent="-31291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0139" indent="-28162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indent="-28162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973" indent="-23990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890" indent="-23990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807" indent="-23990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418" indent="-20861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3335" indent="-208611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816251" indent="-20861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emf"/><Relationship Id="rId4" Type="http://schemas.openxmlformats.org/officeDocument/2006/relationships/package" Target="../embeddings/______Microsoft_PowerPoint1.sldx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12894" y="1008168"/>
            <a:ext cx="9267613" cy="493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kk-KZ" sz="3700" b="1" i="1" dirty="0" smtClean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lang="kk-KZ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.11.18.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Квадрат теңдеулерді шешу тақырыбына есептер  шығару.</a:t>
            </a:r>
            <a:endParaRPr lang="ru-RU" sz="60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7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679700" y="732631"/>
            <a:ext cx="42029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Дұрыс жауап</a:t>
            </a:r>
            <a:endParaRPr kumimoji="0" lang="kk-K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31900" y="1647031"/>
            <a:ext cx="19050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Жоқ</a:t>
            </a:r>
          </a:p>
          <a:p>
            <a:pPr marL="457200" indent="-457200">
              <a:buAutoNum type="arabicPeriod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Иә</a:t>
            </a:r>
          </a:p>
          <a:p>
            <a:pPr marL="457200" indent="-457200">
              <a:buAutoNum type="arabicPeriod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Жоқ</a:t>
            </a:r>
          </a:p>
          <a:p>
            <a:pPr marL="457200" indent="-457200">
              <a:buAutoNum type="arabicPeriod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Жоқ</a:t>
            </a:r>
          </a:p>
          <a:p>
            <a:pPr marL="457200" indent="-457200">
              <a:buFontTx/>
              <a:buAutoNum type="arabicPeriod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Иә</a:t>
            </a:r>
          </a:p>
          <a:p>
            <a:pPr marL="457200" indent="-457200">
              <a:buFontTx/>
              <a:buAutoNum type="arabicPeriod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Иә</a:t>
            </a:r>
          </a:p>
          <a:p>
            <a:pPr marL="457200" indent="-457200">
              <a:buFontTx/>
              <a:buAutoNum type="arabicPeriod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Жоқ</a:t>
            </a:r>
          </a:p>
          <a:p>
            <a:pPr marL="457200" indent="-457200"/>
            <a:endParaRPr lang="kk-KZ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98500" y="1266031"/>
          <a:ext cx="8762999" cy="5181600"/>
        </p:xfrm>
        <a:graphic>
          <a:graphicData uri="http://schemas.openxmlformats.org/drawingml/2006/table">
            <a:tbl>
              <a:tblPr/>
              <a:tblGrid>
                <a:gridCol w="2362200"/>
                <a:gridCol w="3115111"/>
                <a:gridCol w="3285688"/>
              </a:tblGrid>
              <a:tr h="84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квадрат теңдеу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квадратное уравнение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quadratic equation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толық квадрат теңдеу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полное квадратное уравнение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full quadratic equation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дискриминант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дискриминант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discriminant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Бірінші коэффициент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первый  коэффициент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first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coefficient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екінші коэффициент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/>
                          <a:ea typeface="Times New Roman"/>
                          <a:cs typeface="Times New Roman"/>
                        </a:rPr>
                        <a:t>Второй </a:t>
                      </a:r>
                      <a:r>
                        <a:rPr lang="kk-KZ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second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coefficient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бос мүше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свободный член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free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member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F:\слайд\20160901_122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0" y="2790031"/>
            <a:ext cx="4200000" cy="2520000"/>
          </a:xfrm>
          <a:prstGeom prst="sun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6024"/>
              </p:ext>
            </p:extLst>
          </p:nvPr>
        </p:nvGraphicFramePr>
        <p:xfrm>
          <a:off x="698500" y="808831"/>
          <a:ext cx="9296399" cy="6172200"/>
        </p:xfrm>
        <a:graphic>
          <a:graphicData uri="http://schemas.openxmlformats.org/drawingml/2006/table">
            <a:tbl>
              <a:tblPr/>
              <a:tblGrid>
                <a:gridCol w="9296399"/>
              </a:tblGrid>
              <a:tr h="6172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Топтық жұмыс.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</a:t>
                      </a:r>
                      <a:r>
                        <a:rPr lang="kk-KZ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топ: Шығармашылық сұрақтар.(Квадрат теңдеуді шешудің қандай әдістері бар)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Графикалық органайзер арқылы квадрат теңдеуді шешудің қандай әдістері барын  көрсету.</a:t>
                      </a:r>
                      <a:endParaRPr lang="ru-RU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</a:t>
                      </a:r>
                      <a:r>
                        <a:rPr lang="kk-KZ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</a:t>
                      </a: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 « </a:t>
                      </a:r>
                      <a:r>
                        <a:rPr lang="kk-KZ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Жалғасын тап»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Мақалдың жалғасын тауып астында берілген тапсырмаларды орындайды.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а).Квадрат теңдеудегі оның коэффициенттерін және теңдеудің түрін анықта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Тіл </a:t>
                      </a:r>
                      <a:r>
                        <a:rPr lang="kk-KZ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жоқ </a:t>
                      </a: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жерде-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Туған </a:t>
                      </a:r>
                      <a:r>
                        <a:rPr lang="kk-KZ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жердей жер болмас</a:t>
                      </a: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endParaRPr lang="ru-RU" sz="20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ә).Егер а,в,с коэффициенттерінің мәндері белгілі болса, квадрат теңдеу құрыңдар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Отан </a:t>
                      </a:r>
                      <a:r>
                        <a:rPr lang="kk-KZ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оттан </a:t>
                      </a: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 </a:t>
                      </a:r>
                      <a:r>
                        <a:rPr lang="kk-KZ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топ: Квадрат теңдеуді күнделікті өмірде қолдануға болама? </a:t>
                      </a:r>
                      <a:endParaRPr lang="kk-KZ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Қағаз </a:t>
                      </a:r>
                      <a:r>
                        <a:rPr lang="kk-KZ" sz="2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бетіне фото </a:t>
                      </a:r>
                      <a:r>
                        <a:rPr lang="kk-KZ" sz="20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каллаж  жасайды</a:t>
                      </a:r>
                      <a:endParaRPr lang="ru-RU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27100" y="1113631"/>
          <a:ext cx="8898466" cy="5638800"/>
        </p:xfrm>
        <a:graphic>
          <a:graphicData uri="http://schemas.openxmlformats.org/drawingml/2006/table">
            <a:tbl>
              <a:tblPr/>
              <a:tblGrid>
                <a:gridCol w="8898466"/>
              </a:tblGrid>
              <a:tr h="5638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Сергіту сәті: </a:t>
                      </a:r>
                      <a:endParaRPr lang="kk-KZ" sz="2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Мына </a:t>
                      </a:r>
                      <a:r>
                        <a:rPr lang="kk-KZ" sz="2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квадрат теңдеудің коэффициенттері туралы не айта аласыздар?</a:t>
                      </a:r>
                      <a:endParaRPr lang="ru-RU" sz="2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1). 15х</a:t>
                      </a:r>
                      <a:r>
                        <a:rPr lang="kk-KZ" sz="24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kk-K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+11х+ 1993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2).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4х</a:t>
                      </a:r>
                      <a:r>
                        <a:rPr lang="ru-RU" sz="2400" baseline="30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+6х=1992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3).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30х</a:t>
                      </a:r>
                      <a:r>
                        <a:rPr lang="ru-RU" sz="2400" baseline="30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+8х+1995=0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4). 16х</a:t>
                      </a:r>
                      <a:r>
                        <a:rPr lang="kk-KZ" sz="24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kk-K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+12х+1991=0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слайд\20160901_121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5100" y="3628231"/>
            <a:ext cx="1752600" cy="2520000"/>
          </a:xfrm>
          <a:prstGeom prst="flowChartAlternateProcess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22300" y="1113631"/>
          <a:ext cx="9296400" cy="5791200"/>
        </p:xfrm>
        <a:graphic>
          <a:graphicData uri="http://schemas.openxmlformats.org/drawingml/2006/table">
            <a:tbl>
              <a:tblPr/>
              <a:tblGrid>
                <a:gridCol w="9296400"/>
              </a:tblGrid>
              <a:tr h="5791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Деңгейлік </a:t>
                      </a:r>
                      <a:r>
                        <a:rPr lang="kk-KZ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тапсырма (Оқулық пен  жұмыс)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А-деңгей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Берілген теңдеулердің ішінен толымды,толымсыз квадрат теңдеулерді табыңдар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(1 ұпай)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2,5х</a:t>
                      </a:r>
                      <a:r>
                        <a:rPr lang="kk-KZ" sz="24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-3х+7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16х-0,25=0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1,3х</a:t>
                      </a:r>
                      <a:r>
                        <a:rPr lang="kk-KZ" sz="24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-4х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8х</a:t>
                      </a:r>
                      <a:r>
                        <a:rPr lang="ru-RU" sz="24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+5х+10=0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В-деңгей </a:t>
                      </a:r>
                      <a:r>
                        <a:rPr lang="kk-KZ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7.24 (3;4 ); №7.25 (3</a:t>
                      </a:r>
                      <a:r>
                        <a:rPr lang="kk-KZ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;) (әр дұрыс жауап 2 ұпай)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С-деңгей  </a:t>
                      </a:r>
                      <a:r>
                        <a:rPr lang="kk-KZ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kk-KZ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r>
                        <a:rPr lang="kk-KZ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(3)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0" y="885031"/>
            <a:ext cx="9624060" cy="489742"/>
          </a:xfrm>
        </p:spPr>
        <p:txBody>
          <a:bodyPr>
            <a:normAutofit fontScale="90000"/>
          </a:bodyPr>
          <a:lstStyle/>
          <a:p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Жұптық жұмыстар (әр дұрыс жауап 1 ұпай)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46100" y="1723231"/>
          <a:ext cx="9448799" cy="2670048"/>
        </p:xfrm>
        <a:graphic>
          <a:graphicData uri="http://schemas.openxmlformats.org/drawingml/2006/table">
            <a:tbl>
              <a:tblPr/>
              <a:tblGrid>
                <a:gridCol w="735807"/>
                <a:gridCol w="2986988"/>
                <a:gridCol w="3657965"/>
                <a:gridCol w="2068039"/>
              </a:tblGrid>
              <a:tr h="969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Теңдеулер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Дискриминантты зерттеу 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0000"/>
                          </a:solidFill>
                          <a:latin typeface="Times New Roman"/>
                        </a:rPr>
                        <a:t>Түбірлер саны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just">
                        <a:spcAft>
                          <a:spcPts val="0"/>
                        </a:spcAft>
                      </a:pPr>
                      <a:endParaRPr lang="kk-KZ" sz="20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kk-KZ" sz="2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2 </a:t>
                      </a:r>
                      <a:endParaRPr lang="kk-KZ" sz="2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just">
                        <a:spcAft>
                          <a:spcPts val="0"/>
                        </a:spcAft>
                      </a:pPr>
                      <a:endParaRPr lang="kk-KZ" sz="20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kk-KZ" sz="2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2</a:t>
                      </a:r>
                      <a:endParaRPr lang="kk-KZ" sz="2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just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&lt;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kk-KZ" sz="20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түбірі жоқ</a:t>
                      </a:r>
                      <a:endParaRPr lang="kk-KZ" sz="20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4660900" y="2180431"/>
          <a:ext cx="609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Формула" r:id="rId3" imgW="291847" imgH="164957" progId="Equation.3">
                  <p:embed/>
                </p:oleObj>
              </mc:Choice>
              <mc:Fallback>
                <p:oleObj name="Формула" r:id="rId3" imgW="291847" imgH="16495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2180431"/>
                        <a:ext cx="609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308100" y="4009231"/>
          <a:ext cx="2514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Формула" r:id="rId5" imgW="952087" imgH="203112" progId="Equation.3">
                  <p:embed/>
                </p:oleObj>
              </mc:Choice>
              <mc:Fallback>
                <p:oleObj name="Формула" r:id="rId5" imgW="952087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4009231"/>
                        <a:ext cx="25146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536700" y="3323431"/>
          <a:ext cx="2362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Формула" r:id="rId7" imgW="952087" imgH="203112" progId="Equation.3">
                  <p:embed/>
                </p:oleObj>
              </mc:Choice>
              <mc:Fallback>
                <p:oleObj name="Формула" r:id="rId7" imgW="952087" imgH="203112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3323431"/>
                        <a:ext cx="2362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384300" y="2790031"/>
          <a:ext cx="281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Формула" r:id="rId9" imgW="1054080" imgH="203040" progId="Equation.3">
                  <p:embed/>
                </p:oleObj>
              </mc:Choice>
              <mc:Fallback>
                <p:oleObj name="Формула" r:id="rId9" imgW="105408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790031"/>
                        <a:ext cx="281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27100" y="4999831"/>
          <a:ext cx="9067800" cy="1981200"/>
        </p:xfrm>
        <a:graphic>
          <a:graphicData uri="http://schemas.openxmlformats.org/drawingml/2006/table">
            <a:tbl>
              <a:tblPr/>
              <a:tblGrid>
                <a:gridCol w="9067800"/>
              </a:tblGrid>
              <a:tr h="1981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Берілген коэффициенттер бойынша квадрат теңдеу құрып,  түбірлерін табыңыз: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Bef>
                          <a:spcPts val="1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а=1, 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в= –</a:t>
                      </a: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 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с = 35                  </a:t>
                      </a:r>
                      <a:r>
                        <a:rPr lang="kk-KZ" sz="2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kk-KZ" sz="2000" baseline="30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  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4х +35 </a:t>
                      </a:r>
                      <a:r>
                        <a:rPr lang="ru-RU" sz="20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0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Bef>
                          <a:spcPts val="1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–</a:t>
                      </a: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 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= 4,  </a:t>
                      </a: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–2               -15 </a:t>
                      </a:r>
                      <a:r>
                        <a:rPr lang="kk-KZ" sz="2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kk-KZ" sz="2000" baseline="30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200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+ 4х -2 = 0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lvl="0" indent="-342900" algn="l">
                        <a:spcBef>
                          <a:spcPts val="1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kk-KZ" sz="2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3,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в = 4,   с = 4                   3</a:t>
                      </a:r>
                      <a:r>
                        <a:rPr lang="kk-KZ" sz="2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kk-KZ" sz="2000" baseline="30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+4х +4 = 0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1"/>
            <a:ext cx="9624060" cy="885030"/>
          </a:xfrm>
        </p:spPr>
        <p:txBody>
          <a:bodyPr>
            <a:normAutofit fontScale="90000"/>
          </a:bodyPr>
          <a:lstStyle/>
          <a:p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/>
              <a:t> </a:t>
            </a:r>
            <a:br>
              <a:rPr lang="kk-KZ" sz="2800" b="1" dirty="0" smtClean="0"/>
            </a:br>
            <a:r>
              <a:rPr lang="kk-KZ" sz="2800" b="1" dirty="0" smtClean="0"/>
              <a:t/>
            </a:r>
            <a:br>
              <a:rPr lang="kk-KZ" sz="2800" b="1" dirty="0" smtClean="0"/>
            </a:br>
            <a:r>
              <a:rPr lang="kk-KZ" sz="2800" b="1" dirty="0" smtClean="0"/>
              <a:t>                        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 жұмыстар ( дұрыс жауап 1 ұпай)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7100" y="1875631"/>
          <a:ext cx="6139496" cy="2453640"/>
        </p:xfrm>
        <a:graphic>
          <a:graphicData uri="http://schemas.openxmlformats.org/drawingml/2006/table">
            <a:tbl>
              <a:tblPr/>
              <a:tblGrid>
                <a:gridCol w="1721598"/>
                <a:gridCol w="1292048"/>
                <a:gridCol w="1454121"/>
                <a:gridCol w="1671729"/>
              </a:tblGrid>
              <a:tr h="26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толық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толымсыз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келтірілген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1" dirty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kk-KZ" sz="2000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i="1" dirty="0">
                          <a:latin typeface="Times New Roman"/>
                          <a:ea typeface="Calibri"/>
                          <a:cs typeface="Times New Roman"/>
                        </a:rPr>
                        <a:t>+5х+3=0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+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6х</a:t>
                      </a:r>
                      <a:r>
                        <a:rPr lang="kk-KZ" sz="2000" i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+9=0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+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kk-KZ" sz="2000" i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-3х=0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+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kk-KZ" sz="2000" i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+2х+4=0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+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3х+6х</a:t>
                      </a:r>
                      <a:r>
                        <a:rPr lang="kk-KZ" sz="2000" i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+7=0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+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kk-KZ" sz="2000" i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i="1">
                          <a:latin typeface="Times New Roman"/>
                          <a:ea typeface="Calibri"/>
                          <a:cs typeface="Times New Roman"/>
                        </a:rPr>
                        <a:t>-24-10у=0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kk-KZ" sz="2000" dirty="0" smtClean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+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8100" y="1113631"/>
            <a:ext cx="53467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сематикалық карта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55700" y="4390231"/>
            <a:ext cx="8001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Квадрат теңдеудің коэффициенттерін анықта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0900" y="4999831"/>
          <a:ext cx="7543800" cy="2453640"/>
        </p:xfrm>
        <a:graphic>
          <a:graphicData uri="http://schemas.openxmlformats.org/drawingml/2006/table">
            <a:tbl>
              <a:tblPr/>
              <a:tblGrid>
                <a:gridCol w="2762432"/>
                <a:gridCol w="1781702"/>
                <a:gridCol w="1500445"/>
                <a:gridCol w="1499221"/>
              </a:tblGrid>
              <a:tr h="3156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Теңдеулер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Коэффициенттері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3x</a:t>
                      </a:r>
                      <a:r>
                        <a:rPr lang="kk-KZ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 + x + 1 = 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3 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1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1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kk-KZ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 – 5 = 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 1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0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- 5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- 7x</a:t>
                      </a:r>
                      <a:r>
                        <a:rPr lang="kk-KZ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 + 3x = 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-7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3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0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12x</a:t>
                      </a:r>
                      <a:r>
                        <a:rPr lang="kk-KZ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 = 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12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0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0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- x</a:t>
                      </a:r>
                      <a:r>
                        <a:rPr lang="kk-KZ" sz="20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 + 6x – 7 = 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-1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6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-7</a:t>
                      </a: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2300" y="1189831"/>
          <a:ext cx="9067799" cy="5181600"/>
        </p:xfrm>
        <a:graphic>
          <a:graphicData uri="http://schemas.openxmlformats.org/drawingml/2006/table">
            <a:tbl>
              <a:tblPr/>
              <a:tblGrid>
                <a:gridCol w="9067799"/>
              </a:tblGrid>
              <a:tr h="5181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Сәйкесін  </a:t>
                      </a:r>
                      <a:r>
                        <a:rPr lang="kk-KZ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тап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kk-KZ" sz="24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kk-KZ" sz="2400" baseline="30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- 6х 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                 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а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 в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-2,с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-9</a:t>
                      </a: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</a:t>
                      </a:r>
                      <a:r>
                        <a:rPr lang="kk-KZ" sz="24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kk-KZ" sz="2400" baseline="30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-2х - 9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                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Толымсыз 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теңдеу,   с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	</a:t>
                      </a:r>
                      <a:endParaRPr lang="kk-KZ" sz="2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3. 3</a:t>
                      </a:r>
                      <a:r>
                        <a:rPr lang="kk-KZ" sz="24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kk-KZ" sz="2400" baseline="30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-8х – 3 =0              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Толымсыз 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теңдеу, в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	</a:t>
                      </a:r>
                      <a:endParaRPr lang="kk-KZ" sz="2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3"/>
                      </a:pP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4"/>
                      </a:pP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r>
                        <a:rPr lang="kk-KZ" sz="24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kk-KZ" sz="2400" baseline="30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0                         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а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 в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-8,с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</a:t>
                      </a:r>
                      <a:r>
                        <a:rPr lang="kk-KZ" sz="24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kk-KZ" sz="2400" baseline="300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-16  = 0                      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Толымсыз квадрат 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теңдеу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3013" name="Рисунок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43012" name="Рисунок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43011" name="Рисунок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43010" name="Рисунок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43009" name="Рисунок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cxnSp>
        <p:nvCxnSpPr>
          <p:cNvPr id="14" name="Прямая со стрелкой 13"/>
          <p:cNvCxnSpPr/>
          <p:nvPr/>
        </p:nvCxnSpPr>
        <p:spPr>
          <a:xfrm flipV="1">
            <a:off x="2755900" y="2332831"/>
            <a:ext cx="1905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679700" y="2256631"/>
            <a:ext cx="1828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908300" y="4009231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46300" y="4771231"/>
            <a:ext cx="2286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527300" y="4009231"/>
            <a:ext cx="19050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776290"/>
            <a:ext cx="9624060" cy="642142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 тапсырмалары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9900" y="1799431"/>
          <a:ext cx="9372599" cy="5099304"/>
        </p:xfrm>
        <a:graphic>
          <a:graphicData uri="http://schemas.openxmlformats.org/drawingml/2006/table">
            <a:tbl>
              <a:tblPr/>
              <a:tblGrid>
                <a:gridCol w="9372599"/>
              </a:tblGrid>
              <a:tr h="4572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1тапсырма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4х</a:t>
                      </a:r>
                      <a:r>
                        <a:rPr lang="kk-KZ" sz="20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-3х=0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3х</a:t>
                      </a:r>
                      <a:r>
                        <a:rPr lang="ru-RU" sz="2000" baseline="30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+5=0  (1 </a:t>
                      </a:r>
                      <a:r>
                        <a:rPr lang="ru-RU" sz="20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ұпай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Дескриптор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теңдеуді көбейткіштерге жіктейді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теңдеудің түбірлерін табады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kk-K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2тапсырма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kk-KZ" sz="2000" b="0" dirty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kk-KZ" sz="2000" b="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2000" b="0" dirty="0">
                          <a:latin typeface="Times New Roman" pitchFamily="18" charset="0"/>
                          <a:cs typeface="Times New Roman" pitchFamily="18" charset="0"/>
                        </a:rPr>
                        <a:t>-14х+49=0</a:t>
                      </a: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х-5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kk-KZ" sz="20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+4х=25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(2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ұпай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           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000" b="1" dirty="0">
                          <a:latin typeface="Times New Roman" pitchFamily="18" charset="0"/>
                          <a:cs typeface="Times New Roman" pitchFamily="18" charset="0"/>
                        </a:rPr>
                        <a:t> Дескриптор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теңдеудің дискриминантын табады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теңдеудің түбірлерінің санын анықтайды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Толық квадрат теңдеудің түбірлерін </a:t>
                      </a: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табады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3тапсырма   </a:t>
                      </a:r>
                      <a:r>
                        <a:rPr lang="kk-KZ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345х</a:t>
                      </a:r>
                      <a:r>
                        <a:rPr lang="kk-KZ" sz="20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-137х-208=0         132х</a:t>
                      </a:r>
                      <a:r>
                        <a:rPr lang="kk-KZ" sz="20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-247х+115=0 (2 ұпай)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Дескриптор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теңдеудің қасиеттерін  қолданады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Толық квадрат теңдеудің түбірлерін табады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74700" y="1875632"/>
          <a:ext cx="8043333" cy="1402080"/>
        </p:xfrm>
        <a:graphic>
          <a:graphicData uri="http://schemas.openxmlformats.org/drawingml/2006/table">
            <a:tbl>
              <a:tblPr/>
              <a:tblGrid>
                <a:gridCol w="8043333"/>
              </a:tblGrid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1" dirty="0">
                          <a:latin typeface="Times New Roman"/>
                          <a:ea typeface="Calibri"/>
                          <a:cs typeface="Times New Roman"/>
                        </a:rPr>
                        <a:t>1тапсырма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4х</a:t>
                      </a:r>
                      <a:r>
                        <a:rPr lang="kk-KZ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-3х=0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3х</a:t>
                      </a:r>
                      <a:r>
                        <a:rPr lang="ru-RU" sz="20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+5=0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х(4х-3)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0         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3х</a:t>
                      </a:r>
                      <a:r>
                        <a:rPr lang="ru-RU" sz="20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-5  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шешімі жоқ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х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=0, 4х-3 = 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</a:t>
                      </a:r>
                      <a:r>
                        <a:rPr lang="ru-RU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х=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3/4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03500" y="1037431"/>
            <a:ext cx="2514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Дұрыс жауабы: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500" y="3247231"/>
            <a:ext cx="8610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2тапсырма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-14х+49=0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х-5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+4х=25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 -14)</a:t>
            </a:r>
            <a:r>
              <a:rPr lang="kk-KZ" sz="2000" baseline="30000" dirty="0" smtClean="0">
                <a:latin typeface="Times New Roman"/>
                <a:ea typeface="Calibri"/>
                <a:cs typeface="Times New Roman"/>
              </a:rPr>
              <a:t> 2</a:t>
            </a:r>
            <a:r>
              <a:rPr lang="kk-KZ" sz="2000" dirty="0" smtClean="0">
                <a:latin typeface="Times New Roman"/>
                <a:ea typeface="Calibri"/>
                <a:cs typeface="Times New Roman"/>
              </a:rPr>
              <a:t> -4*49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=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 196-196 = 0              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25+4x-25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=0</a:t>
            </a:r>
            <a:endParaRPr lang="en-US" sz="2000" dirty="0" smtClean="0">
              <a:latin typeface="Times New Roman"/>
              <a:ea typeface="Calibri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          x= 7                                                        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- 6x = 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x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 х – 6)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x= 0,   x- 6 = 0,  x = 6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8500" y="4847431"/>
            <a:ext cx="868680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3тапсырма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345х</a:t>
            </a:r>
            <a:r>
              <a:rPr lang="kk-KZ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-137х-208=0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345+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(-137)+(-208)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          х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1,  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-208/345 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132х</a:t>
            </a:r>
            <a:r>
              <a:rPr lang="kk-KZ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-247х+115=0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   132-247+115=0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1,   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115/132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69900" y="1113631"/>
            <a:ext cx="9601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Сабақтың оқу  мақсаты: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8.2.2.3  Квадрат теңдеулерді шешу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0" y="776290"/>
            <a:ext cx="9612630" cy="718342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«Қарқын»  тапсырмасы ( 3 ұпай)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4700" y="1799431"/>
            <a:ext cx="89154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Кеспе карточкадағы есеп-тапсырмалардың жауаптарын  сәйкестендіру арқылы  геометриялық фигура үшбұрыш  немесе  төртбұрыш  құрастырыңыздар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670" y="1037431"/>
            <a:ext cx="9624060" cy="59357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1113631"/>
            <a:ext cx="9124950" cy="5677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776289"/>
            <a:ext cx="9624060" cy="2775742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i="1" dirty="0" smtClean="0"/>
              <a:t> </a:t>
            </a:r>
            <a:r>
              <a:rPr lang="en-US" b="1" i="1" dirty="0" smtClean="0"/>
              <a:t>          </a:t>
            </a:r>
            <a:r>
              <a:rPr lang="kk-KZ" b="1" i="1" dirty="0" smtClean="0"/>
              <a:t/>
            </a:r>
            <a:br>
              <a:rPr lang="kk-KZ" b="1" i="1" dirty="0" smtClean="0"/>
            </a:br>
            <a:r>
              <a:rPr lang="kk-KZ" b="1" i="1" dirty="0" smtClean="0"/>
              <a:t/>
            </a:r>
            <a:br>
              <a:rPr lang="kk-KZ" b="1" i="1" dirty="0" smtClean="0"/>
            </a:br>
            <a:r>
              <a:rPr lang="kk-KZ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Үйге тапсырма</a:t>
            </a:r>
            <a:br>
              <a:rPr lang="kk-KZ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№7.25(4);  №7.29. №7.30(4) 65-бет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3300" y="961231"/>
          <a:ext cx="8991600" cy="426720"/>
        </p:xfrm>
        <a:graphic>
          <a:graphicData uri="http://schemas.openxmlformats.org/drawingml/2006/table">
            <a:tbl>
              <a:tblPr/>
              <a:tblGrid>
                <a:gridCol w="89916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</a:rPr>
                        <a:t>“жетістік  баспалдағы”</a:t>
                      </a:r>
                      <a:r>
                        <a:rPr lang="kk-KZ" sz="2800" dirty="0">
                          <a:latin typeface="Times New Roman"/>
                        </a:rPr>
                        <a:t> /оқушылардың өзін бағалауы /</a:t>
                      </a:r>
                      <a:endParaRPr lang="ru-RU" sz="2800" dirty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6081" name="Object 3"/>
          <p:cNvGraphicFramePr>
            <a:graphicFrameLocks noChangeAspect="1"/>
          </p:cNvGraphicFramePr>
          <p:nvPr/>
        </p:nvGraphicFramePr>
        <p:xfrm>
          <a:off x="927100" y="1951831"/>
          <a:ext cx="9220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Слайд" r:id="rId4" imgW="2970105" imgH="2228022" progId="PowerPoint.Slide.12">
                  <p:embed/>
                </p:oleObj>
              </mc:Choice>
              <mc:Fallback>
                <p:oleObj name="Слайд" r:id="rId4" imgW="2970105" imgH="2228022" progId="PowerPoint.Slide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951831"/>
                        <a:ext cx="9220200" cy="47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46100" y="2713831"/>
            <a:ext cx="9601200" cy="2209800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</a:bodyPr>
          <a:lstStyle/>
          <a:p>
            <a:r>
              <a:rPr lang="kk-KZ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 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7500" y="1288195"/>
            <a:ext cx="10058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Сабақтың  ұстанымы: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«Білекке сенген  заманда – ешкімге есе бермедік,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Білімге сенген заманда – қапы қалып жүрмейік»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Абылай хан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384300" y="1723231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Үй тапсырмасын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тексеру</a:t>
            </a: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(әр дұрыс жауап 1 ұпай)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901260" y="512733"/>
            <a:ext cx="3978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7.23 (2)</a:t>
            </a:r>
            <a:endParaRPr lang="ru-RU" dirty="0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22300" y="1189831"/>
          <a:ext cx="44958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Формула" r:id="rId3" imgW="1803400" imgH="419100" progId="Equation.3">
                  <p:embed/>
                </p:oleObj>
              </mc:Choice>
              <mc:Fallback>
                <p:oleObj name="Формула" r:id="rId3" imgW="18034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189831"/>
                        <a:ext cx="44958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17500" y="1875631"/>
            <a:ext cx="4455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14у</a:t>
            </a:r>
            <a:r>
              <a:rPr lang="kk-KZ" sz="24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+ 42у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350 </a:t>
            </a:r>
            <a:r>
              <a:rPr lang="kk-KZ" sz="2400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35у -15у</a:t>
            </a:r>
            <a:r>
              <a:rPr lang="kk-KZ" sz="24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-40у</a:t>
            </a:r>
            <a:endParaRPr lang="kk-KZ" sz="2800" dirty="0" smtClean="0"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3700" y="2485231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 у</a:t>
            </a:r>
            <a:r>
              <a:rPr lang="kk-KZ" sz="24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+ 117у- 350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13689 + 40600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54289     </a:t>
            </a:r>
            <a:endParaRPr lang="kk-KZ" sz="2800" dirty="0" smtClean="0">
              <a:latin typeface="Arial" pitchFamily="34" charset="0"/>
            </a:endParaRP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927100" y="3094831"/>
          <a:ext cx="2667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Формула" r:id="rId5" imgW="1815840" imgH="393480" progId="Equation.3">
                  <p:embed/>
                </p:oleObj>
              </mc:Choice>
              <mc:Fallback>
                <p:oleObj name="Формула" r:id="rId5" imgW="18158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094831"/>
                        <a:ext cx="2667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6184900" y="3247231"/>
          <a:ext cx="2514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Формула" r:id="rId7" imgW="1409088" imgH="393529" progId="Equation.3">
                  <p:embed/>
                </p:oleObj>
              </mc:Choice>
              <mc:Fallback>
                <p:oleObj name="Формула" r:id="rId7" imgW="1409088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3247231"/>
                        <a:ext cx="2514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65100" y="3171031"/>
            <a:ext cx="663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Arial" pitchFamily="34" charset="0"/>
                <a:ea typeface="Times New Roman" pitchFamily="18" charset="0"/>
              </a:rPr>
              <a:t>х</a:t>
            </a:r>
            <a:r>
              <a:rPr lang="kk-KZ" sz="2400" baseline="-30000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= 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499100" y="339963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880100" y="3399631"/>
            <a:ext cx="47171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0" y="808831"/>
            <a:ext cx="9713172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7.24 (2)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469900" y="1189831"/>
          <a:ext cx="5943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Формула" r:id="rId3" imgW="2438400" imgH="431800" progId="Equation.3">
                  <p:embed/>
                </p:oleObj>
              </mc:Choice>
              <mc:Fallback>
                <p:oleObj name="Формула" r:id="rId3" imgW="2438400" imgH="431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189831"/>
                        <a:ext cx="59436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155700" y="4771231"/>
          <a:ext cx="190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Формула" r:id="rId5" imgW="1104900" imgH="393700" progId="Equation.3">
                  <p:embed/>
                </p:oleObj>
              </mc:Choice>
              <mc:Fallback>
                <p:oleObj name="Формула" r:id="rId5" imgW="11049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4771231"/>
                        <a:ext cx="1905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194300" y="4847431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Формула" r:id="rId7" imgW="1130040" imgH="393480" progId="Equation.3">
                  <p:embed/>
                </p:oleObj>
              </mc:Choice>
              <mc:Fallback>
                <p:oleObj name="Формула" r:id="rId7" imgW="1130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4847431"/>
                        <a:ext cx="2057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17500" y="2790031"/>
            <a:ext cx="54056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2(3х-4)</a:t>
            </a:r>
            <a:r>
              <a:rPr kumimoji="0" lang="kk-KZ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+ 5(х-1)(2х-5)-10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2(х+2)</a:t>
            </a:r>
            <a:r>
              <a:rPr kumimoji="0" lang="kk-KZ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7500" y="3341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18х</a:t>
            </a:r>
            <a:r>
              <a:rPr lang="kk-KZ" sz="2800" baseline="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48х+ 32 +10х</a:t>
            </a:r>
            <a:r>
              <a:rPr lang="kk-KZ" sz="2800" baseline="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-35х +25 -10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2х</a:t>
            </a:r>
            <a:r>
              <a:rPr lang="kk-KZ" sz="2800" baseline="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+8х+8</a:t>
            </a:r>
            <a:endParaRPr lang="kk-KZ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6100" y="4009231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 х</a:t>
            </a:r>
            <a:r>
              <a:rPr lang="kk-KZ" sz="2800" baseline="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-91х +39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            Д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8281 - 4056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4225     </a:t>
            </a:r>
            <a:endParaRPr lang="kk-KZ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6100" y="4923631"/>
            <a:ext cx="762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х</a:t>
            </a:r>
            <a:r>
              <a:rPr lang="kk-KZ" baseline="-25000" dirty="0" smtClean="0"/>
              <a:t>1</a:t>
            </a:r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84700" y="4999831"/>
            <a:ext cx="762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х</a:t>
            </a:r>
            <a:r>
              <a:rPr lang="kk-KZ" baseline="-25000" dirty="0" smtClean="0"/>
              <a:t>2</a:t>
            </a:r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0" y="885031"/>
            <a:ext cx="9713172" cy="3810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2300" y="1113631"/>
            <a:ext cx="8153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№ 7.25 (1)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(2х-1)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(х +5)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(4х+5) (х+1)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4х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– 16х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-19х +5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4х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+8х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+4х +5х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+10х+5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29х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+ 33х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   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- 33/29 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7.25 (2)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22300" y="1799431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(х-5)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 -1) -49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(х-8)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- 2)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41300" y="2409031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+75х -125)(х-1) -49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16х +64)(х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-2)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41300" y="2942431"/>
            <a:ext cx="99950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15х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+75х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-125х – 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+15х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-75х +125 -49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-16х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+64 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-2х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+32х -128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41300" y="3399631"/>
            <a:ext cx="54200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 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-232х+204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/:2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 х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-116х+102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17500" y="3933031"/>
            <a:ext cx="307488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13456 -5712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7744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003300" y="5380831"/>
          <a:ext cx="24384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Формула" r:id="rId3" imgW="1167893" imgH="393529" progId="Equation.3">
                  <p:embed/>
                </p:oleObj>
              </mc:Choice>
              <mc:Fallback>
                <p:oleObj name="Формула" r:id="rId3" imgW="1167893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5380831"/>
                        <a:ext cx="243840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3700" y="4771231"/>
            <a:ext cx="6912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kk-KZ" sz="2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kk-KZ" sz="2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kk-KZ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60900" y="5304631"/>
            <a:ext cx="6751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5346700" y="5457031"/>
          <a:ext cx="2819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Формула" r:id="rId5" imgW="1409088" imgH="393529" progId="Equation.3">
                  <p:embed/>
                </p:oleObj>
              </mc:Choice>
              <mc:Fallback>
                <p:oleObj name="Формула" r:id="rId5" imgW="1409088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5457031"/>
                        <a:ext cx="2819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74700" y="808831"/>
          <a:ext cx="9067799" cy="5257800"/>
        </p:xfrm>
        <a:graphic>
          <a:graphicData uri="http://schemas.openxmlformats.org/drawingml/2006/table">
            <a:tbl>
              <a:tblPr/>
              <a:tblGrid>
                <a:gridCol w="9067799"/>
              </a:tblGrid>
              <a:tr h="5257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“Миға шабуыл” 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өткен </a:t>
                      </a: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тақырыпқа шолу жүргізіледі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.(әр</a:t>
                      </a:r>
                      <a:r>
                        <a:rPr lang="kk-KZ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дұрыс жауап  1 ұпай)</a:t>
                      </a:r>
                      <a:endParaRPr lang="kk-KZ" sz="2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теңдеудің бос мүшесі </a:t>
                      </a: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болғанда 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екі түбірі болады</a:t>
                      </a: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Д=0</a:t>
                      </a: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болғанда түбірі жоқ. </a:t>
                      </a: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болғанда бір 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түбірі болады. </a:t>
                      </a: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а=1</a:t>
                      </a: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болғанда келтірілген теңдеу деп аталады. </a:t>
                      </a: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Егер 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kk-KZ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     </a:t>
                      </a: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онда </a:t>
                      </a: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екі түбірі теріс сан болады. </a:t>
                      </a: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Char char="-"/>
                      </a:pP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Егер  </a:t>
                      </a: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болса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онда түбірлері қарама-қарсы сандар болады.</a:t>
                      </a:r>
                      <a:r>
                        <a:rPr lang="kk-KZ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4300" y="2409031"/>
            <a:ext cx="381000" cy="335280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4300" y="3094831"/>
            <a:ext cx="457200" cy="402336"/>
          </a:xfrm>
          <a:prstGeom prst="rect">
            <a:avLst/>
          </a:prstGeom>
          <a:noFill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0100" y="3856831"/>
            <a:ext cx="2514600" cy="333260"/>
          </a:xfrm>
          <a:prstGeom prst="rect">
            <a:avLst/>
          </a:prstGeom>
          <a:noFill/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0100" y="4237831"/>
            <a:ext cx="1634836" cy="30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20C8F7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1833</TotalTime>
  <Words>952</Words>
  <Application>Microsoft Office PowerPoint</Application>
  <PresentationFormat>Произвольный</PresentationFormat>
  <Paragraphs>237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Тема Office</vt:lpstr>
      <vt:lpstr>Формула</vt:lpstr>
      <vt:lpstr>Слайд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№ 7.24 (2) </vt:lpstr>
      <vt:lpstr>          </vt:lpstr>
      <vt:lpstr>№ 7.25 (2)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Жұптық жұмыстар (әр дұрыс жауап 1 ұпай)</vt:lpstr>
      <vt:lpstr>                                                         Жеке жұмыстар ( дұрыс жауап 1 ұпай)</vt:lpstr>
      <vt:lpstr>Презентация PowerPoint</vt:lpstr>
      <vt:lpstr>Қалыптастырушы бағалау тапсырмалары</vt:lpstr>
      <vt:lpstr>Презентация PowerPoint</vt:lpstr>
      <vt:lpstr>«Қарқын»  тапсырмасы ( 3 ұпай) </vt:lpstr>
      <vt:lpstr>Презентация PowerPoint</vt:lpstr>
      <vt:lpstr>             Үйге тапсырма   №7.25(4);  №7.29. №7.30(4) 65-бет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Асемгуль Калибековна</dc:creator>
  <cp:lastModifiedBy>User</cp:lastModifiedBy>
  <cp:revision>144</cp:revision>
  <dcterms:created xsi:type="dcterms:W3CDTF">2017-04-20T18:19:56Z</dcterms:created>
  <dcterms:modified xsi:type="dcterms:W3CDTF">2003-12-31T21:08:51Z</dcterms:modified>
</cp:coreProperties>
</file>