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sldx" ContentType="application/vnd.openxmlformats-officedocument.presentationml.slide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6"/>
  </p:notesMasterIdLst>
  <p:sldIdLst>
    <p:sldId id="256" r:id="rId2"/>
    <p:sldId id="272" r:id="rId3"/>
    <p:sldId id="268" r:id="rId4"/>
    <p:sldId id="279" r:id="rId5"/>
    <p:sldId id="273" r:id="rId6"/>
    <p:sldId id="280" r:id="rId7"/>
    <p:sldId id="281" r:id="rId8"/>
    <p:sldId id="282" r:id="rId9"/>
    <p:sldId id="292" r:id="rId10"/>
    <p:sldId id="275" r:id="rId11"/>
    <p:sldId id="283" r:id="rId12"/>
    <p:sldId id="276" r:id="rId13"/>
    <p:sldId id="277" r:id="rId14"/>
    <p:sldId id="278" r:id="rId15"/>
    <p:sldId id="284" r:id="rId16"/>
    <p:sldId id="285" r:id="rId17"/>
    <p:sldId id="286" r:id="rId18"/>
    <p:sldId id="287" r:id="rId19"/>
    <p:sldId id="288" r:id="rId20"/>
    <p:sldId id="289" r:id="rId21"/>
    <p:sldId id="290" r:id="rId22"/>
    <p:sldId id="293" r:id="rId23"/>
    <p:sldId id="291" r:id="rId24"/>
    <p:sldId id="265" r:id="rId25"/>
  </p:sldIdLst>
  <p:sldSz cx="10693400" cy="7561263"/>
  <p:notesSz cx="6858000" cy="9144000"/>
  <p:defaultTextStyle>
    <a:defPPr>
      <a:defRPr lang="en-US"/>
    </a:defPPr>
    <a:lvl1pPr marL="0" algn="l" defTabSz="1043056" rtl="0" latinLnBrk="0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latinLnBrk="0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latinLnBrk="0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latinLnBrk="0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latinLnBrk="0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latinLnBrk="0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latinLnBrk="0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latinLnBrk="0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latinLnBrk="0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BC8F5"/>
    <a:srgbClr val="D303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586" autoAdjust="0"/>
    <p:restoredTop sz="94539" autoAdjust="0"/>
  </p:normalViewPr>
  <p:slideViewPr>
    <p:cSldViewPr>
      <p:cViewPr>
        <p:scale>
          <a:sx n="75" d="100"/>
          <a:sy n="75" d="100"/>
        </p:scale>
        <p:origin x="-624" y="162"/>
      </p:cViewPr>
      <p:guideLst>
        <p:guide orient="horz" pos="2382"/>
        <p:guide pos="33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4" Type="http://schemas.openxmlformats.org/officeDocument/2006/relationships/image" Target="../media/image1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0E01FE-EBA0-45A3-B001-C3B13315C6FD}" type="datetimeFigureOut">
              <a:rPr lang="ru-RU" smtClean="0"/>
              <a:pPr/>
              <a:t>01.01.2004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004888" y="685800"/>
            <a:ext cx="48482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B6A62E-46FC-4DFD-AD42-0B086F85B93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44015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04888" y="685800"/>
            <a:ext cx="4848225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B6A62E-46FC-4DFD-AD42-0B086F85B931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23782" y="1512253"/>
            <a:ext cx="9182066" cy="2016337"/>
          </a:xfrm>
          <a:ln>
            <a:noFill/>
          </a:ln>
        </p:spPr>
        <p:txBody>
          <a:bodyPr vert="horz" tIns="0" rIns="20861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64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23781" y="3559611"/>
            <a:ext cx="9185631" cy="1932323"/>
          </a:xfrm>
        </p:spPr>
        <p:txBody>
          <a:bodyPr lIns="0" rIns="20861"/>
          <a:lstStyle>
            <a:lvl1pPr marL="0" marR="52153" indent="0" algn="r">
              <a:buNone/>
              <a:defRPr>
                <a:solidFill>
                  <a:schemeClr val="tx1"/>
                </a:solidFill>
              </a:defRPr>
            </a:lvl1pPr>
            <a:lvl2pPr marL="521528" indent="0" algn="ctr">
              <a:buNone/>
            </a:lvl2pPr>
            <a:lvl3pPr marL="1043056" indent="0" algn="ctr">
              <a:buNone/>
            </a:lvl3pPr>
            <a:lvl4pPr marL="1564584" indent="0" algn="ctr">
              <a:buNone/>
            </a:lvl4pPr>
            <a:lvl5pPr marL="2086112" indent="0" algn="ctr">
              <a:buNone/>
            </a:lvl5pPr>
            <a:lvl6pPr marL="2607640" indent="0" algn="ctr">
              <a:buNone/>
            </a:lvl6pPr>
            <a:lvl7pPr marL="3129168" indent="0" algn="ctr">
              <a:buNone/>
            </a:lvl7pPr>
            <a:lvl8pPr marL="3650696" indent="0" algn="ctr">
              <a:buNone/>
            </a:lvl8pPr>
            <a:lvl9pPr marL="4172224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1/1/2004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1/1/2004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52715" y="1008170"/>
            <a:ext cx="2406015" cy="574621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4670" y="1008170"/>
            <a:ext cx="7039822" cy="574621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1/1/2004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1/1/2004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0217" y="1451762"/>
            <a:ext cx="9089390" cy="1502171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64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0217" y="2982018"/>
            <a:ext cx="9089390" cy="1664527"/>
          </a:xfrm>
        </p:spPr>
        <p:txBody>
          <a:bodyPr lIns="52153" rIns="52153" anchor="t"/>
          <a:lstStyle>
            <a:lvl1pPr marL="0" indent="0">
              <a:buNone/>
              <a:defRPr sz="2500">
                <a:solidFill>
                  <a:schemeClr val="tx1"/>
                </a:solidFill>
              </a:defRPr>
            </a:lvl1pPr>
            <a:lvl2pPr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1/1/2004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70" y="776289"/>
            <a:ext cx="9624060" cy="1260211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34670" y="2116983"/>
            <a:ext cx="4722918" cy="4889617"/>
          </a:xfrm>
        </p:spPr>
        <p:txBody>
          <a:bodyPr/>
          <a:lstStyle>
            <a:lvl1pPr>
              <a:defRPr sz="30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435812" y="2116983"/>
            <a:ext cx="4722918" cy="4889617"/>
          </a:xfrm>
        </p:spPr>
        <p:txBody>
          <a:bodyPr/>
          <a:lstStyle>
            <a:lvl1pPr>
              <a:defRPr sz="30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1/1/2004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70" y="776289"/>
            <a:ext cx="9624060" cy="1260211"/>
          </a:xfrm>
        </p:spPr>
        <p:txBody>
          <a:bodyPr tIns="52153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4670" y="2045497"/>
            <a:ext cx="4724775" cy="726966"/>
          </a:xfrm>
        </p:spPr>
        <p:txBody>
          <a:bodyPr lIns="52153" tIns="0" rIns="52153" bIns="0" anchor="ctr">
            <a:noAutofit/>
          </a:bodyPr>
          <a:lstStyle>
            <a:lvl1pPr marL="0" indent="0">
              <a:buNone/>
              <a:defRPr sz="27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300" b="1"/>
            </a:lvl2pPr>
            <a:lvl3pPr>
              <a:buNone/>
              <a:defRPr sz="2100" b="1"/>
            </a:lvl3pPr>
            <a:lvl4pPr>
              <a:buNone/>
              <a:defRPr sz="1800" b="1"/>
            </a:lvl4pPr>
            <a:lvl5pPr>
              <a:buNone/>
              <a:defRPr sz="18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5432099" y="2050469"/>
            <a:ext cx="4726631" cy="721995"/>
          </a:xfrm>
        </p:spPr>
        <p:txBody>
          <a:bodyPr lIns="52153" tIns="0" rIns="52153" bIns="0" anchor="ctr"/>
          <a:lstStyle>
            <a:lvl1pPr marL="0" indent="0">
              <a:buNone/>
              <a:defRPr sz="27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300" b="1"/>
            </a:lvl2pPr>
            <a:lvl3pPr>
              <a:buNone/>
              <a:defRPr sz="2100" b="1"/>
            </a:lvl3pPr>
            <a:lvl4pPr>
              <a:buNone/>
              <a:defRPr sz="1800" b="1"/>
            </a:lvl4pPr>
            <a:lvl5pPr>
              <a:buNone/>
              <a:defRPr sz="18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534670" y="2772463"/>
            <a:ext cx="4724775" cy="4240085"/>
          </a:xfrm>
        </p:spPr>
        <p:txBody>
          <a:bodyPr tIns="0"/>
          <a:lstStyle>
            <a:lvl1pPr>
              <a:defRPr sz="25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432099" y="2772463"/>
            <a:ext cx="4726631" cy="4240085"/>
          </a:xfrm>
        </p:spPr>
        <p:txBody>
          <a:bodyPr tIns="0"/>
          <a:lstStyle>
            <a:lvl1pPr>
              <a:defRPr sz="25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1/1/2004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70" y="776289"/>
            <a:ext cx="9713172" cy="1260211"/>
          </a:xfrm>
        </p:spPr>
        <p:txBody>
          <a:bodyPr vert="horz" tIns="52153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7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1/1/2004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1/1/2004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02005" y="567097"/>
            <a:ext cx="3208020" cy="1281214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3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802005" y="1848309"/>
            <a:ext cx="3208020" cy="5040842"/>
          </a:xfrm>
        </p:spPr>
        <p:txBody>
          <a:bodyPr lIns="20861" rIns="20861"/>
          <a:lstStyle>
            <a:lvl1pPr marL="0" indent="0" algn="l">
              <a:buNone/>
              <a:defRPr sz="1600"/>
            </a:lvl1pPr>
            <a:lvl2pPr indent="0" algn="l">
              <a:buNone/>
              <a:defRPr sz="1400"/>
            </a:lvl2pPr>
            <a:lvl3pPr indent="0" algn="l">
              <a:buNone/>
              <a:defRPr sz="1100"/>
            </a:lvl3pPr>
            <a:lvl4pPr indent="0" algn="l">
              <a:buNone/>
              <a:defRPr sz="1000"/>
            </a:lvl4pPr>
            <a:lvl5pPr indent="0" algn="l">
              <a:buNone/>
              <a:defRPr sz="10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180822" y="1848309"/>
            <a:ext cx="5977908" cy="5040842"/>
          </a:xfrm>
        </p:spPr>
        <p:txBody>
          <a:bodyPr tIns="0"/>
          <a:lstStyle>
            <a:lvl1pPr>
              <a:defRPr sz="3200"/>
            </a:lvl1pPr>
            <a:lvl2pPr>
              <a:defRPr sz="3000"/>
            </a:lvl2pPr>
            <a:lvl3pPr>
              <a:defRPr sz="2700"/>
            </a:lvl3pPr>
            <a:lvl4pPr>
              <a:defRPr sz="2300"/>
            </a:lvl4pPr>
            <a:lvl5pPr>
              <a:defRPr sz="21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1/1/2004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702172" y="1221706"/>
            <a:ext cx="6148705" cy="4536758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9360390" y="5909394"/>
            <a:ext cx="181788" cy="171389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2893" y="1297693"/>
            <a:ext cx="2587803" cy="1744913"/>
          </a:xfrm>
        </p:spPr>
        <p:txBody>
          <a:bodyPr vert="horz" lIns="52153" tIns="52153" rIns="52153" bIns="52153" anchor="b"/>
          <a:lstStyle>
            <a:lvl1pPr algn="l">
              <a:buNone/>
              <a:defRPr sz="23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12894" y="3118867"/>
            <a:ext cx="2584238" cy="2402801"/>
          </a:xfrm>
        </p:spPr>
        <p:txBody>
          <a:bodyPr lIns="73014" rIns="52153" bIns="52153" anchor="t"/>
          <a:lstStyle>
            <a:lvl1pPr marL="0" indent="0" algn="l">
              <a:spcBef>
                <a:spcPts val="285"/>
              </a:spcBef>
              <a:buFontTx/>
              <a:buNone/>
              <a:defRPr sz="1500"/>
            </a:lvl1pPr>
            <a:lvl2pPr>
              <a:defRPr sz="14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1/1/2004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9445837" y="7008171"/>
            <a:ext cx="712893" cy="402567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4076441" y="1322523"/>
            <a:ext cx="5400167" cy="4335124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7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11139" y="6413071"/>
            <a:ext cx="10715678" cy="114819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4306" tIns="52153" rIns="104306" bIns="52153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5123921" y="6857646"/>
            <a:ext cx="5569479" cy="70361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4306" tIns="52153" rIns="104306" bIns="52153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11139" y="-7877"/>
            <a:ext cx="10715678" cy="114819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4306" tIns="52153" rIns="104306" bIns="52153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5123921" y="-7876"/>
            <a:ext cx="5569479" cy="70361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4306" tIns="52153" rIns="104306" bIns="52153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534670" y="776289"/>
            <a:ext cx="9624060" cy="1260211"/>
          </a:xfrm>
          <a:prstGeom prst="rect">
            <a:avLst/>
          </a:prstGeom>
        </p:spPr>
        <p:txBody>
          <a:bodyPr vert="horz" lIns="0" tIns="52153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534670" y="2133957"/>
            <a:ext cx="9624060" cy="4839208"/>
          </a:xfrm>
          <a:prstGeom prst="rect">
            <a:avLst/>
          </a:prstGeom>
        </p:spPr>
        <p:txBody>
          <a:bodyPr vert="horz" lIns="104306" tIns="52153" rIns="104306" bIns="52153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534670" y="7008171"/>
            <a:ext cx="2495127" cy="402567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4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1/1/2004</a:t>
            </a:fld>
            <a:endParaRPr lang="en-US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18909" y="7008171"/>
            <a:ext cx="3920913" cy="402567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4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9267613" y="7008171"/>
            <a:ext cx="891117" cy="402567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4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22239" y="223164"/>
            <a:ext cx="10736141" cy="7158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7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12917" indent="-312917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30139" indent="-281625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indent="-281625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55973" indent="-239903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1668890" indent="-239903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1981807" indent="-239903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2190418" indent="-208611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503335" indent="-208611" algn="l" rtl="0" eaLnBrk="1" latinLnBrk="0" hangingPunct="1">
        <a:spcBef>
          <a:spcPct val="20000"/>
        </a:spcBef>
        <a:buClr>
          <a:schemeClr val="tx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816251" indent="-208611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0.bin"/><Relationship Id="rId10" Type="http://schemas.openxmlformats.org/officeDocument/2006/relationships/image" Target="../media/image18.wmf"/><Relationship Id="rId4" Type="http://schemas.openxmlformats.org/officeDocument/2006/relationships/image" Target="../media/image15.wmf"/><Relationship Id="rId9" Type="http://schemas.openxmlformats.org/officeDocument/2006/relationships/oleObject" Target="../embeddings/oleObject12.bin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21.emf"/><Relationship Id="rId4" Type="http://schemas.openxmlformats.org/officeDocument/2006/relationships/package" Target="../embeddings/______Microsoft_PowerPoint1.sldx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7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712894" y="1008168"/>
            <a:ext cx="9267613" cy="4937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4306" tIns="52153" rIns="104306" bIns="52153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kk-KZ" sz="3700" b="1" i="1" dirty="0" smtClean="0">
              <a:solidFill>
                <a:srgbClr val="0000CC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60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21</a:t>
            </a:r>
            <a:r>
              <a:rPr lang="kk-KZ" sz="60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.11.18.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kk-KZ" sz="60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Квадрат теңдеулерді шешу тақырыбына есептер  шығару.</a:t>
            </a:r>
            <a:endParaRPr lang="ru-RU" sz="6000" b="1" i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3700" b="1" i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2679700" y="732631"/>
            <a:ext cx="420294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Дұрыс жауап</a:t>
            </a:r>
            <a:endParaRPr kumimoji="0" lang="kk-KZ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231900" y="1647031"/>
            <a:ext cx="1905000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eriod"/>
            </a:pP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Жоқ</a:t>
            </a:r>
          </a:p>
          <a:p>
            <a:pPr marL="457200" indent="-457200">
              <a:buAutoNum type="arabicPeriod"/>
            </a:pP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Иә</a:t>
            </a:r>
          </a:p>
          <a:p>
            <a:pPr marL="457200" indent="-457200">
              <a:buAutoNum type="arabicPeriod"/>
            </a:pP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Жоқ</a:t>
            </a:r>
          </a:p>
          <a:p>
            <a:pPr marL="457200" indent="-457200">
              <a:buAutoNum type="arabicPeriod"/>
            </a:pP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Жоқ</a:t>
            </a:r>
          </a:p>
          <a:p>
            <a:pPr marL="457200" indent="-457200">
              <a:buFontTx/>
              <a:buAutoNum type="arabicPeriod"/>
            </a:pP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Иә</a:t>
            </a:r>
          </a:p>
          <a:p>
            <a:pPr marL="457200" indent="-457200">
              <a:buFontTx/>
              <a:buAutoNum type="arabicPeriod"/>
            </a:pP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Иә</a:t>
            </a:r>
          </a:p>
          <a:p>
            <a:pPr marL="457200" indent="-457200">
              <a:buFontTx/>
              <a:buAutoNum type="arabicPeriod"/>
            </a:pP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Жоқ</a:t>
            </a:r>
          </a:p>
          <a:p>
            <a:pPr marL="457200" indent="-457200"/>
            <a:endParaRPr lang="kk-KZ" dirty="0" smtClean="0"/>
          </a:p>
          <a:p>
            <a:pPr marL="457200" indent="-457200">
              <a:buAutoNum type="arabicPeriod"/>
            </a:pP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698500" y="1266031"/>
          <a:ext cx="8762999" cy="5181600"/>
        </p:xfrm>
        <a:graphic>
          <a:graphicData uri="http://schemas.openxmlformats.org/drawingml/2006/table">
            <a:tbl>
              <a:tblPr/>
              <a:tblGrid>
                <a:gridCol w="2362200"/>
                <a:gridCol w="3115111"/>
                <a:gridCol w="3285688"/>
              </a:tblGrid>
              <a:tr h="8416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квадрат теңдеу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квадратное уравнение</a:t>
                      </a:r>
                      <a:endParaRPr lang="ru-RU" sz="2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quadratic equation</a:t>
                      </a:r>
                      <a:endParaRPr lang="ru-RU" sz="2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731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толық квадрат теңдеу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полное квадратное уравнение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full quadratic equation</a:t>
                      </a:r>
                      <a:endParaRPr lang="ru-RU" sz="2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16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дискриминант</a:t>
                      </a:r>
                      <a:endParaRPr lang="ru-RU" sz="2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дискриминант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discriminant</a:t>
                      </a:r>
                      <a:endParaRPr lang="ru-RU" sz="2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16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Бірінші коэффициент</a:t>
                      </a:r>
                      <a:endParaRPr lang="ru-RU" sz="2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первый  коэффициент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 err="1">
                          <a:latin typeface="Times New Roman"/>
                          <a:ea typeface="Times New Roman"/>
                          <a:cs typeface="Times New Roman"/>
                        </a:rPr>
                        <a:t>The</a:t>
                      </a: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dirty="0" err="1">
                          <a:latin typeface="Times New Roman"/>
                          <a:ea typeface="Times New Roman"/>
                          <a:cs typeface="Times New Roman"/>
                        </a:rPr>
                        <a:t>first</a:t>
                      </a: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dirty="0" err="1">
                          <a:latin typeface="Times New Roman"/>
                          <a:ea typeface="Times New Roman"/>
                          <a:cs typeface="Times New Roman"/>
                        </a:rPr>
                        <a:t>coefficient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16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екінші коэффициент</a:t>
                      </a:r>
                      <a:endParaRPr lang="ru-RU" sz="2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>
                          <a:latin typeface="Times New Roman"/>
                          <a:ea typeface="Times New Roman"/>
                          <a:cs typeface="Times New Roman"/>
                        </a:rPr>
                        <a:t>Второй </a:t>
                      </a:r>
                      <a:r>
                        <a:rPr lang="kk-KZ" sz="2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коэффициент</a:t>
                      </a:r>
                      <a:endParaRPr lang="ru-RU" sz="2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 err="1">
                          <a:latin typeface="Times New Roman"/>
                          <a:ea typeface="Times New Roman"/>
                          <a:cs typeface="Times New Roman"/>
                        </a:rPr>
                        <a:t>second</a:t>
                      </a: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dirty="0" err="1">
                          <a:latin typeface="Times New Roman"/>
                          <a:ea typeface="Times New Roman"/>
                          <a:cs typeface="Times New Roman"/>
                        </a:rPr>
                        <a:t>coefficient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16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бос мүше</a:t>
                      </a:r>
                      <a:endParaRPr lang="ru-RU" sz="2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свободный член</a:t>
                      </a:r>
                      <a:endParaRPr lang="ru-RU" sz="2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 err="1">
                          <a:latin typeface="Times New Roman"/>
                          <a:ea typeface="Times New Roman"/>
                          <a:cs typeface="Times New Roman"/>
                        </a:rPr>
                        <a:t>free</a:t>
                      </a: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dirty="0" err="1">
                          <a:latin typeface="Times New Roman"/>
                          <a:ea typeface="Times New Roman"/>
                          <a:cs typeface="Times New Roman"/>
                        </a:rPr>
                        <a:t>member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0" name="Picture 8" descr="F:\слайд\20160901_12204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4500" y="2790031"/>
            <a:ext cx="4200000" cy="2520000"/>
          </a:xfrm>
          <a:prstGeom prst="sun">
            <a:avLst/>
          </a:prstGeom>
          <a:noFill/>
        </p:spPr>
      </p:pic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266024"/>
              </p:ext>
            </p:extLst>
          </p:nvPr>
        </p:nvGraphicFramePr>
        <p:xfrm>
          <a:off x="698500" y="808831"/>
          <a:ext cx="9296399" cy="6172200"/>
        </p:xfrm>
        <a:graphic>
          <a:graphicData uri="http://schemas.openxmlformats.org/drawingml/2006/table">
            <a:tbl>
              <a:tblPr/>
              <a:tblGrid>
                <a:gridCol w="9296399"/>
              </a:tblGrid>
              <a:tr h="61722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Топтық жұмыс. </a:t>
                      </a:r>
                      <a:endParaRPr lang="ru-RU" sz="2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200" b="1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 </a:t>
                      </a:r>
                      <a:r>
                        <a:rPr lang="kk-KZ" sz="20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топ: Шығармашылық сұрақтар.(Квадрат теңдеуді шешудің қандай әдістері бар)</a:t>
                      </a: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Графикалық органайзер арқылы квадрат теңдеуді шешудің қандай әдістері барын  көрсету.</a:t>
                      </a:r>
                      <a:endParaRPr lang="ru-RU" sz="20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2000" b="1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II </a:t>
                      </a:r>
                      <a:r>
                        <a:rPr lang="kk-KZ" sz="20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топ</a:t>
                      </a:r>
                      <a:r>
                        <a:rPr lang="kk-KZ" sz="2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:  « </a:t>
                      </a:r>
                      <a:r>
                        <a:rPr lang="kk-KZ" sz="20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Жалғасын тап»</a:t>
                      </a: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Мақалдың жалғасын тауып астында берілген тапсырмаларды орындайды.</a:t>
                      </a: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а).Квадрат теңдеудегі оның коэффициенттерін және теңдеудің түрін анықта</a:t>
                      </a: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Тіл </a:t>
                      </a:r>
                      <a:r>
                        <a:rPr lang="kk-KZ" sz="20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жоқ </a:t>
                      </a:r>
                      <a:r>
                        <a:rPr lang="kk-KZ" sz="2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жерде-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Туған </a:t>
                      </a:r>
                      <a:r>
                        <a:rPr lang="kk-KZ" sz="20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жердей жер болмас</a:t>
                      </a:r>
                      <a:r>
                        <a:rPr lang="kk-KZ" sz="2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</a:t>
                      </a:r>
                      <a:endParaRPr lang="ru-RU" sz="2000" b="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ә).Егер а,в,с коэффициенттерінің мәндері белгілі болса, квадрат теңдеу құрыңдар</a:t>
                      </a:r>
                      <a:endParaRPr lang="ru-RU" sz="20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Отан </a:t>
                      </a:r>
                      <a:r>
                        <a:rPr lang="kk-KZ" sz="20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оттан </a:t>
                      </a:r>
                      <a:r>
                        <a:rPr lang="kk-KZ" sz="2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да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2000" b="1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III </a:t>
                      </a:r>
                      <a:r>
                        <a:rPr lang="kk-KZ" sz="20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топ: Квадрат теңдеуді күнделікті өмірде қолдануға болама? </a:t>
                      </a:r>
                      <a:endParaRPr lang="kk-KZ" sz="2000" b="1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Қағаз </a:t>
                      </a:r>
                      <a:r>
                        <a:rPr lang="kk-KZ" sz="2000" b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бетіне фото </a:t>
                      </a:r>
                      <a:r>
                        <a:rPr lang="kk-KZ" sz="2000" b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каллаж  жасайды</a:t>
                      </a:r>
                      <a:endParaRPr lang="ru-RU" sz="20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927100" y="1113631"/>
          <a:ext cx="8898466" cy="5638800"/>
        </p:xfrm>
        <a:graphic>
          <a:graphicData uri="http://schemas.openxmlformats.org/drawingml/2006/table">
            <a:tbl>
              <a:tblPr/>
              <a:tblGrid>
                <a:gridCol w="8898466"/>
              </a:tblGrid>
              <a:tr h="56388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Сергіту сәті: </a:t>
                      </a:r>
                      <a:endParaRPr lang="kk-KZ" sz="2800" b="1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Мына </a:t>
                      </a:r>
                      <a:r>
                        <a:rPr lang="kk-KZ" sz="2800" b="1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квадрат теңдеудің коэффициенттері туралы не айта аласыздар?</a:t>
                      </a:r>
                      <a:endParaRPr lang="ru-RU" sz="28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k-KZ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1). 15х</a:t>
                      </a:r>
                      <a:r>
                        <a:rPr lang="kk-KZ" sz="2400" baseline="30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  <a:r>
                        <a:rPr lang="kk-KZ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+11х+ 1993</a:t>
                      </a:r>
                      <a:r>
                        <a:rPr lang="ru-RU" sz="2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=0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k-KZ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2).</a:t>
                      </a:r>
                      <a:r>
                        <a:rPr lang="ru-RU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2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4х</a:t>
                      </a:r>
                      <a:r>
                        <a:rPr lang="ru-RU" sz="2400" baseline="300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  <a:r>
                        <a:rPr lang="ru-RU" sz="2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+6х=1992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3). </a:t>
                      </a:r>
                      <a:r>
                        <a:rPr lang="ru-RU" sz="2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30х</a:t>
                      </a:r>
                      <a:r>
                        <a:rPr lang="ru-RU" sz="2400" baseline="300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  <a:r>
                        <a:rPr lang="ru-RU" sz="2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+8х+1995=0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k-KZ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4). 16х</a:t>
                      </a:r>
                      <a:r>
                        <a:rPr lang="kk-KZ" sz="2400" baseline="30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  <a:r>
                        <a:rPr lang="kk-KZ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+12х+1991=0   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7" descr="F:\слайд\20160901_12182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85100" y="3628231"/>
            <a:ext cx="1752600" cy="2520000"/>
          </a:xfrm>
          <a:prstGeom prst="flowChartAlternateProcess">
            <a:avLst/>
          </a:prstGeom>
          <a:noFill/>
        </p:spPr>
      </p:pic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622300" y="1113631"/>
          <a:ext cx="9296400" cy="5791200"/>
        </p:xfrm>
        <a:graphic>
          <a:graphicData uri="http://schemas.openxmlformats.org/drawingml/2006/table">
            <a:tbl>
              <a:tblPr/>
              <a:tblGrid>
                <a:gridCol w="9296400"/>
              </a:tblGrid>
              <a:tr h="57912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Деңгейлік </a:t>
                      </a:r>
                      <a:r>
                        <a:rPr lang="kk-KZ" sz="2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тапсырма (Оқулық пен  жұмыс)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А-деңгей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Берілген теңдеулердің ішінен толымды,толымсыз квадрат теңдеулерді табыңдар</a:t>
                      </a:r>
                      <a:r>
                        <a:rPr lang="kk-KZ" sz="2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: (1 ұпай)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2,5х</a:t>
                      </a:r>
                      <a:r>
                        <a:rPr lang="kk-KZ" sz="2400" baseline="30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  <a:r>
                        <a:rPr lang="kk-KZ" sz="2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-3х+7</a:t>
                      </a:r>
                      <a:r>
                        <a:rPr lang="ru-RU" sz="2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=0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16х-0,25=0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1,3х</a:t>
                      </a:r>
                      <a:r>
                        <a:rPr lang="kk-KZ" sz="2400" baseline="30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  <a:r>
                        <a:rPr lang="kk-KZ" sz="2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-4х</a:t>
                      </a:r>
                      <a:r>
                        <a:rPr lang="ru-RU" sz="2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=0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8х</a:t>
                      </a:r>
                      <a:r>
                        <a:rPr lang="ru-RU" sz="2400" baseline="30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  <a:r>
                        <a:rPr lang="ru-RU" sz="2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+5х+10=0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2400" b="1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В-деңгей </a:t>
                      </a:r>
                      <a:r>
                        <a:rPr lang="kk-KZ" sz="2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№ 7.24 (3;4 ); №7.25 (3</a:t>
                      </a:r>
                      <a:r>
                        <a:rPr lang="kk-KZ" sz="2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;) (әр дұрыс жауап 2 ұпай)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2400" b="1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С-деңгей  </a:t>
                      </a:r>
                      <a:r>
                        <a:rPr lang="kk-KZ" sz="2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№ </a:t>
                      </a:r>
                      <a:r>
                        <a:rPr lang="kk-KZ" sz="2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7.</a:t>
                      </a:r>
                      <a:r>
                        <a:rPr lang="en-US" sz="2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30</a:t>
                      </a:r>
                      <a:r>
                        <a:rPr lang="kk-KZ" sz="2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(3) 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6100" y="885031"/>
            <a:ext cx="9624060" cy="489742"/>
          </a:xfrm>
        </p:spPr>
        <p:txBody>
          <a:bodyPr>
            <a:normAutofit fontScale="90000"/>
          </a:bodyPr>
          <a:lstStyle/>
          <a:p>
            <a:r>
              <a:rPr lang="kk-KZ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Жұптық жұмыстар (әр дұрыс жауап 1 ұпай)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546100" y="1723231"/>
          <a:ext cx="9448799" cy="2670048"/>
        </p:xfrm>
        <a:graphic>
          <a:graphicData uri="http://schemas.openxmlformats.org/drawingml/2006/table">
            <a:tbl>
              <a:tblPr/>
              <a:tblGrid>
                <a:gridCol w="735807"/>
                <a:gridCol w="2986988"/>
                <a:gridCol w="3657965"/>
                <a:gridCol w="2068039"/>
              </a:tblGrid>
              <a:tr h="9692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2000" b="1" dirty="0">
                          <a:solidFill>
                            <a:srgbClr val="000000"/>
                          </a:solidFill>
                          <a:latin typeface="Times New Roman"/>
                        </a:rPr>
                        <a:t>№</a:t>
                      </a:r>
                      <a:endParaRPr lang="ru-RU" sz="2000" dirty="0">
                        <a:latin typeface="Calibri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68580" algn="ctr">
                        <a:spcAft>
                          <a:spcPts val="0"/>
                        </a:spcAft>
                      </a:pPr>
                      <a:r>
                        <a:rPr lang="kk-KZ" sz="2000" b="1" dirty="0">
                          <a:solidFill>
                            <a:srgbClr val="000000"/>
                          </a:solidFill>
                          <a:latin typeface="Times New Roman"/>
                        </a:rPr>
                        <a:t>Теңдеулер</a:t>
                      </a:r>
                      <a:endParaRPr lang="ru-RU" sz="2000" dirty="0"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2000" b="1" dirty="0">
                          <a:solidFill>
                            <a:srgbClr val="000000"/>
                          </a:solidFill>
                          <a:latin typeface="Times New Roman"/>
                        </a:rPr>
                        <a:t>Дискриминантты зерттеу </a:t>
                      </a:r>
                      <a:endParaRPr lang="ru-RU" sz="2000" dirty="0"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2000" b="1">
                          <a:solidFill>
                            <a:srgbClr val="000000"/>
                          </a:solidFill>
                          <a:latin typeface="Times New Roman"/>
                        </a:rPr>
                        <a:t>Түбірлер саны</a:t>
                      </a:r>
                      <a:endParaRPr lang="ru-RU" sz="2000"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463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2000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  <a:endParaRPr lang="ru-RU" sz="2000">
                        <a:latin typeface="Calibri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68580" algn="just">
                        <a:spcAft>
                          <a:spcPts val="0"/>
                        </a:spcAft>
                      </a:pPr>
                      <a:endParaRPr lang="kk-KZ" sz="2000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                  </a:t>
                      </a:r>
                      <a:r>
                        <a:rPr lang="kk-KZ" sz="240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37</a:t>
                      </a:r>
                      <a:endParaRPr lang="kk-KZ" sz="2400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240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           2 </a:t>
                      </a:r>
                      <a:endParaRPr lang="kk-KZ" sz="2400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463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2000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  <a:endParaRPr lang="ru-RU" sz="2000">
                        <a:latin typeface="Calibri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68580" algn="just">
                        <a:spcAft>
                          <a:spcPts val="0"/>
                        </a:spcAft>
                      </a:pPr>
                      <a:endParaRPr lang="kk-KZ" sz="2000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240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               13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kk-KZ" sz="2400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240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            2</a:t>
                      </a:r>
                      <a:endParaRPr lang="kk-KZ" sz="2400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463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2000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  <a:endParaRPr lang="ru-RU" sz="2000">
                        <a:latin typeface="Calibri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68580" algn="just">
                        <a:spcAft>
                          <a:spcPts val="0"/>
                        </a:spcAft>
                      </a:pPr>
                      <a:endParaRPr lang="kk-KZ" sz="200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               </a:t>
                      </a:r>
                      <a:r>
                        <a:rPr lang="en-US" sz="200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D</a:t>
                      </a:r>
                      <a:r>
                        <a:rPr lang="kk-KZ" sz="200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&lt;</a:t>
                      </a:r>
                      <a:r>
                        <a:rPr lang="en-US" sz="2000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0</a:t>
                      </a:r>
                      <a:r>
                        <a:rPr lang="kk-KZ" sz="200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kk-KZ" sz="2000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kk-KZ" sz="200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түбірі жоқ</a:t>
                      </a:r>
                      <a:endParaRPr lang="kk-KZ" sz="2000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1988" name="Object 4"/>
          <p:cNvGraphicFramePr>
            <a:graphicFrameLocks noChangeAspect="1"/>
          </p:cNvGraphicFramePr>
          <p:nvPr/>
        </p:nvGraphicFramePr>
        <p:xfrm>
          <a:off x="4660900" y="2180431"/>
          <a:ext cx="6096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89" name="Формула" r:id="rId3" imgW="291847" imgH="164957" progId="Equation.3">
                  <p:embed/>
                </p:oleObj>
              </mc:Choice>
              <mc:Fallback>
                <p:oleObj name="Формула" r:id="rId3" imgW="291847" imgH="164957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60900" y="2180431"/>
                        <a:ext cx="6096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87" name="Object 3"/>
          <p:cNvGraphicFramePr>
            <a:graphicFrameLocks noChangeAspect="1"/>
          </p:cNvGraphicFramePr>
          <p:nvPr/>
        </p:nvGraphicFramePr>
        <p:xfrm>
          <a:off x="1308100" y="4009231"/>
          <a:ext cx="2514600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0" name="Формула" r:id="rId5" imgW="952087" imgH="203112" progId="Equation.3">
                  <p:embed/>
                </p:oleObj>
              </mc:Choice>
              <mc:Fallback>
                <p:oleObj name="Формула" r:id="rId5" imgW="952087" imgH="203112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8100" y="4009231"/>
                        <a:ext cx="2514600" cy="323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86" name="Object 2"/>
          <p:cNvGraphicFramePr>
            <a:graphicFrameLocks noChangeAspect="1"/>
          </p:cNvGraphicFramePr>
          <p:nvPr/>
        </p:nvGraphicFramePr>
        <p:xfrm>
          <a:off x="1536700" y="3323431"/>
          <a:ext cx="23622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1" name="Формула" r:id="rId7" imgW="952087" imgH="203112" progId="Equation.3">
                  <p:embed/>
                </p:oleObj>
              </mc:Choice>
              <mc:Fallback>
                <p:oleObj name="Формула" r:id="rId7" imgW="952087" imgH="203112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6700" y="3323431"/>
                        <a:ext cx="2362200" cy="304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85" name="Object 1"/>
          <p:cNvGraphicFramePr>
            <a:graphicFrameLocks noChangeAspect="1"/>
          </p:cNvGraphicFramePr>
          <p:nvPr/>
        </p:nvGraphicFramePr>
        <p:xfrm>
          <a:off x="1384300" y="2790031"/>
          <a:ext cx="28194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2" name="Формула" r:id="rId9" imgW="1054080" imgH="203040" progId="Equation.3">
                  <p:embed/>
                </p:oleObj>
              </mc:Choice>
              <mc:Fallback>
                <p:oleObj name="Формула" r:id="rId9" imgW="1054080" imgH="20304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4300" y="2790031"/>
                        <a:ext cx="28194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927100" y="4999831"/>
          <a:ext cx="9067800" cy="1981200"/>
        </p:xfrm>
        <a:graphic>
          <a:graphicData uri="http://schemas.openxmlformats.org/drawingml/2006/table">
            <a:tbl>
              <a:tblPr/>
              <a:tblGrid>
                <a:gridCol w="9067800"/>
              </a:tblGrid>
              <a:tr h="19812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  <a:tabLst>
                          <a:tab pos="742950" algn="l"/>
                        </a:tabLst>
                      </a:pPr>
                      <a:r>
                        <a:rPr lang="kk-KZ" sz="2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Берілген коэффициенттер бойынша квадрат теңдеу құрып,  түбірлерін табыңыз:  </a:t>
                      </a: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342900" lvl="0" indent="-342900" algn="l">
                        <a:spcBef>
                          <a:spcPts val="140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kk-KZ" sz="2000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а=1, </a:t>
                      </a:r>
                      <a:r>
                        <a:rPr lang="kk-KZ" sz="2000" dirty="0" smtClean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в= –</a:t>
                      </a:r>
                      <a:r>
                        <a:rPr lang="kk-KZ" sz="2000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4, </a:t>
                      </a:r>
                      <a:r>
                        <a:rPr lang="kk-KZ" sz="2000" dirty="0" smtClean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с = 35                  </a:t>
                      </a:r>
                      <a:r>
                        <a:rPr lang="kk-KZ" sz="2000" dirty="0" smtClean="0">
                          <a:solidFill>
                            <a:prstClr val="black"/>
                          </a:solidFill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х</a:t>
                      </a:r>
                      <a:r>
                        <a:rPr lang="kk-KZ" sz="2000" baseline="30000" dirty="0" smtClean="0">
                          <a:solidFill>
                            <a:prstClr val="black"/>
                          </a:solidFill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2  </a:t>
                      </a:r>
                      <a:r>
                        <a:rPr lang="kk-KZ" sz="2000" dirty="0" smtClean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– 4х +35 </a:t>
                      </a:r>
                      <a:r>
                        <a:rPr lang="ru-RU" sz="2000" dirty="0" smtClean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= 0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342900" lvl="0" indent="-342900" algn="l">
                        <a:spcBef>
                          <a:spcPts val="140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kk-KZ" sz="2000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</a:t>
                      </a:r>
                      <a:r>
                        <a:rPr lang="kk-KZ" sz="2000" dirty="0" smtClean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= –</a:t>
                      </a:r>
                      <a:r>
                        <a:rPr lang="kk-KZ" sz="2000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15, </a:t>
                      </a:r>
                      <a:r>
                        <a:rPr lang="kk-KZ" sz="2000" dirty="0" smtClean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= 4,  </a:t>
                      </a:r>
                      <a:r>
                        <a:rPr lang="kk-KZ" sz="2000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</a:t>
                      </a:r>
                      <a:r>
                        <a:rPr lang="kk-KZ" sz="2000" dirty="0" smtClean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= –2               -15 </a:t>
                      </a:r>
                      <a:r>
                        <a:rPr lang="kk-KZ" sz="2000" dirty="0" smtClean="0">
                          <a:solidFill>
                            <a:prstClr val="black"/>
                          </a:solidFill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х</a:t>
                      </a:r>
                      <a:r>
                        <a:rPr lang="kk-KZ" sz="2000" baseline="30000" dirty="0" smtClean="0">
                          <a:solidFill>
                            <a:prstClr val="black"/>
                          </a:solidFill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kk-KZ" sz="2000" baseline="0" dirty="0" smtClean="0">
                          <a:solidFill>
                            <a:prstClr val="black"/>
                          </a:solidFill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 + 4х -2 = 0</a:t>
                      </a:r>
                      <a:r>
                        <a:rPr lang="kk-KZ" sz="2000" dirty="0" smtClean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342900" lvl="0" indent="-342900" algn="l">
                        <a:spcBef>
                          <a:spcPts val="140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kk-KZ" sz="20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</a:t>
                      </a:r>
                      <a:r>
                        <a:rPr lang="kk-KZ" sz="2000" baseline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= 3,</a:t>
                      </a:r>
                      <a:r>
                        <a:rPr lang="ru-RU" sz="2000" baseline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в = 4,   с = 4                   3</a:t>
                      </a:r>
                      <a:r>
                        <a:rPr lang="kk-KZ" sz="2000" dirty="0" smtClean="0">
                          <a:solidFill>
                            <a:prstClr val="black"/>
                          </a:solidFill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х</a:t>
                      </a:r>
                      <a:r>
                        <a:rPr lang="kk-KZ" sz="2000" baseline="30000" dirty="0" smtClean="0">
                          <a:solidFill>
                            <a:prstClr val="black"/>
                          </a:solidFill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2 </a:t>
                      </a:r>
                      <a:r>
                        <a:rPr lang="ru-RU" sz="2000" baseline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+4х +4 = 0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70" y="1"/>
            <a:ext cx="9624060" cy="885030"/>
          </a:xfrm>
        </p:spPr>
        <p:txBody>
          <a:bodyPr>
            <a:normAutofit fontScale="90000"/>
          </a:bodyPr>
          <a:lstStyle/>
          <a:p>
            <a:r>
              <a:rPr lang="kk-KZ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800" b="1" dirty="0" smtClean="0"/>
              <a:t> </a:t>
            </a:r>
            <a:br>
              <a:rPr lang="kk-KZ" sz="2800" b="1" dirty="0" smtClean="0"/>
            </a:br>
            <a:r>
              <a:rPr lang="kk-KZ" sz="2800" b="1" dirty="0" smtClean="0"/>
              <a:t/>
            </a:r>
            <a:br>
              <a:rPr lang="kk-KZ" sz="2800" b="1" dirty="0" smtClean="0"/>
            </a:br>
            <a:r>
              <a:rPr lang="kk-KZ" sz="2800" b="1" dirty="0" smtClean="0"/>
              <a:t>                        </a:t>
            </a:r>
            <a:r>
              <a:rPr lang="kk-KZ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                          </a:t>
            </a:r>
            <a:r>
              <a:rPr lang="kk-KZ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Жеке жұмыстар ( дұрыс жауап 1 ұпай)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927100" y="1875631"/>
          <a:ext cx="6139496" cy="2453640"/>
        </p:xfrm>
        <a:graphic>
          <a:graphicData uri="http://schemas.openxmlformats.org/drawingml/2006/table">
            <a:tbl>
              <a:tblPr/>
              <a:tblGrid>
                <a:gridCol w="1721598"/>
                <a:gridCol w="1292048"/>
                <a:gridCol w="1454121"/>
                <a:gridCol w="1671729"/>
              </a:tblGrid>
              <a:tr h="2689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imes New Roman"/>
                          <a:ea typeface="Calibri"/>
                          <a:cs typeface="Times New Roman"/>
                        </a:rPr>
                        <a:t>толық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imes New Roman"/>
                          <a:ea typeface="Calibri"/>
                          <a:cs typeface="Times New Roman"/>
                        </a:rPr>
                        <a:t>толымсыз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imes New Roman"/>
                          <a:ea typeface="Calibri"/>
                          <a:cs typeface="Times New Roman"/>
                        </a:rPr>
                        <a:t>келтірілген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9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i="1" dirty="0">
                          <a:latin typeface="Times New Roman"/>
                          <a:ea typeface="Calibri"/>
                          <a:cs typeface="Times New Roman"/>
                        </a:rPr>
                        <a:t>х</a:t>
                      </a:r>
                      <a:r>
                        <a:rPr lang="kk-KZ" sz="2000" i="1" baseline="30000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kk-KZ" sz="2000" i="1" dirty="0">
                          <a:latin typeface="Times New Roman"/>
                          <a:ea typeface="Calibri"/>
                          <a:cs typeface="Times New Roman"/>
                        </a:rPr>
                        <a:t>+5х+3=0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kk-KZ" sz="2000" dirty="0" smtClean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    +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9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i="1">
                          <a:latin typeface="Times New Roman"/>
                          <a:ea typeface="Calibri"/>
                          <a:cs typeface="Times New Roman"/>
                        </a:rPr>
                        <a:t>6х</a:t>
                      </a:r>
                      <a:r>
                        <a:rPr lang="kk-KZ" sz="2000" i="1" baseline="300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kk-KZ" sz="2000" i="1">
                          <a:latin typeface="Times New Roman"/>
                          <a:ea typeface="Calibri"/>
                          <a:cs typeface="Times New Roman"/>
                        </a:rPr>
                        <a:t>+9=0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kk-KZ" sz="2000" dirty="0" smtClean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    +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9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i="1">
                          <a:latin typeface="Times New Roman"/>
                          <a:ea typeface="Calibri"/>
                          <a:cs typeface="Times New Roman"/>
                        </a:rPr>
                        <a:t>х</a:t>
                      </a:r>
                      <a:r>
                        <a:rPr lang="kk-KZ" sz="2000" i="1" baseline="300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kk-KZ" sz="2000" i="1">
                          <a:latin typeface="Times New Roman"/>
                          <a:ea typeface="Calibri"/>
                          <a:cs typeface="Times New Roman"/>
                        </a:rPr>
                        <a:t>-3х=0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kk-KZ" sz="2000" dirty="0" smtClean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     +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9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i="1">
                          <a:latin typeface="Times New Roman"/>
                          <a:ea typeface="Calibri"/>
                          <a:cs typeface="Times New Roman"/>
                        </a:rPr>
                        <a:t>х</a:t>
                      </a:r>
                      <a:r>
                        <a:rPr lang="kk-KZ" sz="2000" i="1" baseline="300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kk-KZ" sz="2000" i="1">
                          <a:latin typeface="Times New Roman"/>
                          <a:ea typeface="Calibri"/>
                          <a:cs typeface="Times New Roman"/>
                        </a:rPr>
                        <a:t>+2х+4=0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kk-KZ" sz="2000" dirty="0" smtClean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       +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9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i="1">
                          <a:latin typeface="Times New Roman"/>
                          <a:ea typeface="Calibri"/>
                          <a:cs typeface="Times New Roman"/>
                        </a:rPr>
                        <a:t>3х+6х</a:t>
                      </a:r>
                      <a:r>
                        <a:rPr lang="kk-KZ" sz="2000" i="1" baseline="300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kk-KZ" sz="2000" i="1">
                          <a:latin typeface="Times New Roman"/>
                          <a:ea typeface="Calibri"/>
                          <a:cs typeface="Times New Roman"/>
                        </a:rPr>
                        <a:t>+7=0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kk-KZ" sz="2000" dirty="0" smtClean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    +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9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i="1">
                          <a:latin typeface="Times New Roman"/>
                          <a:ea typeface="Calibri"/>
                          <a:cs typeface="Times New Roman"/>
                        </a:rPr>
                        <a:t>у</a:t>
                      </a:r>
                      <a:r>
                        <a:rPr lang="kk-KZ" sz="2000" i="1" baseline="300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kk-KZ" sz="2000" i="1">
                          <a:latin typeface="Times New Roman"/>
                          <a:ea typeface="Calibri"/>
                          <a:cs typeface="Times New Roman"/>
                        </a:rPr>
                        <a:t>-24-10у=0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kk-KZ" sz="2000" dirty="0" smtClean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         +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308100" y="1113631"/>
            <a:ext cx="53467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сематикалық карта 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155700" y="4390231"/>
            <a:ext cx="8001000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Квадрат теңдеудің коэффициенттерін анықта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850900" y="4999831"/>
          <a:ext cx="7543800" cy="2453640"/>
        </p:xfrm>
        <a:graphic>
          <a:graphicData uri="http://schemas.openxmlformats.org/drawingml/2006/table">
            <a:tbl>
              <a:tblPr/>
              <a:tblGrid>
                <a:gridCol w="2762432"/>
                <a:gridCol w="1781702"/>
                <a:gridCol w="1500445"/>
                <a:gridCol w="1499221"/>
              </a:tblGrid>
              <a:tr h="315686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Теңдеулер 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imes New Roman"/>
                          <a:ea typeface="Calibri"/>
                          <a:cs typeface="Times New Roman"/>
                        </a:rPr>
                        <a:t>Коэффициенттері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568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latin typeface="Times New Roman"/>
                          <a:ea typeface="Calibri"/>
                          <a:cs typeface="Times New Roman"/>
                        </a:rPr>
                        <a:t>a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latin typeface="Times New Roman"/>
                          <a:ea typeface="Calibri"/>
                          <a:cs typeface="Times New Roman"/>
                        </a:rPr>
                        <a:t>b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latin typeface="Times New Roman"/>
                          <a:ea typeface="Calibri"/>
                          <a:cs typeface="Times New Roman"/>
                        </a:rPr>
                        <a:t>c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6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3x</a:t>
                      </a:r>
                      <a:r>
                        <a:rPr lang="kk-KZ" sz="2000" baseline="30000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 + x + 1 = 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          3 </a:t>
                      </a:r>
                      <a:endParaRPr lang="kk-KZ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         1</a:t>
                      </a:r>
                      <a:endParaRPr lang="kk-KZ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          1</a:t>
                      </a:r>
                      <a:endParaRPr lang="kk-KZ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6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x</a:t>
                      </a:r>
                      <a:r>
                        <a:rPr lang="kk-KZ" sz="2000" baseline="30000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 – 5 = 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           1</a:t>
                      </a:r>
                      <a:endParaRPr lang="kk-KZ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         0</a:t>
                      </a:r>
                      <a:endParaRPr lang="kk-KZ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         - 5</a:t>
                      </a:r>
                      <a:endParaRPr lang="kk-KZ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6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- 7x</a:t>
                      </a:r>
                      <a:r>
                        <a:rPr lang="kk-KZ" sz="2000" baseline="30000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 + 3x = 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        -7</a:t>
                      </a:r>
                      <a:endParaRPr lang="kk-KZ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        3</a:t>
                      </a:r>
                      <a:endParaRPr lang="kk-KZ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         0</a:t>
                      </a:r>
                      <a:endParaRPr lang="kk-KZ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6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12x</a:t>
                      </a:r>
                      <a:r>
                        <a:rPr lang="kk-KZ" sz="2000" baseline="30000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 = 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         12</a:t>
                      </a:r>
                      <a:endParaRPr lang="kk-KZ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        0</a:t>
                      </a:r>
                      <a:endParaRPr lang="kk-KZ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         0</a:t>
                      </a:r>
                      <a:endParaRPr lang="kk-KZ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6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imes New Roman"/>
                          <a:ea typeface="Calibri"/>
                          <a:cs typeface="Times New Roman"/>
                        </a:rPr>
                        <a:t>- x</a:t>
                      </a:r>
                      <a:r>
                        <a:rPr lang="kk-KZ" sz="2000" baseline="300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kk-KZ" sz="2000">
                          <a:latin typeface="Times New Roman"/>
                          <a:ea typeface="Calibri"/>
                          <a:cs typeface="Times New Roman"/>
                        </a:rPr>
                        <a:t> + 6x – 7 = 0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       -1</a:t>
                      </a:r>
                      <a:endParaRPr lang="kk-KZ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       6</a:t>
                      </a:r>
                      <a:endParaRPr lang="kk-KZ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       -7</a:t>
                      </a:r>
                      <a:endParaRPr lang="kk-KZ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622300" y="1189831"/>
          <a:ext cx="9067799" cy="5181600"/>
        </p:xfrm>
        <a:graphic>
          <a:graphicData uri="http://schemas.openxmlformats.org/drawingml/2006/table">
            <a:tbl>
              <a:tblPr/>
              <a:tblGrid>
                <a:gridCol w="9067799"/>
              </a:tblGrid>
              <a:tr h="51816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Сәйкесін  </a:t>
                      </a:r>
                      <a:r>
                        <a:rPr lang="kk-KZ" sz="2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тап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457200" indent="-4572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AutoNum type="arabicPeriod"/>
                      </a:pPr>
                      <a:r>
                        <a:rPr lang="kk-KZ" sz="2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  <a:r>
                        <a:rPr lang="kk-KZ" sz="2400" dirty="0" smtClean="0">
                          <a:solidFill>
                            <a:prstClr val="black"/>
                          </a:solidFill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х</a:t>
                      </a:r>
                      <a:r>
                        <a:rPr lang="kk-KZ" sz="2400" baseline="30000" dirty="0" smtClean="0">
                          <a:solidFill>
                            <a:prstClr val="black"/>
                          </a:solidFill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2 </a:t>
                      </a:r>
                      <a:r>
                        <a:rPr lang="ru-RU" sz="2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kk-KZ" sz="2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- 6х </a:t>
                      </a:r>
                      <a:r>
                        <a:rPr lang="ru-RU" sz="2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=</a:t>
                      </a:r>
                      <a:r>
                        <a:rPr lang="kk-KZ" sz="2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                  </a:t>
                      </a:r>
                      <a:r>
                        <a:rPr lang="kk-KZ" sz="2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       а</a:t>
                      </a:r>
                      <a:r>
                        <a:rPr lang="ru-RU" sz="2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=</a:t>
                      </a:r>
                      <a:r>
                        <a:rPr lang="kk-KZ" sz="2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1, в</a:t>
                      </a:r>
                      <a:r>
                        <a:rPr lang="ru-RU" sz="2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=</a:t>
                      </a:r>
                      <a:r>
                        <a:rPr lang="kk-KZ" sz="2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-2,с</a:t>
                      </a:r>
                      <a:r>
                        <a:rPr lang="ru-RU" sz="2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=</a:t>
                      </a:r>
                      <a:r>
                        <a:rPr lang="kk-KZ" sz="2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-9</a:t>
                      </a:r>
                    </a:p>
                    <a:p>
                      <a:pPr marL="457200" indent="-4572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kk-KZ" sz="2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                 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2. </a:t>
                      </a:r>
                      <a:r>
                        <a:rPr lang="kk-KZ" sz="2400" dirty="0" smtClean="0">
                          <a:solidFill>
                            <a:prstClr val="black"/>
                          </a:solidFill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х</a:t>
                      </a:r>
                      <a:r>
                        <a:rPr lang="kk-KZ" sz="2400" baseline="30000" dirty="0" smtClean="0">
                          <a:solidFill>
                            <a:prstClr val="black"/>
                          </a:solidFill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2 </a:t>
                      </a:r>
                      <a:r>
                        <a:rPr lang="ru-RU" sz="2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kk-KZ" sz="2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-2х - 9</a:t>
                      </a:r>
                      <a:r>
                        <a:rPr lang="ru-RU" sz="2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=</a:t>
                      </a:r>
                      <a:r>
                        <a:rPr lang="kk-KZ" sz="2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                 </a:t>
                      </a:r>
                      <a:r>
                        <a:rPr lang="kk-KZ" sz="2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       Толымсыз </a:t>
                      </a:r>
                      <a:r>
                        <a:rPr lang="kk-KZ" sz="2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квадрат теңдеу,   с</a:t>
                      </a:r>
                      <a:r>
                        <a:rPr lang="ru-RU" sz="2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=</a:t>
                      </a:r>
                      <a:r>
                        <a:rPr lang="kk-KZ" sz="2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	</a:t>
                      </a:r>
                      <a:endParaRPr lang="kk-KZ" sz="24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457200" indent="-4572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kk-KZ" sz="2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3. 3</a:t>
                      </a:r>
                      <a:r>
                        <a:rPr lang="kk-KZ" sz="2400" dirty="0" smtClean="0">
                          <a:solidFill>
                            <a:prstClr val="black"/>
                          </a:solidFill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х</a:t>
                      </a:r>
                      <a:r>
                        <a:rPr lang="kk-KZ" sz="2400" baseline="30000" dirty="0" smtClean="0">
                          <a:solidFill>
                            <a:prstClr val="black"/>
                          </a:solidFill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2 </a:t>
                      </a:r>
                      <a:r>
                        <a:rPr lang="ru-RU" sz="2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kk-KZ" sz="2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-8х – 3 =0              </a:t>
                      </a:r>
                      <a:r>
                        <a:rPr lang="kk-KZ" sz="2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     Толымсыз </a:t>
                      </a:r>
                      <a:r>
                        <a:rPr lang="kk-KZ" sz="2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квадрат теңдеу, в</a:t>
                      </a:r>
                      <a:r>
                        <a:rPr lang="ru-RU" sz="2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=</a:t>
                      </a:r>
                      <a:r>
                        <a:rPr lang="kk-KZ" sz="2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	</a:t>
                      </a:r>
                      <a:endParaRPr lang="kk-KZ" sz="24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457200" indent="-4572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AutoNum type="arabicPeriod" startAt="3"/>
                      </a:pP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457200" indent="-4572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AutoNum type="arabicPeriod" startAt="4"/>
                      </a:pPr>
                      <a:r>
                        <a:rPr lang="kk-KZ" sz="2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</a:t>
                      </a:r>
                      <a:r>
                        <a:rPr lang="kk-KZ" sz="2400" dirty="0" smtClean="0">
                          <a:solidFill>
                            <a:prstClr val="black"/>
                          </a:solidFill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х</a:t>
                      </a:r>
                      <a:r>
                        <a:rPr lang="kk-KZ" sz="2400" baseline="30000" dirty="0" smtClean="0">
                          <a:solidFill>
                            <a:prstClr val="black"/>
                          </a:solidFill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2 </a:t>
                      </a:r>
                      <a:r>
                        <a:rPr lang="ru-RU" sz="2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kk-KZ" sz="2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= 0                         </a:t>
                      </a:r>
                      <a:r>
                        <a:rPr lang="kk-KZ" sz="2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    а</a:t>
                      </a:r>
                      <a:r>
                        <a:rPr lang="ru-RU" sz="2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=</a:t>
                      </a:r>
                      <a:r>
                        <a:rPr lang="kk-KZ" sz="2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3, в</a:t>
                      </a:r>
                      <a:r>
                        <a:rPr lang="ru-RU" sz="2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=</a:t>
                      </a:r>
                      <a:r>
                        <a:rPr lang="kk-KZ" sz="2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-8,с</a:t>
                      </a:r>
                      <a:r>
                        <a:rPr lang="ru-RU" sz="2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=</a:t>
                      </a:r>
                      <a:r>
                        <a:rPr lang="kk-KZ" sz="2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r>
                        <a:rPr lang="kk-KZ" sz="2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</a:p>
                    <a:p>
                      <a:pPr marL="457200" indent="-4572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5. </a:t>
                      </a:r>
                      <a:r>
                        <a:rPr lang="kk-KZ" sz="2400" dirty="0" smtClean="0">
                          <a:solidFill>
                            <a:prstClr val="black"/>
                          </a:solidFill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х</a:t>
                      </a:r>
                      <a:r>
                        <a:rPr lang="kk-KZ" sz="2400" baseline="30000" dirty="0" smtClean="0">
                          <a:solidFill>
                            <a:prstClr val="black"/>
                          </a:solidFill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2 </a:t>
                      </a:r>
                      <a:r>
                        <a:rPr lang="ru-RU" sz="2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kk-KZ" sz="2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-16  = 0                      </a:t>
                      </a:r>
                      <a:r>
                        <a:rPr lang="kk-KZ" sz="2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   </a:t>
                      </a:r>
                      <a:r>
                        <a:rPr lang="kk-KZ" sz="2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Толымсыз квадрат </a:t>
                      </a:r>
                      <a:r>
                        <a:rPr lang="kk-KZ" sz="2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теңдеу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42950" algn="l"/>
                        </a:tabLst>
                      </a:pPr>
                      <a:r>
                        <a:rPr lang="kk-KZ" sz="1200" b="1" dirty="0">
                          <a:latin typeface="Times New Roman"/>
                          <a:ea typeface="Calibri"/>
                          <a:cs typeface="Times New Roman"/>
                        </a:rPr>
                        <a:t>	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43013" name="Рисунок 1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04775" cy="190500"/>
          </a:xfrm>
          <a:prstGeom prst="rect">
            <a:avLst/>
          </a:prstGeom>
          <a:noFill/>
        </p:spPr>
      </p:pic>
      <p:pic>
        <p:nvPicPr>
          <p:cNvPr id="43012" name="Рисунок 1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04775" cy="190500"/>
          </a:xfrm>
          <a:prstGeom prst="rect">
            <a:avLst/>
          </a:prstGeom>
          <a:noFill/>
        </p:spPr>
      </p:pic>
      <p:pic>
        <p:nvPicPr>
          <p:cNvPr id="43011" name="Рисунок 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04775" cy="190500"/>
          </a:xfrm>
          <a:prstGeom prst="rect">
            <a:avLst/>
          </a:prstGeom>
          <a:noFill/>
        </p:spPr>
      </p:pic>
      <p:pic>
        <p:nvPicPr>
          <p:cNvPr id="43010" name="Рисунок 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04775" cy="190500"/>
          </a:xfrm>
          <a:prstGeom prst="rect">
            <a:avLst/>
          </a:prstGeom>
          <a:noFill/>
        </p:spPr>
      </p:pic>
      <p:pic>
        <p:nvPicPr>
          <p:cNvPr id="43009" name="Рисунок 1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04775" cy="190500"/>
          </a:xfrm>
          <a:prstGeom prst="rect">
            <a:avLst/>
          </a:prstGeom>
          <a:noFill/>
        </p:spPr>
      </p:pic>
      <p:cxnSp>
        <p:nvCxnSpPr>
          <p:cNvPr id="14" name="Прямая со стрелкой 13"/>
          <p:cNvCxnSpPr/>
          <p:nvPr/>
        </p:nvCxnSpPr>
        <p:spPr>
          <a:xfrm flipV="1">
            <a:off x="2755900" y="2332831"/>
            <a:ext cx="1905000" cy="76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2679700" y="2256631"/>
            <a:ext cx="1828800" cy="838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2908300" y="4009231"/>
            <a:ext cx="1524000" cy="838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2146300" y="4771231"/>
            <a:ext cx="22860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flipV="1">
            <a:off x="2527300" y="4009231"/>
            <a:ext cx="1905000" cy="1600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70" y="776290"/>
            <a:ext cx="9624060" cy="642142"/>
          </a:xfrm>
        </p:spPr>
        <p:txBody>
          <a:bodyPr>
            <a:normAutofit/>
          </a:bodyPr>
          <a:lstStyle/>
          <a:p>
            <a:r>
              <a:rPr lang="kk-KZ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Қалыптастырушы бағалау тапсырмалары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69900" y="1799431"/>
          <a:ext cx="9372599" cy="5099304"/>
        </p:xfrm>
        <a:graphic>
          <a:graphicData uri="http://schemas.openxmlformats.org/drawingml/2006/table">
            <a:tbl>
              <a:tblPr/>
              <a:tblGrid>
                <a:gridCol w="9372599"/>
              </a:tblGrid>
              <a:tr h="45720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i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1тапсырма</a:t>
                      </a:r>
                      <a:r>
                        <a:rPr lang="ru-RU" sz="2000" b="1" i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    </a:t>
                      </a:r>
                      <a:r>
                        <a:rPr lang="kk-KZ" sz="2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4х</a:t>
                      </a:r>
                      <a:r>
                        <a:rPr lang="kk-KZ" sz="2000" baseline="30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  <a:r>
                        <a:rPr lang="kk-KZ" sz="2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-3х=0</a:t>
                      </a:r>
                      <a:r>
                        <a:rPr lang="ru-RU" sz="2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          </a:t>
                      </a:r>
                      <a:r>
                        <a:rPr lang="ru-RU" sz="20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3х</a:t>
                      </a:r>
                      <a:r>
                        <a:rPr lang="ru-RU" sz="2000" baseline="300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  <a:r>
                        <a:rPr lang="ru-RU" sz="20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+5=0  (1 </a:t>
                      </a:r>
                      <a:r>
                        <a:rPr lang="ru-RU" sz="2000" dirty="0" err="1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ұпай</a:t>
                      </a:r>
                      <a:r>
                        <a:rPr lang="ru-RU" sz="20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</a:t>
                      </a: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cs typeface="Times New Roman" pitchFamily="18" charset="0"/>
                        </a:rPr>
                        <a:t>Дескриптор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kk-KZ" sz="2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Квадрат теңдеуді көбейткіштерге жіктейді</a:t>
                      </a: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kk-KZ" sz="2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Квадрат теңдеудің түбірлерін табады</a:t>
                      </a: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kk-KZ" sz="20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2тапсырма</a:t>
                      </a: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      </a:t>
                      </a:r>
                      <a:r>
                        <a:rPr lang="kk-KZ" sz="2000" b="0" dirty="0">
                          <a:latin typeface="Times New Roman" pitchFamily="18" charset="0"/>
                          <a:cs typeface="Times New Roman" pitchFamily="18" charset="0"/>
                        </a:rPr>
                        <a:t>х</a:t>
                      </a:r>
                      <a:r>
                        <a:rPr lang="kk-KZ" sz="2000" b="0" baseline="30000" dirty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kk-KZ" sz="2000" b="0" dirty="0">
                          <a:latin typeface="Times New Roman" pitchFamily="18" charset="0"/>
                          <a:cs typeface="Times New Roman" pitchFamily="18" charset="0"/>
                        </a:rPr>
                        <a:t>-14х+49=0</a:t>
                      </a:r>
                      <a:r>
                        <a:rPr lang="ru-RU" sz="2000" b="0" dirty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ru-RU" sz="2000" b="1" dirty="0">
                          <a:latin typeface="Times New Roman" pitchFamily="18" charset="0"/>
                          <a:cs typeface="Times New Roman" pitchFamily="18" charset="0"/>
                        </a:rPr>
                        <a:t>           </a:t>
                      </a:r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kk-KZ" sz="2000" dirty="0">
                          <a:latin typeface="Times New Roman" pitchFamily="18" charset="0"/>
                          <a:cs typeface="Times New Roman" pitchFamily="18" charset="0"/>
                        </a:rPr>
                        <a:t>х-5</a:t>
                      </a:r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r>
                        <a:rPr lang="kk-KZ" sz="2000" baseline="30000" dirty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kk-KZ" sz="2000" dirty="0">
                          <a:latin typeface="Times New Roman" pitchFamily="18" charset="0"/>
                          <a:cs typeface="Times New Roman" pitchFamily="18" charset="0"/>
                        </a:rPr>
                        <a:t>+4х=25</a:t>
                      </a:r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(2 </a:t>
                      </a:r>
                      <a:r>
                        <a:rPr lang="ru-RU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ұпай</a:t>
                      </a: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)            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kk-KZ" sz="2000" b="1" dirty="0">
                          <a:latin typeface="Times New Roman" pitchFamily="18" charset="0"/>
                          <a:cs typeface="Times New Roman" pitchFamily="18" charset="0"/>
                        </a:rPr>
                        <a:t> Дескриптор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kk-KZ" sz="2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квадрат теңдеудің дискриминантын табады</a:t>
                      </a: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kk-KZ" sz="2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Квадрат теңдеудің түбірлерінің санын анықтайды</a:t>
                      </a: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kk-KZ" sz="2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Толық квадрат теңдеудің түбірлерін </a:t>
                      </a:r>
                      <a:r>
                        <a:rPr lang="kk-KZ" sz="20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табады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kk-KZ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3тапсырма   </a:t>
                      </a:r>
                      <a:r>
                        <a:rPr lang="kk-KZ" sz="2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345х</a:t>
                      </a:r>
                      <a:r>
                        <a:rPr lang="kk-KZ" sz="2000" b="0" baseline="30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kk-KZ" sz="2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-137х-208=0         132х</a:t>
                      </a:r>
                      <a:r>
                        <a:rPr lang="kk-KZ" sz="2000" b="0" baseline="30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kk-KZ" sz="2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-247х+115=0 (2 ұпай)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Дескриптор</a:t>
                      </a:r>
                      <a:endParaRPr lang="ru-RU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kk-KZ" sz="20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Квадрат теңдеудің қасиеттерін  қолданады</a:t>
                      </a:r>
                      <a:endParaRPr lang="ru-RU" sz="20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kk-KZ" sz="20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Толық квадрат теңдеудің түбірлерін табады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None/>
                      </a:pPr>
                      <a:endParaRPr lang="ru-RU" sz="24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774700" y="1875632"/>
          <a:ext cx="8043333" cy="1402080"/>
        </p:xfrm>
        <a:graphic>
          <a:graphicData uri="http://schemas.openxmlformats.org/drawingml/2006/table">
            <a:tbl>
              <a:tblPr/>
              <a:tblGrid>
                <a:gridCol w="8043333"/>
              </a:tblGrid>
              <a:tr h="6096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i="1" dirty="0">
                          <a:latin typeface="Times New Roman"/>
                          <a:ea typeface="Calibri"/>
                          <a:cs typeface="Times New Roman"/>
                        </a:rPr>
                        <a:t>1тапсырма</a:t>
                      </a:r>
                      <a:r>
                        <a:rPr lang="ru-RU" sz="2000" b="1" i="1" dirty="0">
                          <a:latin typeface="Times New Roman"/>
                          <a:ea typeface="Calibri"/>
                          <a:cs typeface="Times New Roman"/>
                        </a:rPr>
                        <a:t>      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4х</a:t>
                      </a:r>
                      <a:r>
                        <a:rPr lang="kk-KZ" sz="2000" baseline="30000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-3х=0</a:t>
                      </a: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  </a:t>
                      </a: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                       3х</a:t>
                      </a:r>
                      <a:r>
                        <a:rPr lang="ru-RU" sz="2000" baseline="30000" dirty="0" smtClean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+5=0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                         х(4х-3)</a:t>
                      </a:r>
                      <a:r>
                        <a:rPr lang="en-US" sz="20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=</a:t>
                      </a:r>
                      <a:r>
                        <a:rPr lang="en-US" sz="2000" dirty="0" smtClean="0">
                          <a:latin typeface="Times New Roman"/>
                          <a:ea typeface="Calibri"/>
                          <a:cs typeface="Times New Roman"/>
                        </a:rPr>
                        <a:t> 0                        </a:t>
                      </a: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3х</a:t>
                      </a:r>
                      <a:r>
                        <a:rPr lang="ru-RU" sz="2000" baseline="30000" dirty="0" smtClean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=</a:t>
                      </a:r>
                      <a:r>
                        <a:rPr lang="en-US" sz="2000" dirty="0" smtClean="0">
                          <a:latin typeface="Times New Roman"/>
                          <a:ea typeface="Calibri"/>
                          <a:cs typeface="Times New Roman"/>
                        </a:rPr>
                        <a:t> -5  </a:t>
                      </a:r>
                      <a:r>
                        <a:rPr lang="kk-KZ" sz="20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шешімі жоқ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                        х</a:t>
                      </a:r>
                      <a:r>
                        <a:rPr lang="ru-RU" sz="20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=0, 4х-3 = 0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                                 </a:t>
                      </a:r>
                      <a:r>
                        <a:rPr lang="ru-RU" sz="2000" baseline="0" dirty="0" err="1" smtClean="0">
                          <a:latin typeface="Times New Roman"/>
                          <a:ea typeface="Calibri"/>
                          <a:cs typeface="Times New Roman"/>
                        </a:rPr>
                        <a:t>х=</a:t>
                      </a:r>
                      <a:r>
                        <a:rPr lang="ru-RU" sz="20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3/4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2603500" y="1037431"/>
            <a:ext cx="2514600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Дұрыс жауабы: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98500" y="3247231"/>
            <a:ext cx="8610600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2тапсырма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kk-KZ" sz="20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-14х+49=0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х-5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kk-KZ" sz="20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+4х=25</a:t>
            </a:r>
          </a:p>
          <a:p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( -14)</a:t>
            </a:r>
            <a:r>
              <a:rPr lang="kk-KZ" sz="2000" baseline="30000" dirty="0" smtClean="0">
                <a:latin typeface="Times New Roman"/>
                <a:ea typeface="Calibri"/>
                <a:cs typeface="Times New Roman"/>
              </a:rPr>
              <a:t> 2</a:t>
            </a:r>
            <a:r>
              <a:rPr lang="kk-KZ" sz="2000" dirty="0" smtClean="0">
                <a:latin typeface="Times New Roman"/>
                <a:ea typeface="Calibri"/>
                <a:cs typeface="Times New Roman"/>
              </a:rPr>
              <a:t> -4*49</a:t>
            </a:r>
            <a:r>
              <a:rPr lang="ru-RU" sz="2000" dirty="0" smtClean="0">
                <a:latin typeface="Times New Roman"/>
                <a:ea typeface="Calibri"/>
                <a:cs typeface="Times New Roman"/>
              </a:rPr>
              <a:t>=</a:t>
            </a:r>
            <a:r>
              <a:rPr lang="en-US" sz="2000" dirty="0" smtClean="0">
                <a:latin typeface="Times New Roman"/>
                <a:ea typeface="Calibri"/>
                <a:cs typeface="Times New Roman"/>
              </a:rPr>
              <a:t> 196-196 = 0                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kk-KZ" sz="20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х+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25+4x-25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=0</a:t>
            </a:r>
            <a:endParaRPr lang="en-US" sz="2000" dirty="0" smtClean="0">
              <a:latin typeface="Times New Roman"/>
              <a:ea typeface="Calibri"/>
              <a:cs typeface="Times New Roman"/>
            </a:endParaRPr>
          </a:p>
          <a:p>
            <a:r>
              <a:rPr lang="en-US" sz="2000" dirty="0" smtClean="0">
                <a:latin typeface="Times New Roman"/>
                <a:cs typeface="Times New Roman"/>
              </a:rPr>
              <a:t>          x= 7                                                          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kk-KZ" sz="20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- 6x = 0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x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( х – 6)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0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x= 0,   x- 6 = 0,  x = 6</a:t>
            </a:r>
            <a:endParaRPr lang="kk-KZ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                        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98500" y="4847431"/>
            <a:ext cx="8686800" cy="17912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None/>
            </a:pP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3тапсырма  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345х</a:t>
            </a:r>
            <a:r>
              <a:rPr lang="kk-KZ" sz="2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-137х-208=0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345+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(-137)+(-208)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=0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None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                    х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= 1,  x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= -208/345 </a:t>
            </a:r>
            <a:endParaRPr lang="en-US" sz="2400" baseline="-25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None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132х</a:t>
            </a:r>
            <a:r>
              <a:rPr lang="kk-KZ" sz="2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-247х+115=0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    132-247+115=0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               x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= 1,   x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= 115/132</a:t>
            </a:r>
            <a:endParaRPr lang="kk-KZ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/>
        </p:nvSpPr>
        <p:spPr>
          <a:xfrm>
            <a:off x="469900" y="1113631"/>
            <a:ext cx="96012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5400" b="1" dirty="0" err="1" smtClean="0">
                <a:latin typeface="Times New Roman" pitchFamily="18" charset="0"/>
                <a:cs typeface="Times New Roman" pitchFamily="18" charset="0"/>
              </a:rPr>
              <a:t>Сабақтың оқу  мақсаты:</a:t>
            </a: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5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5400" dirty="0" smtClean="0">
                <a:latin typeface="Times New Roman" pitchFamily="18" charset="0"/>
                <a:cs typeface="Times New Roman" pitchFamily="18" charset="0"/>
              </a:rPr>
              <a:t>8.2.2.3  Квадрат теңдеулерді шешу</a:t>
            </a: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6100" y="776290"/>
            <a:ext cx="9612630" cy="718342"/>
          </a:xfrm>
        </p:spPr>
        <p:txBody>
          <a:bodyPr>
            <a:normAutofit/>
          </a:bodyPr>
          <a:lstStyle/>
          <a:p>
            <a:r>
              <a:rPr lang="kk-KZ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«Қарқын»  тапсырмасы ( 3 ұпай) 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74700" y="1799431"/>
            <a:ext cx="8915400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Кеспе карточкадағы есеп-тапсырмалардың жауаптарын  сәйкестендіру арқылы  геометриялық фигура үшбұрыш  немесе  төртбұрыш  құрастырыңыздар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4670" y="1037431"/>
            <a:ext cx="9624060" cy="5935734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500" y="1113631"/>
            <a:ext cx="9124950" cy="567747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70" y="776289"/>
            <a:ext cx="9624060" cy="2775742"/>
          </a:xfrm>
        </p:spPr>
        <p:txBody>
          <a:bodyPr>
            <a:normAutofit fontScale="90000"/>
          </a:bodyPr>
          <a:lstStyle/>
          <a:p>
            <a:pPr algn="ctr"/>
            <a:r>
              <a:rPr lang="kk-KZ" b="1" i="1" dirty="0" smtClean="0"/>
              <a:t> </a:t>
            </a:r>
            <a:r>
              <a:rPr lang="en-US" b="1" i="1" dirty="0" smtClean="0"/>
              <a:t>          </a:t>
            </a:r>
            <a:r>
              <a:rPr lang="kk-KZ" b="1" i="1" dirty="0" smtClean="0"/>
              <a:t/>
            </a:r>
            <a:br>
              <a:rPr lang="kk-KZ" b="1" i="1" dirty="0" smtClean="0"/>
            </a:br>
            <a:r>
              <a:rPr lang="kk-KZ" b="1" i="1" dirty="0" smtClean="0"/>
              <a:t/>
            </a:r>
            <a:br>
              <a:rPr lang="kk-KZ" b="1" i="1" dirty="0" smtClean="0"/>
            </a:br>
            <a:r>
              <a:rPr lang="kk-KZ" sz="4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Үйге тапсырма</a:t>
            </a:r>
            <a:br>
              <a:rPr lang="kk-KZ" sz="4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4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№7.25(4);  №7.29. №7.30(4) 65-бет</a:t>
            </a:r>
            <a:r>
              <a:rPr lang="kk-KZ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003300" y="961231"/>
          <a:ext cx="8991600" cy="426720"/>
        </p:xfrm>
        <a:graphic>
          <a:graphicData uri="http://schemas.openxmlformats.org/drawingml/2006/table">
            <a:tbl>
              <a:tblPr/>
              <a:tblGrid>
                <a:gridCol w="8991600"/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2800" b="1" dirty="0">
                          <a:latin typeface="Times New Roman"/>
                        </a:rPr>
                        <a:t>“жетістік  баспалдағы”</a:t>
                      </a:r>
                      <a:r>
                        <a:rPr lang="kk-KZ" sz="2800" dirty="0">
                          <a:latin typeface="Times New Roman"/>
                        </a:rPr>
                        <a:t> /оқушылардың өзін бағалауы /</a:t>
                      </a:r>
                      <a:endParaRPr lang="ru-RU" sz="2800" dirty="0"/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46081" name="Object 3"/>
          <p:cNvGraphicFramePr>
            <a:graphicFrameLocks noChangeAspect="1"/>
          </p:cNvGraphicFramePr>
          <p:nvPr/>
        </p:nvGraphicFramePr>
        <p:xfrm>
          <a:off x="927100" y="1951831"/>
          <a:ext cx="9220200" cy="472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82" name="Слайд" r:id="rId4" imgW="2970105" imgH="2228022" progId="PowerPoint.Slide.12">
                  <p:embed/>
                </p:oleObj>
              </mc:Choice>
              <mc:Fallback>
                <p:oleObj name="Слайд" r:id="rId4" imgW="2970105" imgH="2228022" progId="PowerPoint.Slide.12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7100" y="1951831"/>
                        <a:ext cx="9220200" cy="472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546100" y="2713831"/>
            <a:ext cx="9601200" cy="2209800"/>
          </a:xfrm>
          <a:prstGeom prst="rect">
            <a:avLst/>
          </a:prstGeom>
        </p:spPr>
        <p:txBody>
          <a:bodyPr wrap="none">
            <a:prstTxWarp prst="textWave1">
              <a:avLst/>
            </a:prstTxWarp>
            <a:spAutoFit/>
          </a:bodyPr>
          <a:lstStyle/>
          <a:p>
            <a:r>
              <a:rPr lang="kk-KZ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Назарларыңызға рахмет! </a:t>
            </a:r>
            <a:endParaRPr lang="ru-RU" dirty="0">
              <a:solidFill>
                <a:srgbClr val="00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317500" y="1288195"/>
            <a:ext cx="10058400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kk-KZ" sz="4000" b="1" dirty="0" smtClean="0">
                <a:latin typeface="Times New Roman" pitchFamily="18" charset="0"/>
                <a:cs typeface="Times New Roman" pitchFamily="18" charset="0"/>
              </a:rPr>
              <a:t>Сабақтың  ұстанымы:</a:t>
            </a:r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«Білекке сенген  заманда – ешкімге есе бермедік,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Білімге сенген заманда – қапы қалып жүрмейік»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</a:t>
            </a:r>
          </a:p>
          <a:p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Абылай хан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1384300" y="1723231"/>
            <a:ext cx="7696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600" b="1" dirty="0" smtClean="0">
                <a:latin typeface="Times New Roman" pitchFamily="18" charset="0"/>
                <a:cs typeface="Times New Roman" pitchFamily="18" charset="0"/>
              </a:rPr>
              <a:t>Үй тапсырмасын</a:t>
            </a: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600" b="1" dirty="0" smtClean="0">
                <a:latin typeface="Times New Roman" pitchFamily="18" charset="0"/>
                <a:cs typeface="Times New Roman" pitchFamily="18" charset="0"/>
              </a:rPr>
              <a:t>тексеру</a:t>
            </a:r>
          </a:p>
          <a:p>
            <a:r>
              <a:rPr lang="kk-KZ" sz="3600" b="1" dirty="0" smtClean="0">
                <a:latin typeface="Times New Roman" pitchFamily="18" charset="0"/>
                <a:cs typeface="Times New Roman" pitchFamily="18" charset="0"/>
              </a:rPr>
              <a:t>(әр дұрыс жауап 1 ұпай)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Прямоугольник 19"/>
          <p:cNvSpPr/>
          <p:nvPr/>
        </p:nvSpPr>
        <p:spPr>
          <a:xfrm>
            <a:off x="1901260" y="512733"/>
            <a:ext cx="39788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000" b="1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№ 7.23 (2)</a:t>
            </a:r>
            <a:endParaRPr lang="ru-RU" dirty="0"/>
          </a:p>
        </p:txBody>
      </p:sp>
      <p:sp>
        <p:nvSpPr>
          <p:cNvPr id="2" name="Rectangle 5"/>
          <p:cNvSpPr>
            <a:spLocks noChangeArrowheads="1"/>
          </p:cNvSpPr>
          <p:nvPr/>
        </p:nvSpPr>
        <p:spPr bwMode="auto">
          <a:xfrm>
            <a:off x="0" y="0"/>
            <a:ext cx="1069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9220" name="Object 4"/>
          <p:cNvGraphicFramePr>
            <a:graphicFrameLocks noChangeAspect="1"/>
          </p:cNvGraphicFramePr>
          <p:nvPr/>
        </p:nvGraphicFramePr>
        <p:xfrm>
          <a:off x="622300" y="1189831"/>
          <a:ext cx="4495800" cy="58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6" name="Формула" r:id="rId3" imgW="1803400" imgH="419100" progId="Equation.3">
                  <p:embed/>
                </p:oleObj>
              </mc:Choice>
              <mc:Fallback>
                <p:oleObj name="Формула" r:id="rId3" imgW="1803400" imgH="4191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300" y="1189831"/>
                        <a:ext cx="4495800" cy="581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Прямоугольник 17"/>
          <p:cNvSpPr/>
          <p:nvPr/>
        </p:nvSpPr>
        <p:spPr>
          <a:xfrm>
            <a:off x="317500" y="1875631"/>
            <a:ext cx="44550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914400" fontAlgn="base">
              <a:spcBef>
                <a:spcPct val="0"/>
              </a:spcBef>
              <a:spcAft>
                <a:spcPct val="0"/>
              </a:spcAft>
            </a:pPr>
            <a:r>
              <a:rPr lang="kk-KZ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14у</a:t>
            </a:r>
            <a:r>
              <a:rPr lang="kk-KZ" sz="2400" baseline="30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 </a:t>
            </a:r>
            <a:r>
              <a:rPr lang="kk-KZ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+ 42у 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</a:t>
            </a:r>
            <a:r>
              <a:rPr lang="kk-KZ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350 </a:t>
            </a:r>
            <a:r>
              <a:rPr lang="kk-KZ" sz="2400" dirty="0" smtClean="0">
                <a:ea typeface="Times New Roman" pitchFamily="18" charset="0"/>
                <a:cs typeface="Times New Roman" pitchFamily="18" charset="0"/>
              </a:rPr>
              <a:t>–</a:t>
            </a:r>
            <a:r>
              <a:rPr lang="kk-KZ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35у -15у</a:t>
            </a:r>
            <a:r>
              <a:rPr lang="kk-KZ" sz="2400" baseline="30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kk-KZ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-40у</a:t>
            </a:r>
            <a:endParaRPr lang="kk-KZ" sz="2800" dirty="0" smtClean="0">
              <a:latin typeface="Arial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93700" y="2485231"/>
            <a:ext cx="8153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 fontAlgn="base">
              <a:spcBef>
                <a:spcPct val="0"/>
              </a:spcBef>
              <a:spcAft>
                <a:spcPct val="0"/>
              </a:spcAft>
            </a:pPr>
            <a:r>
              <a:rPr lang="kk-KZ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29 у</a:t>
            </a:r>
            <a:r>
              <a:rPr lang="kk-KZ" sz="2400" baseline="30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kk-KZ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+ 117у- 350 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</a:t>
            </a:r>
            <a:r>
              <a:rPr lang="kk-KZ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0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</a:t>
            </a:r>
            <a:r>
              <a:rPr lang="kk-KZ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</a:t>
            </a:r>
            <a:r>
              <a:rPr lang="kk-KZ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13689 + 40600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</a:t>
            </a:r>
            <a:r>
              <a:rPr lang="kk-KZ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54289     </a:t>
            </a:r>
            <a:endParaRPr lang="kk-KZ" sz="2800" dirty="0" smtClean="0">
              <a:latin typeface="Arial" pitchFamily="34" charset="0"/>
            </a:endParaRPr>
          </a:p>
        </p:txBody>
      </p:sp>
      <p:graphicFrame>
        <p:nvGraphicFramePr>
          <p:cNvPr id="9225" name="Object 9"/>
          <p:cNvGraphicFramePr>
            <a:graphicFrameLocks noChangeAspect="1"/>
          </p:cNvGraphicFramePr>
          <p:nvPr/>
        </p:nvGraphicFramePr>
        <p:xfrm>
          <a:off x="927100" y="3094831"/>
          <a:ext cx="26670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7" name="Формула" r:id="rId5" imgW="1815840" imgH="393480" progId="Equation.3">
                  <p:embed/>
                </p:oleObj>
              </mc:Choice>
              <mc:Fallback>
                <p:oleObj name="Формула" r:id="rId5" imgW="1815840" imgH="39348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7100" y="3094831"/>
                        <a:ext cx="2667000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4" name="Object 8"/>
          <p:cNvGraphicFramePr>
            <a:graphicFrameLocks noChangeAspect="1"/>
          </p:cNvGraphicFramePr>
          <p:nvPr/>
        </p:nvGraphicFramePr>
        <p:xfrm>
          <a:off x="6184900" y="3247231"/>
          <a:ext cx="25146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8" name="Формула" r:id="rId7" imgW="1409088" imgH="393529" progId="Equation.3">
                  <p:embed/>
                </p:oleObj>
              </mc:Choice>
              <mc:Fallback>
                <p:oleObj name="Формула" r:id="rId7" imgW="1409088" imgH="393529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84900" y="3247231"/>
                        <a:ext cx="2514600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Прямоугольник 25"/>
          <p:cNvSpPr/>
          <p:nvPr/>
        </p:nvSpPr>
        <p:spPr>
          <a:xfrm>
            <a:off x="165100" y="3171031"/>
            <a:ext cx="66323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 fontAlgn="base">
              <a:spcBef>
                <a:spcPct val="0"/>
              </a:spcBef>
              <a:spcAft>
                <a:spcPct val="0"/>
              </a:spcAft>
            </a:pPr>
            <a:r>
              <a:rPr lang="kk-KZ" sz="2400" dirty="0" smtClean="0">
                <a:latin typeface="Arial" pitchFamily="34" charset="0"/>
                <a:ea typeface="Times New Roman" pitchFamily="18" charset="0"/>
              </a:rPr>
              <a:t>х</a:t>
            </a:r>
            <a:r>
              <a:rPr lang="kk-KZ" sz="2400" baseline="-30000" dirty="0" smtClean="0">
                <a:latin typeface="Arial" pitchFamily="34" charset="0"/>
                <a:ea typeface="Times New Roman" pitchFamily="18" charset="0"/>
              </a:rPr>
              <a:t>1</a:t>
            </a:r>
            <a:r>
              <a:rPr lang="ru-RU" sz="2400" dirty="0" smtClean="0">
                <a:latin typeface="Arial" pitchFamily="34" charset="0"/>
                <a:ea typeface="Times New Roman" pitchFamily="18" charset="0"/>
              </a:rPr>
              <a:t>= </a:t>
            </a:r>
            <a:endParaRPr lang="ru-RU" sz="2800" dirty="0" smtClean="0">
              <a:latin typeface="Arial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5499100" y="3399631"/>
            <a:ext cx="4411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kk-KZ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5880100" y="3399631"/>
            <a:ext cx="471718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=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7500" y="808831"/>
            <a:ext cx="9713172" cy="762000"/>
          </a:xfrm>
        </p:spPr>
        <p:txBody>
          <a:bodyPr>
            <a:normAutofit fontScale="90000"/>
          </a:bodyPr>
          <a:lstStyle/>
          <a:p>
            <a:pPr algn="ctr"/>
            <a:r>
              <a:rPr lang="kk-K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№ 7.24 (2)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0" y="0"/>
            <a:ext cx="1069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6865" name="Object 1"/>
          <p:cNvGraphicFramePr>
            <a:graphicFrameLocks noChangeAspect="1"/>
          </p:cNvGraphicFramePr>
          <p:nvPr/>
        </p:nvGraphicFramePr>
        <p:xfrm>
          <a:off x="469900" y="1189831"/>
          <a:ext cx="5943600" cy="144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69" name="Формула" r:id="rId3" imgW="2438400" imgH="431800" progId="Equation.3">
                  <p:embed/>
                </p:oleObj>
              </mc:Choice>
              <mc:Fallback>
                <p:oleObj name="Формула" r:id="rId3" imgW="2438400" imgH="43180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9900" y="1189831"/>
                        <a:ext cx="5943600" cy="1447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68" name="Object 4"/>
          <p:cNvGraphicFramePr>
            <a:graphicFrameLocks noChangeAspect="1"/>
          </p:cNvGraphicFramePr>
          <p:nvPr/>
        </p:nvGraphicFramePr>
        <p:xfrm>
          <a:off x="1155700" y="4771231"/>
          <a:ext cx="19050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70" name="Формула" r:id="rId5" imgW="1104900" imgH="393700" progId="Equation.3">
                  <p:embed/>
                </p:oleObj>
              </mc:Choice>
              <mc:Fallback>
                <p:oleObj name="Формула" r:id="rId5" imgW="1104900" imgH="3937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5700" y="4771231"/>
                        <a:ext cx="190500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67" name="Object 3"/>
          <p:cNvGraphicFramePr>
            <a:graphicFrameLocks noChangeAspect="1"/>
          </p:cNvGraphicFramePr>
          <p:nvPr/>
        </p:nvGraphicFramePr>
        <p:xfrm>
          <a:off x="5194300" y="4847431"/>
          <a:ext cx="20574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71" name="Формула" r:id="rId7" imgW="1130040" imgH="393480" progId="Equation.3">
                  <p:embed/>
                </p:oleObj>
              </mc:Choice>
              <mc:Fallback>
                <p:oleObj name="Формула" r:id="rId7" imgW="1130040" imgH="393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4300" y="4847431"/>
                        <a:ext cx="205740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869" name="Rectangle 5"/>
          <p:cNvSpPr>
            <a:spLocks noChangeArrowheads="1"/>
          </p:cNvSpPr>
          <p:nvPr/>
        </p:nvSpPr>
        <p:spPr bwMode="auto">
          <a:xfrm>
            <a:off x="317500" y="2790031"/>
            <a:ext cx="5405647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2(3х-4)</a:t>
            </a:r>
            <a:r>
              <a:rPr kumimoji="0" lang="kk-KZ" sz="2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 </a:t>
            </a:r>
            <a:r>
              <a:rPr kumimoji="0" lang="kk-K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+ 5(х-1)(2х-5)-10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</a:t>
            </a:r>
            <a:r>
              <a:rPr kumimoji="0" lang="kk-K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2(х+2)</a:t>
            </a:r>
            <a:r>
              <a:rPr kumimoji="0" lang="kk-KZ" sz="2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17500" y="3341400"/>
            <a:ext cx="8229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 fontAlgn="base">
              <a:spcBef>
                <a:spcPct val="0"/>
              </a:spcBef>
              <a:spcAft>
                <a:spcPct val="0"/>
              </a:spcAft>
            </a:pPr>
            <a:r>
              <a:rPr lang="kk-KZ" sz="2800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18х</a:t>
            </a:r>
            <a:r>
              <a:rPr lang="kk-KZ" sz="2800" baseline="30000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 </a:t>
            </a:r>
            <a:r>
              <a:rPr lang="kk-KZ" sz="2800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48х+ 32 +10х</a:t>
            </a:r>
            <a:r>
              <a:rPr lang="kk-KZ" sz="2800" baseline="30000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kk-KZ" sz="2800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-35х +25 -10 </a:t>
            </a:r>
            <a:r>
              <a:rPr lang="ru-RU" sz="2800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</a:t>
            </a:r>
            <a:r>
              <a:rPr lang="kk-KZ" sz="2800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2х</a:t>
            </a:r>
            <a:r>
              <a:rPr lang="kk-KZ" sz="2800" baseline="30000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kk-KZ" sz="2800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+8х+8</a:t>
            </a:r>
            <a:endParaRPr lang="kk-KZ" sz="28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46100" y="4009231"/>
            <a:ext cx="8382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 fontAlgn="base">
              <a:spcBef>
                <a:spcPct val="0"/>
              </a:spcBef>
              <a:spcAft>
                <a:spcPct val="0"/>
              </a:spcAft>
            </a:pPr>
            <a:r>
              <a:rPr lang="kk-KZ" sz="2800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26 х</a:t>
            </a:r>
            <a:r>
              <a:rPr lang="kk-KZ" sz="2800" baseline="30000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kk-KZ" sz="2800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-91х +39 </a:t>
            </a:r>
            <a:r>
              <a:rPr lang="ru-RU" sz="2800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</a:t>
            </a:r>
            <a:r>
              <a:rPr lang="kk-KZ" sz="2800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0,            Д</a:t>
            </a:r>
            <a:r>
              <a:rPr lang="ru-RU" sz="2800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</a:t>
            </a:r>
            <a:r>
              <a:rPr lang="kk-KZ" sz="2800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8281 - 4056</a:t>
            </a:r>
            <a:r>
              <a:rPr lang="ru-RU" sz="2800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</a:t>
            </a:r>
            <a:r>
              <a:rPr lang="kk-KZ" sz="2800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4225     </a:t>
            </a:r>
            <a:endParaRPr lang="kk-KZ" sz="2800" dirty="0" smtClean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46100" y="4923631"/>
            <a:ext cx="762000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dirty="0" smtClean="0"/>
              <a:t>х</a:t>
            </a:r>
            <a:r>
              <a:rPr lang="kk-KZ" baseline="-25000" dirty="0" smtClean="0"/>
              <a:t>1</a:t>
            </a:r>
            <a:r>
              <a:rPr lang="ru-RU" dirty="0" smtClean="0"/>
              <a:t>=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4584700" y="4999831"/>
            <a:ext cx="762000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dirty="0" smtClean="0"/>
              <a:t>х</a:t>
            </a:r>
            <a:r>
              <a:rPr lang="kk-KZ" baseline="-25000" dirty="0" smtClean="0"/>
              <a:t>2</a:t>
            </a:r>
            <a:r>
              <a:rPr lang="ru-RU" dirty="0" smtClean="0"/>
              <a:t>=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6100" y="885031"/>
            <a:ext cx="9713172" cy="3810000"/>
          </a:xfrm>
        </p:spPr>
        <p:txBody>
          <a:bodyPr>
            <a:normAutofit fontScale="90000"/>
          </a:bodyPr>
          <a:lstStyle/>
          <a:p>
            <a:r>
              <a:rPr lang="kk-K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22300" y="1113631"/>
            <a:ext cx="81534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№ 7.25 (1)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(2х-1)</a:t>
            </a:r>
            <a:r>
              <a:rPr lang="kk-KZ" sz="28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(х +5)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 (4х+5) (х+1)</a:t>
            </a:r>
            <a:r>
              <a:rPr lang="kk-KZ" sz="28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4х</a:t>
            </a:r>
            <a:r>
              <a:rPr lang="kk-KZ" sz="28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 – 16х</a:t>
            </a:r>
            <a:r>
              <a:rPr lang="kk-KZ" sz="28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-19х +5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 4х</a:t>
            </a:r>
            <a:r>
              <a:rPr lang="kk-KZ" sz="28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 +8х</a:t>
            </a:r>
            <a:r>
              <a:rPr lang="kk-KZ" sz="28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+4х +5х</a:t>
            </a:r>
            <a:r>
              <a:rPr lang="kk-KZ" sz="28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+10х+5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29х</a:t>
            </a:r>
            <a:r>
              <a:rPr lang="kk-KZ" sz="28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 + 33х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= 0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х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= 0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,   х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 - 33/29 </a:t>
            </a:r>
            <a:endParaRPr lang="ru-RU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k-KZ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№ 7.25 (2)</a:t>
            </a:r>
            <a:r>
              <a:rPr lang="ru-RU" sz="3200" dirty="0" smtClean="0">
                <a:solidFill>
                  <a:schemeClr val="tx1"/>
                </a:solidFill>
              </a:rPr>
              <a:t/>
            </a:r>
            <a:br>
              <a:rPr lang="ru-RU" sz="3200" dirty="0" smtClean="0">
                <a:solidFill>
                  <a:schemeClr val="tx1"/>
                </a:solidFill>
              </a:rPr>
            </a:b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38913" name="Rectangle 1"/>
          <p:cNvSpPr>
            <a:spLocks noChangeArrowheads="1"/>
          </p:cNvSpPr>
          <p:nvPr/>
        </p:nvSpPr>
        <p:spPr bwMode="auto">
          <a:xfrm>
            <a:off x="622300" y="1799431"/>
            <a:ext cx="4800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(х-5)</a:t>
            </a:r>
            <a:r>
              <a:rPr kumimoji="0" lang="ru-RU" sz="2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(х -1) -49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</a:t>
            </a: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(х-8)</a:t>
            </a:r>
            <a:r>
              <a:rPr kumimoji="0" lang="kk-KZ" sz="2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(х</a:t>
            </a:r>
            <a:r>
              <a:rPr kumimoji="0" lang="kk-KZ" sz="2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- 2)</a:t>
            </a:r>
            <a:endParaRPr kumimoji="0" lang="kk-KZ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241300" y="2409031"/>
            <a:ext cx="7696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(х</a:t>
            </a:r>
            <a:r>
              <a:rPr kumimoji="0" lang="ru-RU" sz="2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15</a:t>
            </a: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 </a:t>
            </a:r>
            <a:r>
              <a:rPr kumimoji="0" lang="kk-KZ" sz="2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+75х -125)(х-1) -49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</a:t>
            </a: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(х</a:t>
            </a:r>
            <a:r>
              <a:rPr kumimoji="0" lang="kk-KZ" sz="2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16х +64)(х</a:t>
            </a:r>
            <a:r>
              <a:rPr kumimoji="0" lang="kk-KZ" sz="2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-2)</a:t>
            </a:r>
            <a:endParaRPr kumimoji="0" lang="kk-KZ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5" name="Rectangle 3"/>
          <p:cNvSpPr>
            <a:spLocks noChangeArrowheads="1"/>
          </p:cNvSpPr>
          <p:nvPr/>
        </p:nvSpPr>
        <p:spPr bwMode="auto">
          <a:xfrm>
            <a:off x="241300" y="2942431"/>
            <a:ext cx="99950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</a:t>
            </a:r>
            <a:r>
              <a:rPr kumimoji="0" lang="kk-KZ" sz="2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</a:t>
            </a: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15х</a:t>
            </a:r>
            <a:r>
              <a:rPr kumimoji="0" lang="kk-KZ" sz="2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+75х</a:t>
            </a:r>
            <a:r>
              <a:rPr kumimoji="0" lang="kk-KZ" sz="2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-125х – х</a:t>
            </a:r>
            <a:r>
              <a:rPr kumimoji="0" lang="kk-KZ" sz="2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+15х</a:t>
            </a:r>
            <a:r>
              <a:rPr kumimoji="0" lang="kk-KZ" sz="2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-75х +125 -49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</a:t>
            </a: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х</a:t>
            </a:r>
            <a:r>
              <a:rPr kumimoji="0" lang="kk-KZ" sz="2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</a:t>
            </a: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-16х</a:t>
            </a:r>
            <a:r>
              <a:rPr kumimoji="0" lang="kk-KZ" sz="2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+64 х</a:t>
            </a:r>
            <a:r>
              <a:rPr kumimoji="0" lang="kk-KZ" sz="2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-2х</a:t>
            </a:r>
            <a:r>
              <a:rPr kumimoji="0" lang="kk-KZ" sz="2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+32х -128</a:t>
            </a:r>
            <a:endParaRPr kumimoji="0" lang="kk-KZ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241300" y="3399631"/>
            <a:ext cx="5420074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28 х</a:t>
            </a:r>
            <a:r>
              <a:rPr kumimoji="0" lang="kk-KZ" sz="2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-232х+204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 0</a:t>
            </a: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/:2                           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14 х</a:t>
            </a:r>
            <a:r>
              <a:rPr kumimoji="0" lang="kk-KZ" sz="2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-116х+102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 0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endParaRPr kumimoji="0" lang="kk-KZ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8917" name="Rectangle 5"/>
          <p:cNvSpPr>
            <a:spLocks noChangeArrowheads="1"/>
          </p:cNvSpPr>
          <p:nvPr/>
        </p:nvSpPr>
        <p:spPr bwMode="auto">
          <a:xfrm>
            <a:off x="317500" y="3933031"/>
            <a:ext cx="3074881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</a:t>
            </a: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13456 -5712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</a:t>
            </a: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7744</a:t>
            </a:r>
            <a:endParaRPr kumimoji="0" lang="kk-KZ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38918" name="Object 6"/>
          <p:cNvGraphicFramePr>
            <a:graphicFrameLocks noChangeAspect="1"/>
          </p:cNvGraphicFramePr>
          <p:nvPr/>
        </p:nvGraphicFramePr>
        <p:xfrm>
          <a:off x="1003300" y="5380831"/>
          <a:ext cx="2438400" cy="847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22" name="Формула" r:id="rId3" imgW="1167893" imgH="393529" progId="Equation.3">
                  <p:embed/>
                </p:oleObj>
              </mc:Choice>
              <mc:Fallback>
                <p:oleObj name="Формула" r:id="rId3" imgW="1167893" imgH="393529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3300" y="5380831"/>
                        <a:ext cx="2438400" cy="847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393700" y="4771231"/>
            <a:ext cx="691215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914400" fontAlgn="base">
              <a:spcBef>
                <a:spcPct val="0"/>
              </a:spcBef>
              <a:spcAft>
                <a:spcPct val="0"/>
              </a:spcAft>
            </a:pPr>
            <a:endParaRPr lang="kk-KZ" sz="2400" dirty="0" smtClean="0">
              <a:solidFill>
                <a:prstClr val="black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defTabSz="914400" fontAlgn="base">
              <a:spcBef>
                <a:spcPct val="0"/>
              </a:spcBef>
              <a:spcAft>
                <a:spcPct val="0"/>
              </a:spcAft>
            </a:pPr>
            <a:endParaRPr lang="kk-KZ" sz="2400" dirty="0" smtClean="0">
              <a:solidFill>
                <a:prstClr val="black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defTabSz="914400" fontAlgn="base">
              <a:spcBef>
                <a:spcPct val="0"/>
              </a:spcBef>
              <a:spcAft>
                <a:spcPct val="0"/>
              </a:spcAft>
            </a:pPr>
            <a:r>
              <a:rPr lang="kk-KZ" sz="2400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</a:t>
            </a:r>
            <a:r>
              <a:rPr lang="kk-KZ" sz="2400" baseline="-30000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lang="ru-RU" sz="2400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en-US" sz="24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660900" y="5304631"/>
            <a:ext cx="67518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kk-KZ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kk-KZ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8922" name="Rectangle 10"/>
          <p:cNvSpPr>
            <a:spLocks noChangeArrowheads="1"/>
          </p:cNvSpPr>
          <p:nvPr/>
        </p:nvSpPr>
        <p:spPr bwMode="auto">
          <a:xfrm>
            <a:off x="0" y="0"/>
            <a:ext cx="106934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8921" name="Object 9"/>
          <p:cNvGraphicFramePr>
            <a:graphicFrameLocks noChangeAspect="1"/>
          </p:cNvGraphicFramePr>
          <p:nvPr/>
        </p:nvGraphicFramePr>
        <p:xfrm>
          <a:off x="5346700" y="5457031"/>
          <a:ext cx="28194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23" name="Формула" r:id="rId5" imgW="1409088" imgH="393529" progId="Equation.3">
                  <p:embed/>
                </p:oleObj>
              </mc:Choice>
              <mc:Fallback>
                <p:oleObj name="Формула" r:id="rId5" imgW="1409088" imgH="393529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6700" y="5457031"/>
                        <a:ext cx="2819400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774700" y="808831"/>
          <a:ext cx="9067799" cy="5257800"/>
        </p:xfrm>
        <a:graphic>
          <a:graphicData uri="http://schemas.openxmlformats.org/drawingml/2006/table">
            <a:tbl>
              <a:tblPr/>
              <a:tblGrid>
                <a:gridCol w="9067799"/>
              </a:tblGrid>
              <a:tr h="52578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kk-KZ" sz="1200" b="1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2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“Миға шабуыл” </a:t>
                      </a:r>
                      <a:r>
                        <a:rPr lang="kk-KZ" sz="2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өткен </a:t>
                      </a:r>
                      <a:r>
                        <a:rPr lang="kk-KZ" sz="2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тақырыпқа шолу жүргізіледі</a:t>
                      </a:r>
                      <a:r>
                        <a:rPr lang="kk-KZ" sz="2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.(әр</a:t>
                      </a:r>
                      <a:r>
                        <a:rPr lang="kk-KZ" sz="24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дұрыс жауап  1 ұпай)</a:t>
                      </a:r>
                      <a:endParaRPr lang="kk-KZ" sz="24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kk-KZ" sz="2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Квадрат теңдеудің бос мүшесі </a:t>
                      </a:r>
                      <a:r>
                        <a:rPr lang="kk-KZ" sz="20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kk-KZ" sz="2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</a:t>
                      </a:r>
                      <a:r>
                        <a:rPr lang="kk-KZ" sz="20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kk-KZ" sz="2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</a:t>
                      </a:r>
                      <a:r>
                        <a:rPr lang="kk-KZ" sz="20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болғанда </a:t>
                      </a:r>
                      <a:r>
                        <a:rPr lang="kk-KZ" sz="2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екі түбірі болады</a:t>
                      </a:r>
                      <a:r>
                        <a:rPr lang="kk-KZ" sz="20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   </a:t>
                      </a: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kk-KZ" sz="20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Д=0</a:t>
                      </a:r>
                      <a:r>
                        <a:rPr lang="kk-KZ" sz="2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болғанда түбірі жоқ. </a:t>
                      </a:r>
                      <a:r>
                        <a:rPr lang="kk-KZ" sz="20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kk-KZ" sz="2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</a:t>
                      </a:r>
                      <a:r>
                        <a:rPr lang="kk-KZ" sz="20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болғанда бір </a:t>
                      </a:r>
                      <a:r>
                        <a:rPr lang="kk-KZ" sz="2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түбірі болады. </a:t>
                      </a:r>
                      <a:r>
                        <a:rPr lang="kk-KZ" sz="20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kk-KZ" sz="20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а=1</a:t>
                      </a:r>
                      <a:r>
                        <a:rPr lang="kk-KZ" sz="2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болғанда келтірілген теңдеу деп аталады. </a:t>
                      </a:r>
                      <a:r>
                        <a:rPr lang="kk-KZ" sz="20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kk-KZ" sz="2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Егер </a:t>
                      </a:r>
                      <a:r>
                        <a:rPr lang="en-US" sz="20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</a:t>
                      </a:r>
                      <a:r>
                        <a:rPr lang="kk-KZ" sz="20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                                        </a:t>
                      </a:r>
                      <a:r>
                        <a:rPr lang="kk-KZ" sz="20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онда </a:t>
                      </a:r>
                      <a:r>
                        <a:rPr lang="kk-KZ" sz="2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екі түбірі теріс сан болады. </a:t>
                      </a:r>
                      <a:r>
                        <a:rPr lang="kk-KZ" sz="20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Times New Roman"/>
                        <a:buChar char="-"/>
                      </a:pPr>
                      <a:r>
                        <a:rPr lang="kk-KZ" sz="2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Егер  </a:t>
                      </a:r>
                      <a:r>
                        <a:rPr lang="en-US" sz="20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</a:t>
                      </a:r>
                      <a:r>
                        <a:rPr lang="kk-KZ" sz="2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kk-KZ" sz="20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                      болса</a:t>
                      </a:r>
                      <a:r>
                        <a:rPr lang="kk-KZ" sz="2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онда түбірлері қарама-қарсы сандар болады.</a:t>
                      </a:r>
                      <a:r>
                        <a:rPr lang="kk-KZ" sz="2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kk-KZ" sz="20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84300" y="2409031"/>
            <a:ext cx="381000" cy="335280"/>
          </a:xfrm>
          <a:prstGeom prst="rect">
            <a:avLst/>
          </a:prstGeom>
          <a:noFill/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84300" y="3094831"/>
            <a:ext cx="457200" cy="402336"/>
          </a:xfrm>
          <a:prstGeom prst="rect">
            <a:avLst/>
          </a:prstGeom>
          <a:noFill/>
        </p:spPr>
      </p:pic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70100" y="3856831"/>
            <a:ext cx="2514600" cy="333260"/>
          </a:xfrm>
          <a:prstGeom prst="rect">
            <a:avLst/>
          </a:prstGeom>
          <a:noFill/>
        </p:spPr>
      </p:pic>
      <p:pic>
        <p:nvPicPr>
          <p:cNvPr id="8193" name="Picture 1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70100" y="4237831"/>
            <a:ext cx="1634836" cy="304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Другая 2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20C8F7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1833</TotalTime>
  <Words>952</Words>
  <Application>Microsoft Office PowerPoint</Application>
  <PresentationFormat>Произвольный</PresentationFormat>
  <Paragraphs>237</Paragraphs>
  <Slides>24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24</vt:i4>
      </vt:variant>
    </vt:vector>
  </HeadingPairs>
  <TitlesOfParts>
    <vt:vector size="27" baseType="lpstr">
      <vt:lpstr>Тема Office</vt:lpstr>
      <vt:lpstr>Формула</vt:lpstr>
      <vt:lpstr>Слайд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№ 7.24 (2) </vt:lpstr>
      <vt:lpstr>          </vt:lpstr>
      <vt:lpstr>№ 7.25 (2)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Жұптық жұмыстар (әр дұрыс жауап 1 ұпай)</vt:lpstr>
      <vt:lpstr>                                                         Жеке жұмыстар ( дұрыс жауап 1 ұпай)</vt:lpstr>
      <vt:lpstr>Презентация PowerPoint</vt:lpstr>
      <vt:lpstr>Қалыптастырушы бағалау тапсырмалары</vt:lpstr>
      <vt:lpstr>Презентация PowerPoint</vt:lpstr>
      <vt:lpstr>«Қарқын»  тапсырмасы ( 3 ұпай) </vt:lpstr>
      <vt:lpstr>Презентация PowerPoint</vt:lpstr>
      <vt:lpstr>             Үйге тапсырма   №7.25(4);  №7.29. №7.30(4) 65-бет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Асемгуль Калибековна</dc:creator>
  <cp:lastModifiedBy>User</cp:lastModifiedBy>
  <cp:revision>144</cp:revision>
  <dcterms:created xsi:type="dcterms:W3CDTF">2017-04-20T18:19:56Z</dcterms:created>
  <dcterms:modified xsi:type="dcterms:W3CDTF">2003-12-31T21:08:51Z</dcterms:modified>
</cp:coreProperties>
</file>