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304" r:id="rId3"/>
    <p:sldId id="308" r:id="rId4"/>
    <p:sldId id="313" r:id="rId5"/>
    <p:sldId id="263" r:id="rId6"/>
    <p:sldId id="265" r:id="rId7"/>
    <p:sldId id="278" r:id="rId8"/>
    <p:sldId id="266" r:id="rId9"/>
    <p:sldId id="279" r:id="rId10"/>
    <p:sldId id="268" r:id="rId11"/>
    <p:sldId id="280" r:id="rId12"/>
    <p:sldId id="269" r:id="rId13"/>
    <p:sldId id="281" r:id="rId14"/>
    <p:sldId id="270" r:id="rId15"/>
    <p:sldId id="282" r:id="rId16"/>
    <p:sldId id="283" r:id="rId17"/>
    <p:sldId id="271" r:id="rId18"/>
    <p:sldId id="285" r:id="rId19"/>
    <p:sldId id="272" r:id="rId20"/>
    <p:sldId id="287" r:id="rId21"/>
    <p:sldId id="273" r:id="rId22"/>
    <p:sldId id="288" r:id="rId23"/>
    <p:sldId id="274" r:id="rId24"/>
    <p:sldId id="290" r:id="rId25"/>
    <p:sldId id="289" r:id="rId26"/>
    <p:sldId id="310" r:id="rId27"/>
    <p:sldId id="30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508128-1A95-4D9F-93AE-118302D04C0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8FD3E3-192E-46F4-94FF-AC4EB6451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thelib.ru/books/00/11/94/00119410/i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246802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s://club.season.ru/uploads/post/19162/012/post-19162-132897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321" y="2636912"/>
            <a:ext cx="2401607" cy="1741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http://erofeydv.ru/wp-content/uploads/2014/08/nra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1116" y="4365104"/>
            <a:ext cx="3242922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finugor.ru/sites/finugor.ru/files/images/regnum_picture_14542324801281896_nor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9156">
            <a:off x="232318" y="606235"/>
            <a:ext cx="2556251" cy="1917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folklife.si.edu/resources/Festival1998/images/tradr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4754">
            <a:off x="7390042" y="184661"/>
            <a:ext cx="1721702" cy="2469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funlib.ru/cimg/2014/102006/55407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653136"/>
            <a:ext cx="2850878" cy="2022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kamchat.info/images/cms/data/alhalalaj/sized_img_99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1392" y="2588568"/>
            <a:ext cx="3153136" cy="2102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kmn-lo.ru/Files/image/58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520861"/>
            <a:ext cx="2550764" cy="2337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otvet.imgsmail.ru/download/4fb18d0cf1abf786694573c820b998bf_i-3249.jpg"/>
          <p:cNvPicPr>
            <a:picLocks noChangeAspect="1" noChangeArrowheads="1"/>
          </p:cNvPicPr>
          <p:nvPr/>
        </p:nvPicPr>
        <p:blipFill>
          <a:blip r:embed="rId10" cstate="print"/>
          <a:srcRect t="7081" r="20422" b="3461"/>
          <a:stretch>
            <a:fillRect/>
          </a:stretch>
        </p:blipFill>
        <p:spPr bwMode="auto">
          <a:xfrm>
            <a:off x="5652120" y="0"/>
            <a:ext cx="1656184" cy="2799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07704" y="2564904"/>
            <a:ext cx="480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 Schoolbook" pitchFamily="18" charset="0"/>
              </a:rPr>
              <a:t>Малочисленные коренные народы России</a:t>
            </a:r>
            <a:endParaRPr lang="ru-RU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repo.aif.ru/1/c7/39998/51d3b16b82adb228b0e1d0db1cc2c1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08823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1556792"/>
            <a:ext cx="666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Печорский район Псковской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20688"/>
            <a:ext cx="221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Сету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сето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6768753" cy="454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 - 214 чел.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2002 г. - 250 чел.</a:t>
            </a:r>
          </a:p>
          <a:p>
            <a:pPr fontAlgn="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земледелие. Разводили коров, кур. До сих пор вручную обрабатывают шерсть, прядут прялкой, вяжут носки и варежки, плетут кружева.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выруский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диалект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эстонского. Письменность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основе латиницы. Хотя сету близки к эстонцам - лютеранам по вере, они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православные.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Псковская область на карте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699792" cy="148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сет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13" y="404664"/>
            <a:ext cx="8776975" cy="607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repo.aif.ru/1/dc/39999/bcce7553dff47045f94829870187ceb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6024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1052736"/>
            <a:ext cx="2977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Энцы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энэтэ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3419872" y="2033029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Красноярский край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36912"/>
            <a:ext cx="7488832" cy="411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 - 227 чел.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2002 г. - 237 чел.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ХIХ в. практически исчезли,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поглощённые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соседним племенем - ненцами.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домашнее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оленеводство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Энцы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живущие в лесу, до сих пор занимаются сбором ягод, шишек. Эта часть народа приняла православие. Но сохранилось почитание материй природы: земли, солнца, огня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расноярский край на карте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49" y="201292"/>
            <a:ext cx="3489115" cy="191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Елена\Desktop\эн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61" y="476672"/>
            <a:ext cx="8602627" cy="586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20688"/>
            <a:ext cx="2862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Ижорцы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Елена\Desktop\ижор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33018" cy="288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3068670"/>
            <a:ext cx="87129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г. - 266 чел.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2002 г. - 327 чел.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ХIХ в.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ижорцев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 больше 20 тыс. чел.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Занимались земледелием, многие занимались извозом, нанимались к богатым помещикам и крестьянам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сельхозработы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Православные христиане, но сохранили много фольклорных песен.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Ленинградская область на карте России"/>
          <p:cNvPicPr>
            <a:picLocks noChangeAspect="1" noChangeArrowheads="1"/>
          </p:cNvPicPr>
          <p:nvPr/>
        </p:nvPicPr>
        <p:blipFill>
          <a:blip r:embed="rId3" cstate="print"/>
          <a:srcRect l="2454" t="-4462"/>
          <a:stretch>
            <a:fillRect/>
          </a:stretch>
        </p:blipFill>
        <p:spPr bwMode="auto">
          <a:xfrm>
            <a:off x="5292080" y="175824"/>
            <a:ext cx="3549454" cy="209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2915816" y="22048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Ленинградская область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Елена\Desktop\одежда иж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348880"/>
            <a:ext cx="1264860" cy="171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и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78" y="1124744"/>
            <a:ext cx="9214610" cy="311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4725144"/>
            <a:ext cx="6026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Река Ижора - левый приток Невы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ижорский ансамб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3727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59492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Ижорский ансамбль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Шойкулан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лаулат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repo.aif.ru/1/44/40001/e0f629f90049e132d279036da6df967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800200" cy="185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548680"/>
            <a:ext cx="2058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Тазы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786751"/>
            <a:ext cx="8208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иморский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г. - 274 чел.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2002 г. - 300 чел.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охота и рыболовство. В ХIХ в. основной заработок именно этому народу приносил сбор корня женьшеня. Причём занимались этим только мужчины.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сих пор сохраняют некоторые традиционные обычаи, к примеру, кормление духа хозяина тайги и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Своего языка не сохранили. Говорили на нанайском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удэгейском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языках, потом перешли на китайский и в конце концов - на русский.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Приморский край на карте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4496"/>
            <a:ext cx="3672408" cy="201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т.jpg"/>
          <p:cNvPicPr>
            <a:picLocks noChangeAspect="1" noChangeArrowheads="1"/>
          </p:cNvPicPr>
          <p:nvPr/>
        </p:nvPicPr>
        <p:blipFill>
          <a:blip r:embed="rId2" cstate="print"/>
          <a:srcRect r="854" b="4320"/>
          <a:stretch>
            <a:fillRect/>
          </a:stretch>
        </p:blipFill>
        <p:spPr bwMode="auto">
          <a:xfrm>
            <a:off x="323528" y="236217"/>
            <a:ext cx="4248472" cy="614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Елена\Desktop\тазы.jpg"/>
          <p:cNvPicPr>
            <a:picLocks noChangeAspect="1" noChangeArrowheads="1"/>
          </p:cNvPicPr>
          <p:nvPr/>
        </p:nvPicPr>
        <p:blipFill>
          <a:blip r:embed="rId3" cstate="print"/>
          <a:srcRect l="24065" r="11762"/>
          <a:stretch>
            <a:fillRect/>
          </a:stretch>
        </p:blipFill>
        <p:spPr bwMode="auto">
          <a:xfrm>
            <a:off x="4860032" y="980728"/>
            <a:ext cx="3968040" cy="352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51720" y="1007150"/>
            <a:ext cx="9720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Уйльта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tatic1.repo.aif.ru/1/4f/40002/5ade81aae793d31983617529849db5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62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35696" y="2204864"/>
            <a:ext cx="6480720" cy="426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Сахалин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г. - 295 чел.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2002 г. - 346 чел.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Традиционно оленеводы, практиковавшие доение самок оленя.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крещены в 1880 г., но сохраняют веру в защитные амулеты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сивэ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родном языке способны говорить не больше 10 человек.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 descr="Сахалин (Росс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43090" cy="222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44408" y="1556792"/>
            <a:ext cx="360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Елена\Desktop\BM2wkTfZ4ag.jpg"/>
          <p:cNvPicPr>
            <a:picLocks noChangeAspect="1" noChangeArrowheads="1"/>
          </p:cNvPicPr>
          <p:nvPr/>
        </p:nvPicPr>
        <p:blipFill>
          <a:blip r:embed="rId2" cstate="print"/>
          <a:srcRect r="2353" b="6126"/>
          <a:stretch>
            <a:fillRect/>
          </a:stretch>
        </p:blipFill>
        <p:spPr bwMode="auto">
          <a:xfrm>
            <a:off x="611560" y="2852936"/>
            <a:ext cx="2679205" cy="363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http://ddn04.ru/images/news/09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5123723" cy="38427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486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августа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всём земном шаре отмечается международный праздник —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коренных народов мира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Эта знаменательная дата была установлена в 1994 году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инициативе Генеральной Ассамблеи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Объединенных Наций.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ульта 1.jpg"/>
          <p:cNvPicPr>
            <a:picLocks noChangeAspect="1" noChangeArrowheads="1"/>
          </p:cNvPicPr>
          <p:nvPr/>
        </p:nvPicPr>
        <p:blipFill>
          <a:blip r:embed="rId2" cstate="print"/>
          <a:srcRect l="17377" t="1579" r="8870"/>
          <a:stretch>
            <a:fillRect/>
          </a:stretch>
        </p:blipFill>
        <p:spPr bwMode="auto">
          <a:xfrm>
            <a:off x="0" y="0"/>
            <a:ext cx="4608512" cy="4105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Елена\Desktop\уйль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6698">
            <a:off x="3957409" y="2545831"/>
            <a:ext cx="5533739" cy="367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Елена\Desktop\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5790"/>
            <a:ext cx="3835152" cy="255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repo.aif.ru/1/4a/40003/c54a19789ca1ad4338d04317039736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0162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4" y="836712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Чулымцы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карагасы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7200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Томская область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 - 355 чел.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2002 г. - 656 чел.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советский период их вообще не учитывали как отдельный народ и относили к хакасам.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Рыбачили в основном на продажу, заготавливали кедровый орех. Ещё до прихода русских (ХVI в.) знали мотыжное земледелие.</a:t>
            </a:r>
          </a:p>
          <a:p>
            <a:endParaRPr lang="ru-RU" dirty="0"/>
          </a:p>
        </p:txBody>
      </p:sp>
      <p:pic>
        <p:nvPicPr>
          <p:cNvPr id="12290" name="Picture 2" descr="Томская область на карте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475421" cy="191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чулым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088" y="-223838"/>
            <a:ext cx="9782176" cy="730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repo.aif.ru/1/80/40004/4283e8dfb4859c001414919ea80657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8722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9" y="620688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Алеуты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анаганане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132856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Камчатский край         (Командорские острова)</a:t>
            </a: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- 482 чел.</a:t>
            </a:r>
          </a:p>
          <a:p>
            <a:pPr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2002 г. - 540 чел.</a:t>
            </a:r>
          </a:p>
          <a:p>
            <a:pPr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России впервые были описаны в 1825 г. - как несколько семей, приплывших на Командорские острова.</a:t>
            </a:r>
          </a:p>
          <a:p>
            <a:pPr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охота на морского зверя на лодках-каяках, рыболовство.</a:t>
            </a:r>
          </a:p>
          <a:p>
            <a:pPr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традиционном наречии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медновско-алеутском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могут общаться лишь несколько человек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 descr="Камчатский край на карте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281" y="404664"/>
            <a:ext cx="327308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алеут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951" y="0"/>
            <a:ext cx="921295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алеу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173" y="332656"/>
            <a:ext cx="9195173" cy="613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октябре 2020 года будет проходить очередная  перепись населения нашей страны.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img.mycdn.me/getImage?url=http%3A%2F%2Finorehovo.ru%2Fupload%2Fgallery%2F142%2F133642_80f1e48868ed357353b73fa25339f7fdcb51f707.jpg&amp;type=TOPIC_LINK_WIDE_548&amp;signatureToken=G02m3QGZ_wr3M-osq-wAbQ"/>
          <p:cNvPicPr>
            <a:picLocks noChangeAspect="1" noChangeArrowheads="1"/>
          </p:cNvPicPr>
          <p:nvPr/>
        </p:nvPicPr>
        <p:blipFill>
          <a:blip r:embed="rId2" cstate="print"/>
          <a:srcRect t="9420" r="-707"/>
          <a:stretch>
            <a:fillRect/>
          </a:stretch>
        </p:blipFill>
        <p:spPr bwMode="auto">
          <a:xfrm>
            <a:off x="2051720" y="1916832"/>
            <a:ext cx="5322918" cy="280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4653136"/>
            <a:ext cx="7179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же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осталось, малочисленных коренных народов России?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331640" y="304185"/>
            <a:ext cx="66967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материалы статьи Екатерины Донских «Редкие люди. «Красная книга» коренных народов России»   (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газета «Аргументы и факты»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от 27.11.2013 г.)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основании информации Росстата, РАН, </a:t>
            </a:r>
            <a:r>
              <a:rPr lang="ru-RU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Минрегиона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(«Атлас народов»). </a:t>
            </a:r>
          </a:p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Данные за 2013 г.</a:t>
            </a:r>
          </a:p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(итоги переписи 2010 г.)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0050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5608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Коренными малочисленными народами признаются народы, проживающие на территориях традиционного расселения своих предков, сохраняющие традиционные образ жизни, хозяйствование и промыслы.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Елена\Desktop\i-6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832648" cy="387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12976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нашей стране  40 малочисленных коренных народов. 250 тыс. человек - меньше 0,2% населения. Для них родными являются такие условия жизни, которые большинству покажутся экстремальными: часто без элементарных удобств, воды, электричества. Они не подались в столицу за заработками, а сохранили образ жизни и традиции предков.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images.aif.ru/002/440/5488c77b62db3a7f2a7961521fdf9f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2842726" cy="189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mypresentation.ru/documents/93f672475e9ef9006ec3548ebf122e14/img3.jpg"/>
          <p:cNvPicPr>
            <a:picLocks noChangeAspect="1" noChangeArrowheads="1"/>
          </p:cNvPicPr>
          <p:nvPr/>
        </p:nvPicPr>
        <p:blipFill>
          <a:blip r:embed="rId3" cstate="print"/>
          <a:srcRect l="22680" t="24720" r="24401"/>
          <a:stretch>
            <a:fillRect/>
          </a:stretch>
        </p:blipFill>
        <p:spPr bwMode="auto">
          <a:xfrm>
            <a:off x="4860032" y="332656"/>
            <a:ext cx="1889081" cy="201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756592" y="2348880"/>
            <a:ext cx="1085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октябре 2010 года в России прошла масштабная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перепись населения.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9441"/>
            <a:ext cx="9144000" cy="44297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45224"/>
            <a:ext cx="781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ЭТИХ  СУБЪЕКТАХ  ПРОЖИВАЮТ  МАЛОЧИСЛЕННЫЕ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КОРЕННЫЕ  НАРОДЫ 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анкалгакку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Чукотский автономный округ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 - 4 чел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2002 г. - 8 чел.</a:t>
            </a:r>
          </a:p>
          <a:p>
            <a:pPr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ХVIII в. были настолько многочисленны, что воевали с чукчами за право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обладания пастбищами.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охота на китов, оленей, баранов, пушной промысел.</a:t>
            </a:r>
          </a:p>
          <a:p>
            <a:pPr fontAlgn="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Язык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бесписьменный - на нём общаются только в семье. Вне её - на чукотском и русском.</a:t>
            </a:r>
          </a:p>
          <a:p>
            <a:pPr fontAlgn="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сих пор шаманисты.</a:t>
            </a:r>
          </a:p>
          <a:p>
            <a:endParaRPr lang="ru-RU" dirty="0"/>
          </a:p>
        </p:txBody>
      </p:sp>
      <p:pic>
        <p:nvPicPr>
          <p:cNvPr id="4" name="Рисунок 3" descr="http://static1.repo.aif.ru/1/53/39996/c4a8add21ba0791301b9699064134bd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Map of Russia - Chukotka Autonomous Okrug.svg"/>
          <p:cNvPicPr>
            <a:picLocks noChangeAspect="1" noChangeArrowheads="1"/>
          </p:cNvPicPr>
          <p:nvPr/>
        </p:nvPicPr>
        <p:blipFill>
          <a:blip r:embed="rId3" cstate="print"/>
          <a:srcRect l="3780" t="-1718" r="776" b="5501"/>
          <a:stretch>
            <a:fillRect/>
          </a:stretch>
        </p:blipFill>
        <p:spPr bwMode="auto">
          <a:xfrm>
            <a:off x="692570" y="404663"/>
            <a:ext cx="3159350" cy="175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лена\Desktop\kere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83355" cy="628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repo.aif.ru/1/b9/39997/80a303d38a56bd612ceb2168e1a14ad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2060848"/>
            <a:ext cx="81369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Ленинградская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область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 - 64 чел.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2002 г. - 73 чел.</a:t>
            </a: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Древнейшее известное население, занимавшее нынешнюю западную часть территории Ленинградской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ХVIII в. про этот народ писали, что он живёт в достатке.</a:t>
            </a:r>
          </a:p>
          <a:p>
            <a:pPr fontAlgn="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земледелие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Не имеют письменности. Язык на грани вымирания.</a:t>
            </a:r>
          </a:p>
          <a:p>
            <a:pPr fontAlgn="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766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вадьялайн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Ленинградская область на карте России"/>
          <p:cNvPicPr>
            <a:picLocks noChangeAspect="1" noChangeArrowheads="1"/>
          </p:cNvPicPr>
          <p:nvPr/>
        </p:nvPicPr>
        <p:blipFill>
          <a:blip r:embed="rId3" cstate="print"/>
          <a:srcRect l="2454" t="-4462"/>
          <a:stretch>
            <a:fillRect/>
          </a:stretch>
        </p:blipFill>
        <p:spPr bwMode="auto">
          <a:xfrm>
            <a:off x="4972266" y="188640"/>
            <a:ext cx="4171734" cy="245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лена\Desktop\вод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47712"/>
            <a:ext cx="7073323" cy="671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463</TotalTime>
  <Words>729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59</cp:revision>
  <dcterms:created xsi:type="dcterms:W3CDTF">2016-03-23T06:46:35Z</dcterms:created>
  <dcterms:modified xsi:type="dcterms:W3CDTF">2018-11-25T18:47:44Z</dcterms:modified>
</cp:coreProperties>
</file>