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41EFBD-2188-4890-9A98-2A8E50AEA15D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C9DC60-0375-4F84-BA0D-C0FAD0D5817E}">
      <dgm:prSet phldrT="[Текст]"/>
      <dgm:spPr/>
      <dgm:t>
        <a:bodyPr/>
        <a:lstStyle/>
        <a:p>
          <a:r>
            <a:rPr lang="ru-RU" dirty="0" smtClean="0"/>
            <a:t>1 вариант: «домашний деспот»</a:t>
          </a:r>
          <a:endParaRPr lang="ru-RU" dirty="0"/>
        </a:p>
      </dgm:t>
    </dgm:pt>
    <dgm:pt modelId="{B77A80C4-2FC2-4586-BDD2-8E988E11D763}" type="parTrans" cxnId="{3160A6CD-64F7-4E6B-BA01-DA2495E9881C}">
      <dgm:prSet/>
      <dgm:spPr/>
      <dgm:t>
        <a:bodyPr/>
        <a:lstStyle/>
        <a:p>
          <a:endParaRPr lang="ru-RU"/>
        </a:p>
      </dgm:t>
    </dgm:pt>
    <dgm:pt modelId="{F5C18367-A5A2-4539-A095-1CDFD0D257B3}" type="sibTrans" cxnId="{3160A6CD-64F7-4E6B-BA01-DA2495E9881C}">
      <dgm:prSet/>
      <dgm:spPr/>
      <dgm:t>
        <a:bodyPr/>
        <a:lstStyle/>
        <a:p>
          <a:endParaRPr lang="ru-RU"/>
        </a:p>
      </dgm:t>
    </dgm:pt>
    <dgm:pt modelId="{754654D8-4B85-4526-93AD-372956DA96D6}">
      <dgm:prSet phldrT="[Текст]"/>
      <dgm:spPr/>
      <dgm:t>
        <a:bodyPr/>
        <a:lstStyle/>
        <a:p>
          <a:r>
            <a:rPr lang="ru-RU" dirty="0" smtClean="0"/>
            <a:t>-требовательность к своим и нетерпение к чужим желаниям;</a:t>
          </a:r>
        </a:p>
        <a:p>
          <a:r>
            <a:rPr lang="ru-RU" dirty="0" smtClean="0"/>
            <a:t>-эгоизм;</a:t>
          </a:r>
        </a:p>
        <a:p>
          <a:r>
            <a:rPr lang="ru-RU" dirty="0" smtClean="0"/>
            <a:t>-избалованность и капризность;</a:t>
          </a:r>
        </a:p>
        <a:p>
          <a:r>
            <a:rPr lang="ru-RU" dirty="0" smtClean="0"/>
            <a:t>-манипулирование окружающими</a:t>
          </a:r>
        </a:p>
        <a:p>
          <a:r>
            <a:rPr lang="ru-RU" dirty="0" smtClean="0"/>
            <a:t>-своеволие;</a:t>
          </a:r>
        </a:p>
        <a:p>
          <a:r>
            <a:rPr lang="ru-RU" dirty="0" smtClean="0"/>
            <a:t>-надменность и высокомерие.</a:t>
          </a:r>
          <a:endParaRPr lang="ru-RU" dirty="0"/>
        </a:p>
      </dgm:t>
    </dgm:pt>
    <dgm:pt modelId="{9342BA27-E557-4E8E-90B2-A4BC9791D731}" type="parTrans" cxnId="{14706BF6-6A3E-4A48-AF6D-8D61BF5D1F29}">
      <dgm:prSet/>
      <dgm:spPr/>
      <dgm:t>
        <a:bodyPr/>
        <a:lstStyle/>
        <a:p>
          <a:endParaRPr lang="ru-RU"/>
        </a:p>
      </dgm:t>
    </dgm:pt>
    <dgm:pt modelId="{7A1354F9-2032-4BA1-9E4F-402F49340E36}" type="sibTrans" cxnId="{14706BF6-6A3E-4A48-AF6D-8D61BF5D1F29}">
      <dgm:prSet/>
      <dgm:spPr/>
      <dgm:t>
        <a:bodyPr/>
        <a:lstStyle/>
        <a:p>
          <a:endParaRPr lang="ru-RU"/>
        </a:p>
      </dgm:t>
    </dgm:pt>
    <dgm:pt modelId="{2F189C89-E861-4C0F-832C-AF98870F690A}">
      <dgm:prSet phldrT="[Текст]"/>
      <dgm:spPr/>
      <dgm:t>
        <a:bodyPr/>
        <a:lstStyle/>
        <a:p>
          <a:r>
            <a:rPr lang="ru-RU" dirty="0" smtClean="0"/>
            <a:t>2 вариант: «зависимая личность»</a:t>
          </a:r>
          <a:endParaRPr lang="ru-RU" dirty="0"/>
        </a:p>
      </dgm:t>
    </dgm:pt>
    <dgm:pt modelId="{B8576388-FF7E-44BF-A2C2-DC33F92AA283}" type="parTrans" cxnId="{EC54FCF9-2F1C-482B-978E-3EF844D5EE01}">
      <dgm:prSet/>
      <dgm:spPr/>
      <dgm:t>
        <a:bodyPr/>
        <a:lstStyle/>
        <a:p>
          <a:endParaRPr lang="ru-RU"/>
        </a:p>
      </dgm:t>
    </dgm:pt>
    <dgm:pt modelId="{D8C27399-B69F-4D39-8A3C-98CA7B45487E}" type="sibTrans" cxnId="{EC54FCF9-2F1C-482B-978E-3EF844D5EE01}">
      <dgm:prSet/>
      <dgm:spPr/>
      <dgm:t>
        <a:bodyPr/>
        <a:lstStyle/>
        <a:p>
          <a:endParaRPr lang="ru-RU"/>
        </a:p>
      </dgm:t>
    </dgm:pt>
    <dgm:pt modelId="{05EC606F-B489-4C09-948F-2557D60B8A41}">
      <dgm:prSet phldrT="[Текст]"/>
      <dgm:spPr/>
      <dgm:t>
        <a:bodyPr/>
        <a:lstStyle/>
        <a:p>
          <a:r>
            <a:rPr lang="ru-RU" dirty="0" smtClean="0"/>
            <a:t>-</a:t>
          </a:r>
          <a:r>
            <a:rPr lang="ru-RU" dirty="0" err="1" smtClean="0"/>
            <a:t>беспомощьность</a:t>
          </a:r>
          <a:r>
            <a:rPr lang="ru-RU" dirty="0" smtClean="0"/>
            <a:t>;</a:t>
          </a:r>
        </a:p>
        <a:p>
          <a:r>
            <a:rPr lang="ru-RU" dirty="0" smtClean="0"/>
            <a:t>-безынициативность;</a:t>
          </a:r>
        </a:p>
        <a:p>
          <a:r>
            <a:rPr lang="ru-RU" dirty="0" smtClean="0"/>
            <a:t>-боится трудностей;</a:t>
          </a:r>
        </a:p>
        <a:p>
          <a:r>
            <a:rPr lang="ru-RU" dirty="0" smtClean="0"/>
            <a:t>-зависит от мнения родителей;</a:t>
          </a:r>
        </a:p>
        <a:p>
          <a:r>
            <a:rPr lang="ru-RU" dirty="0" smtClean="0"/>
            <a:t>-не может принять собственное решение;</a:t>
          </a:r>
        </a:p>
        <a:p>
          <a:r>
            <a:rPr lang="ru-RU" dirty="0" smtClean="0"/>
            <a:t>-затруднён контакт со сверстниками.</a:t>
          </a:r>
          <a:endParaRPr lang="ru-RU" dirty="0"/>
        </a:p>
      </dgm:t>
    </dgm:pt>
    <dgm:pt modelId="{B47796FB-F449-41D8-8EE5-82D31CDA34E2}" type="parTrans" cxnId="{69525CDE-B5C6-4CBC-B44D-E9EE7B9A0455}">
      <dgm:prSet/>
      <dgm:spPr/>
      <dgm:t>
        <a:bodyPr/>
        <a:lstStyle/>
        <a:p>
          <a:endParaRPr lang="ru-RU"/>
        </a:p>
      </dgm:t>
    </dgm:pt>
    <dgm:pt modelId="{26F7BC0B-B24C-4DB1-80F1-122F3E2D1E0F}" type="sibTrans" cxnId="{69525CDE-B5C6-4CBC-B44D-E9EE7B9A0455}">
      <dgm:prSet/>
      <dgm:spPr/>
      <dgm:t>
        <a:bodyPr/>
        <a:lstStyle/>
        <a:p>
          <a:endParaRPr lang="ru-RU"/>
        </a:p>
      </dgm:t>
    </dgm:pt>
    <dgm:pt modelId="{250D9CA9-5D9D-4FDF-8AA5-9CCD37214D15}" type="pres">
      <dgm:prSet presAssocID="{FA41EFBD-2188-4890-9A98-2A8E50AEA15D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C2B48EA-D0A5-48D5-97A0-535E6288F10D}" type="pres">
      <dgm:prSet presAssocID="{A0C9DC60-0375-4F84-BA0D-C0FAD0D5817E}" presName="parentText1" presStyleLbl="node1" presStyleIdx="0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A73595-26A4-46F6-AF2C-B3D4D39B49A9}" type="pres">
      <dgm:prSet presAssocID="{A0C9DC60-0375-4F84-BA0D-C0FAD0D5817E}" presName="childText1" presStyleLbl="solidAlignAcc1" presStyleIdx="0" presStyleCnt="2" custLinFactNeighborX="-2428" custLinFactNeighborY="1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9990F-2790-491B-AB28-63109506EA50}" type="pres">
      <dgm:prSet presAssocID="{2F189C89-E861-4C0F-832C-AF98870F690A}" presName="parentText2" presStyleLbl="node1" presStyleIdx="1" presStyleCnt="2" custLinFactNeighborX="3797" custLinFactNeighborY="-182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935F0-73C2-47A6-802A-E4EE1FEC65CA}" type="pres">
      <dgm:prSet presAssocID="{2F189C89-E861-4C0F-832C-AF98870F690A}" presName="childText2" presStyleLbl="solidAlignAcc1" presStyleIdx="1" presStyleCnt="2" custScaleX="120271" custScaleY="107636" custLinFactNeighborX="7272" custLinFactNeighborY="28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60A6CD-64F7-4E6B-BA01-DA2495E9881C}" srcId="{FA41EFBD-2188-4890-9A98-2A8E50AEA15D}" destId="{A0C9DC60-0375-4F84-BA0D-C0FAD0D5817E}" srcOrd="0" destOrd="0" parTransId="{B77A80C4-2FC2-4586-BDD2-8E988E11D763}" sibTransId="{F5C18367-A5A2-4539-A095-1CDFD0D257B3}"/>
    <dgm:cxn modelId="{4C18EF28-2BA3-4536-84E7-0DCB34C70D3C}" type="presOf" srcId="{2F189C89-E861-4C0F-832C-AF98870F690A}" destId="{1E79990F-2790-491B-AB28-63109506EA50}" srcOrd="0" destOrd="0" presId="urn:microsoft.com/office/officeart/2009/3/layout/IncreasingArrowsProcess"/>
    <dgm:cxn modelId="{EC54FCF9-2F1C-482B-978E-3EF844D5EE01}" srcId="{FA41EFBD-2188-4890-9A98-2A8E50AEA15D}" destId="{2F189C89-E861-4C0F-832C-AF98870F690A}" srcOrd="1" destOrd="0" parTransId="{B8576388-FF7E-44BF-A2C2-DC33F92AA283}" sibTransId="{D8C27399-B69F-4D39-8A3C-98CA7B45487E}"/>
    <dgm:cxn modelId="{14706BF6-6A3E-4A48-AF6D-8D61BF5D1F29}" srcId="{A0C9DC60-0375-4F84-BA0D-C0FAD0D5817E}" destId="{754654D8-4B85-4526-93AD-372956DA96D6}" srcOrd="0" destOrd="0" parTransId="{9342BA27-E557-4E8E-90B2-A4BC9791D731}" sibTransId="{7A1354F9-2032-4BA1-9E4F-402F49340E36}"/>
    <dgm:cxn modelId="{4FA6A117-BB56-406F-B66F-BC101129F5E6}" type="presOf" srcId="{05EC606F-B489-4C09-948F-2557D60B8A41}" destId="{B3F935F0-73C2-47A6-802A-E4EE1FEC65CA}" srcOrd="0" destOrd="0" presId="urn:microsoft.com/office/officeart/2009/3/layout/IncreasingArrowsProcess"/>
    <dgm:cxn modelId="{A5027496-C332-443B-8F97-60A904B251ED}" type="presOf" srcId="{A0C9DC60-0375-4F84-BA0D-C0FAD0D5817E}" destId="{FC2B48EA-D0A5-48D5-97A0-535E6288F10D}" srcOrd="0" destOrd="0" presId="urn:microsoft.com/office/officeart/2009/3/layout/IncreasingArrowsProcess"/>
    <dgm:cxn modelId="{9E23DF3F-6F5D-472A-AA6B-3A83D0D7C194}" type="presOf" srcId="{754654D8-4B85-4526-93AD-372956DA96D6}" destId="{FEA73595-26A4-46F6-AF2C-B3D4D39B49A9}" srcOrd="0" destOrd="0" presId="urn:microsoft.com/office/officeart/2009/3/layout/IncreasingArrowsProcess"/>
    <dgm:cxn modelId="{69525CDE-B5C6-4CBC-B44D-E9EE7B9A0455}" srcId="{2F189C89-E861-4C0F-832C-AF98870F690A}" destId="{05EC606F-B489-4C09-948F-2557D60B8A41}" srcOrd="0" destOrd="0" parTransId="{B47796FB-F449-41D8-8EE5-82D31CDA34E2}" sibTransId="{26F7BC0B-B24C-4DB1-80F1-122F3E2D1E0F}"/>
    <dgm:cxn modelId="{32837CAB-03D5-4E54-A08E-FB8A9934BCB8}" type="presOf" srcId="{FA41EFBD-2188-4890-9A98-2A8E50AEA15D}" destId="{250D9CA9-5D9D-4FDF-8AA5-9CCD37214D15}" srcOrd="0" destOrd="0" presId="urn:microsoft.com/office/officeart/2009/3/layout/IncreasingArrowsProcess"/>
    <dgm:cxn modelId="{D064C0C0-5071-40A0-8FF0-5819E86434F2}" type="presParOf" srcId="{250D9CA9-5D9D-4FDF-8AA5-9CCD37214D15}" destId="{FC2B48EA-D0A5-48D5-97A0-535E6288F10D}" srcOrd="0" destOrd="0" presId="urn:microsoft.com/office/officeart/2009/3/layout/IncreasingArrowsProcess"/>
    <dgm:cxn modelId="{3C8D5DAA-2EB7-4962-A537-F55A7358931D}" type="presParOf" srcId="{250D9CA9-5D9D-4FDF-8AA5-9CCD37214D15}" destId="{FEA73595-26A4-46F6-AF2C-B3D4D39B49A9}" srcOrd="1" destOrd="0" presId="urn:microsoft.com/office/officeart/2009/3/layout/IncreasingArrowsProcess"/>
    <dgm:cxn modelId="{9B2C5EFA-151D-478E-BC85-A16B73600B16}" type="presParOf" srcId="{250D9CA9-5D9D-4FDF-8AA5-9CCD37214D15}" destId="{1E79990F-2790-491B-AB28-63109506EA50}" srcOrd="2" destOrd="0" presId="urn:microsoft.com/office/officeart/2009/3/layout/IncreasingArrowsProcess"/>
    <dgm:cxn modelId="{AC943D38-B533-4444-8F37-58F42DF50F86}" type="presParOf" srcId="{250D9CA9-5D9D-4FDF-8AA5-9CCD37214D15}" destId="{B3F935F0-73C2-47A6-802A-E4EE1FEC65CA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B48EA-D0A5-48D5-97A0-535E6288F10D}">
      <dsp:nvSpPr>
        <dsp:cNvPr id="0" name=""/>
        <dsp:cNvSpPr/>
      </dsp:nvSpPr>
      <dsp:spPr>
        <a:xfrm>
          <a:off x="0" y="626380"/>
          <a:ext cx="6912768" cy="10068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59837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 вариант: «домашний деспот»</a:t>
          </a:r>
          <a:endParaRPr lang="ru-RU" sz="1500" kern="1200" dirty="0"/>
        </a:p>
      </dsp:txBody>
      <dsp:txXfrm>
        <a:off x="0" y="878091"/>
        <a:ext cx="6661057" cy="503422"/>
      </dsp:txXfrm>
    </dsp:sp>
    <dsp:sp modelId="{FEA73595-26A4-46F6-AF2C-B3D4D39B49A9}">
      <dsp:nvSpPr>
        <dsp:cNvPr id="0" name=""/>
        <dsp:cNvSpPr/>
      </dsp:nvSpPr>
      <dsp:spPr>
        <a:xfrm>
          <a:off x="0" y="1408826"/>
          <a:ext cx="3193698" cy="22473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-требовательность к своим и нетерпение к чужим желаниям;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-эгоизм;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-избалованность и капризность;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-манипулирование окружающими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-своеволие;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-надменность и высокомерие.</a:t>
          </a:r>
          <a:endParaRPr lang="ru-RU" sz="1500" kern="1200" dirty="0"/>
        </a:p>
      </dsp:txBody>
      <dsp:txXfrm>
        <a:off x="0" y="1408826"/>
        <a:ext cx="3193698" cy="2247330"/>
      </dsp:txXfrm>
    </dsp:sp>
    <dsp:sp modelId="{1E79990F-2790-491B-AB28-63109506EA50}">
      <dsp:nvSpPr>
        <dsp:cNvPr id="0" name=""/>
        <dsp:cNvSpPr/>
      </dsp:nvSpPr>
      <dsp:spPr>
        <a:xfrm>
          <a:off x="3193698" y="943488"/>
          <a:ext cx="3719069" cy="10068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59837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2 вариант: «зависимая личность»</a:t>
          </a:r>
          <a:endParaRPr lang="ru-RU" sz="1500" kern="1200" dirty="0"/>
        </a:p>
      </dsp:txBody>
      <dsp:txXfrm>
        <a:off x="3193698" y="1195199"/>
        <a:ext cx="3467358" cy="503422"/>
      </dsp:txXfrm>
    </dsp:sp>
    <dsp:sp modelId="{B3F935F0-73C2-47A6-802A-E4EE1FEC65CA}">
      <dsp:nvSpPr>
        <dsp:cNvPr id="0" name=""/>
        <dsp:cNvSpPr/>
      </dsp:nvSpPr>
      <dsp:spPr>
        <a:xfrm>
          <a:off x="3071674" y="1719046"/>
          <a:ext cx="3841093" cy="24189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</a:t>
          </a:r>
          <a:r>
            <a:rPr lang="ru-RU" sz="1500" kern="1200" dirty="0" err="1" smtClean="0"/>
            <a:t>беспомощьность</a:t>
          </a:r>
          <a:r>
            <a:rPr lang="ru-RU" sz="1500" kern="1200" dirty="0" smtClean="0"/>
            <a:t>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-безынициативность;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-боится трудностей;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-зависит от мнения родителей;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-не может принять собственное решение;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-затруднён контакт со сверстниками.</a:t>
          </a:r>
          <a:endParaRPr lang="ru-RU" sz="1500" kern="1200" dirty="0"/>
        </a:p>
      </dsp:txBody>
      <dsp:txXfrm>
        <a:off x="3071674" y="1719046"/>
        <a:ext cx="3841093" cy="2418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-99" b="6117"/>
          <a:stretch/>
        </p:blipFill>
        <p:spPr>
          <a:xfrm>
            <a:off x="539551" y="1196753"/>
            <a:ext cx="7246165" cy="50886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МБДОУ «Аленький цветочек»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4797152"/>
            <a:ext cx="5760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chemeClr val="accent4"/>
              </a:solidFill>
            </a:endParaRPr>
          </a:p>
          <a:p>
            <a:r>
              <a:rPr lang="ru-RU" sz="2400" b="1" dirty="0" smtClean="0">
                <a:solidFill>
                  <a:schemeClr val="accent4"/>
                </a:solidFill>
              </a:rPr>
              <a:t>«Гиперопека </a:t>
            </a:r>
            <a:r>
              <a:rPr lang="ru-RU" sz="2400" b="1" dirty="0">
                <a:solidFill>
                  <a:schemeClr val="accent4"/>
                </a:solidFill>
              </a:rPr>
              <a:t>и её  </a:t>
            </a:r>
            <a:r>
              <a:rPr lang="ru-RU" sz="2400" b="1" dirty="0" smtClean="0">
                <a:solidFill>
                  <a:schemeClr val="accent4"/>
                </a:solidFill>
              </a:rPr>
              <a:t>последствия</a:t>
            </a:r>
            <a:r>
              <a:rPr lang="ru-RU" sz="2400" b="1" dirty="0" smtClean="0">
                <a:solidFill>
                  <a:schemeClr val="accent4"/>
                </a:solidFill>
              </a:rPr>
              <a:t>»</a:t>
            </a:r>
            <a:endParaRPr lang="ru-RU" sz="2400" b="1" dirty="0" smtClean="0">
              <a:solidFill>
                <a:schemeClr val="accent4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2780928"/>
            <a:ext cx="31902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Родительский лекторий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758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314056" cy="1512168"/>
          </a:xfrm>
        </p:spPr>
        <p:txBody>
          <a:bodyPr>
            <a:normAutofit/>
          </a:bodyPr>
          <a:lstStyle/>
          <a:p>
            <a:pPr algn="ctr"/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Материал </a:t>
            </a:r>
            <a:r>
              <a:rPr lang="ru-RU" sz="1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подготовила 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sz="1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мбдоу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«аленький  цветочек»</a:t>
            </a:r>
            <a:b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Вероника </a:t>
            </a:r>
            <a:r>
              <a:rPr lang="ru-RU" sz="12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Ивановна Возная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 за  внимание!</a:t>
            </a:r>
            <a:endParaRPr lang="ru-RU" sz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579" y="2204864"/>
            <a:ext cx="5510174" cy="382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20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3538736" cy="6421328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2"/>
                </a:solidFill>
              </a:rPr>
              <a:t>Гиперопека в семье – </a:t>
            </a:r>
            <a:r>
              <a:rPr lang="ru-RU" sz="2200" dirty="0">
                <a:solidFill>
                  <a:schemeClr val="tx2"/>
                </a:solidFill>
              </a:rPr>
              <a:t>это система отношений, при которых родители, обеспечивая своим трудом удовлетворение всех потребностей ребенка, ограждают его от каких-либо забот, усилий и трудностей, принимая их на себя, выполняют все его желания.</a:t>
            </a:r>
            <a:br>
              <a:rPr lang="ru-RU" sz="2200" dirty="0">
                <a:solidFill>
                  <a:schemeClr val="tx2"/>
                </a:solidFill>
              </a:rPr>
            </a:br>
            <a:endParaRPr lang="ru-RU" sz="2200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Юрий\Desktop\гиперопека\pfbFNEGlnZ_135874447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48680"/>
            <a:ext cx="4120058" cy="6190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50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239000" cy="114300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accent1"/>
                </a:solidFill>
              </a:rPr>
              <a:t>Вопрос об активном формировании личности отходит на второй план. </a:t>
            </a:r>
            <a:br>
              <a:rPr lang="ru-RU" sz="1800" dirty="0">
                <a:solidFill>
                  <a:schemeClr val="accent1"/>
                </a:solidFill>
              </a:rPr>
            </a:br>
            <a:endParaRPr lang="ru-RU" sz="1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Юрий\Desktop\гиперопека\ff382ee3b893e7177bc8d8bcd67ef4d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1609725"/>
            <a:ext cx="7213600" cy="484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59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12816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accent1"/>
                </a:solidFill>
              </a:rPr>
              <a:t>Родители, по сути, блокируют процесс подготовки детей к столкновению с реальностью за порогом родного дома. Именно эти дети оказываются более неприспособленными к жизни в коллективе в тот период, когда ребенку необходимо эмоционально отделиться от родителей. В </a:t>
            </a:r>
            <a:r>
              <a:rPr lang="ru-RU" sz="1600" dirty="0" err="1">
                <a:solidFill>
                  <a:schemeClr val="accent1"/>
                </a:solidFill>
              </a:rPr>
              <a:t>гиперопекающей</a:t>
            </a:r>
            <a:r>
              <a:rPr lang="ru-RU" sz="1600" dirty="0">
                <a:solidFill>
                  <a:schemeClr val="accent1"/>
                </a:solidFill>
              </a:rPr>
              <a:t> семье такое отделение невозможно или проходит крайне болезненно. </a:t>
            </a:r>
          </a:p>
        </p:txBody>
      </p:sp>
      <p:pic>
        <p:nvPicPr>
          <p:cNvPr id="4098" name="Picture 2" descr="C:\Users\Юрий\Desktop\гиперопека\235412_57d7fcd46c2b257d7fcd46c2ec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2175669"/>
            <a:ext cx="619125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984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Юрий\Desktop\гиперопека\10255_64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04664"/>
            <a:ext cx="4194302" cy="6310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4176464" cy="619268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/>
                </a:solidFill>
              </a:rPr>
              <a:t>Обычно более высокий уровень заботы проявляется к детям первых лет жизни, при наличии заболеваний, физических и нервно-психических нарушений. </a:t>
            </a:r>
          </a:p>
        </p:txBody>
      </p:sp>
    </p:spTree>
    <p:extLst>
      <p:ext uri="{BB962C8B-B14F-4D97-AF65-F5344CB8AC3E}">
        <p14:creationId xmlns:p14="http://schemas.microsoft.com/office/powerpoint/2010/main" val="3308320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/>
                </a:solidFill>
              </a:rPr>
              <a:t>Главная неблагоприятная роль </a:t>
            </a:r>
            <a:r>
              <a:rPr lang="ru-RU" dirty="0" err="1">
                <a:solidFill>
                  <a:schemeClr val="accent1"/>
                </a:solidFill>
              </a:rPr>
              <a:t>гиперопеки</a:t>
            </a:r>
            <a:r>
              <a:rPr lang="ru-RU" dirty="0">
                <a:solidFill>
                  <a:schemeClr val="accent1"/>
                </a:solidFill>
              </a:rPr>
              <a:t> - передача избыточного беспокойства детям, психологическое заражение не свойственной возрасту тревогой. Это порождает зависимость, несамостоятельность, инфантилизм, неуверенность в себе, избегание риска, противоречивые тенденции в формировании личности, отсутствие своевременно развитых навыков общения.</a:t>
            </a:r>
          </a:p>
          <a:p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3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Гиперопека: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556441"/>
              </p:ext>
            </p:extLst>
          </p:nvPr>
        </p:nvGraphicFramePr>
        <p:xfrm>
          <a:off x="539552" y="692696"/>
          <a:ext cx="6912768" cy="4700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369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68800"/>
          </a:xfrm>
        </p:spPr>
        <p:txBody>
          <a:bodyPr>
            <a:normAutofit fontScale="90000"/>
          </a:bodyPr>
          <a:lstStyle/>
          <a:p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600" dirty="0" smtClean="0">
                <a:solidFill>
                  <a:schemeClr val="tx2"/>
                </a:solidFill>
              </a:rPr>
              <a:t>С </a:t>
            </a:r>
            <a:r>
              <a:rPr lang="ru-RU" sz="1600" dirty="0">
                <a:solidFill>
                  <a:schemeClr val="tx2"/>
                </a:solidFill>
              </a:rPr>
              <a:t>малолетства опекаемый ребенок плохо ориентируется во всем многообразии жизненных ситуаций, нечетко представляет себе конструктивные способы собственного самоутверждения, что может вылиться в принятие им извращенных, деструктивных </a:t>
            </a:r>
            <a:r>
              <a:rPr lang="ru-RU" sz="1600" dirty="0" smtClean="0">
                <a:solidFill>
                  <a:schemeClr val="tx2"/>
                </a:solidFill>
              </a:rPr>
              <a:t>способов.</a:t>
            </a:r>
            <a:br>
              <a:rPr lang="ru-RU" sz="1600" dirty="0" smtClean="0">
                <a:solidFill>
                  <a:schemeClr val="tx2"/>
                </a:solidFill>
              </a:rPr>
            </a:br>
            <a:r>
              <a:rPr lang="ru-RU" sz="1600" dirty="0" smtClean="0">
                <a:solidFill>
                  <a:schemeClr val="tx2"/>
                </a:solidFill>
              </a:rPr>
              <a:t/>
            </a:r>
            <a:br>
              <a:rPr lang="ru-RU" sz="1600" dirty="0" smtClean="0">
                <a:solidFill>
                  <a:schemeClr val="tx2"/>
                </a:solidFill>
              </a:rPr>
            </a:br>
            <a:r>
              <a:rPr lang="ru-RU" sz="1600" dirty="0" smtClean="0">
                <a:solidFill>
                  <a:schemeClr val="tx2"/>
                </a:solidFill>
              </a:rPr>
              <a:t>В </a:t>
            </a:r>
            <a:r>
              <a:rPr lang="ru-RU" sz="1600" dirty="0">
                <a:solidFill>
                  <a:schemeClr val="tx2"/>
                </a:solidFill>
              </a:rPr>
              <a:t>особо тяжелых случаях такая ситуация затягивается на годы и препятствует полноценной самореализации как родителей, так и их подросшего ребенка.</a:t>
            </a:r>
            <a:br>
              <a:rPr lang="ru-RU" sz="1600" dirty="0">
                <a:solidFill>
                  <a:schemeClr val="tx2"/>
                </a:solidFill>
              </a:rPr>
            </a:br>
            <a:endParaRPr lang="ru-RU" sz="1600" dirty="0">
              <a:solidFill>
                <a:schemeClr val="tx2"/>
              </a:solidFill>
            </a:endParaRPr>
          </a:p>
        </p:txBody>
      </p:sp>
      <p:pic>
        <p:nvPicPr>
          <p:cNvPr id="7170" name="Picture 2" descr="C:\Users\Юрий\Desktop\гиперопека\89c0b143ab4214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8"/>
            <a:ext cx="6381750" cy="425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672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- Не </a:t>
            </a:r>
            <a:r>
              <a:rPr lang="ru-RU" b="1" dirty="0">
                <a:solidFill>
                  <a:schemeClr val="tx2"/>
                </a:solidFill>
              </a:rPr>
              <a:t>отказывайтесь от контроля, без которого невозможно воспитание человека, но сведите опеку к минимуму. 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- Не требуйте от ребенка только правильных, с вашей точки зрения, поступков, примите его таким, какой он есть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- Помогайте, но не старайтесь решать за него все проблемы;  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chemeClr val="tx2"/>
                </a:solidFill>
              </a:rPr>
              <a:t>- </a:t>
            </a:r>
            <a:r>
              <a:rPr lang="ru-RU" b="1" dirty="0">
                <a:solidFill>
                  <a:schemeClr val="tx2"/>
                </a:solidFill>
              </a:rPr>
              <a:t>Стимулируйте общение со сверстниками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- Дозируйте опеку, дозируйте свободу, дозируйте похвалу и порицание — это один из выходов в данной ситуации. 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chemeClr val="tx2"/>
                </a:solidFill>
              </a:rPr>
              <a:t>- </a:t>
            </a:r>
            <a:r>
              <a:rPr lang="ru-RU" b="1" dirty="0">
                <a:solidFill>
                  <a:schemeClr val="tx2"/>
                </a:solidFill>
              </a:rPr>
              <a:t>Предоставляйте вашему ребенку самостоятельность и свободу выбора. Он имеет право совершать ошибки и учиться на них.</a:t>
            </a:r>
          </a:p>
        </p:txBody>
      </p:sp>
    </p:spTree>
    <p:extLst>
      <p:ext uri="{BB962C8B-B14F-4D97-AF65-F5344CB8AC3E}">
        <p14:creationId xmlns:p14="http://schemas.microsoft.com/office/powerpoint/2010/main" val="1673295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281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МБДОУ «Аленький цветочек» </vt:lpstr>
      <vt:lpstr>Гиперопека в семье – это система отношений, при которых родители, обеспечивая своим трудом удовлетворение всех потребностей ребенка, ограждают его от каких-либо забот, усилий и трудностей, принимая их на себя, выполняют все его желания. </vt:lpstr>
      <vt:lpstr>Вопрос об активном формировании личности отходит на второй план.  </vt:lpstr>
      <vt:lpstr>Родители, по сути, блокируют процесс подготовки детей к столкновению с реальностью за порогом родного дома. Именно эти дети оказываются более неприспособленными к жизни в коллективе в тот период, когда ребенку необходимо эмоционально отделиться от родителей. В гиперопекающей семье такое отделение невозможно или проходит крайне болезненно. </vt:lpstr>
      <vt:lpstr>Обычно более высокий уровень заботы проявляется к детям первых лет жизни, при наличии заболеваний, физических и нервно-психических нарушений. </vt:lpstr>
      <vt:lpstr>Презентация PowerPoint</vt:lpstr>
      <vt:lpstr>Гиперопека:</vt:lpstr>
      <vt:lpstr>   С малолетства опекаемый ребенок плохо ориентируется во всем многообразии жизненных ситуаций, нечетко представляет себе конструктивные способы собственного самоутверждения, что может вылиться в принятие им извращенных, деструктивных способов.  В особо тяжелых случаях такая ситуация затягивается на годы и препятствует полноценной самореализации как родителей, так и их подросшего ребенка. </vt:lpstr>
      <vt:lpstr>Рекомендации:</vt:lpstr>
      <vt:lpstr>Материал подготовила Педагог-психолог мбдоу  «аленький  цветочек»  Вероника Ивановна Возная   спасибо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«Аленький цветочек» </dc:title>
  <dc:creator>Юрий</dc:creator>
  <cp:lastModifiedBy>Юрий</cp:lastModifiedBy>
  <cp:revision>14</cp:revision>
  <dcterms:created xsi:type="dcterms:W3CDTF">2017-03-14T02:05:53Z</dcterms:created>
  <dcterms:modified xsi:type="dcterms:W3CDTF">2018-11-19T16:48:20Z</dcterms:modified>
</cp:coreProperties>
</file>