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DB0F-B71F-419A-BB53-961FE865D373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A483-22FA-49D2-9E21-19AEAE64B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DB0F-B71F-419A-BB53-961FE865D373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A483-22FA-49D2-9E21-19AEAE64B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DB0F-B71F-419A-BB53-961FE865D373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A483-22FA-49D2-9E21-19AEAE64B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DB0F-B71F-419A-BB53-961FE865D373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A483-22FA-49D2-9E21-19AEAE64B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DB0F-B71F-419A-BB53-961FE865D373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A483-22FA-49D2-9E21-19AEAE64B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DB0F-B71F-419A-BB53-961FE865D373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A483-22FA-49D2-9E21-19AEAE64B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DB0F-B71F-419A-BB53-961FE865D373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A483-22FA-49D2-9E21-19AEAE64B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DB0F-B71F-419A-BB53-961FE865D373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A483-22FA-49D2-9E21-19AEAE64B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DB0F-B71F-419A-BB53-961FE865D373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A483-22FA-49D2-9E21-19AEAE64B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DB0F-B71F-419A-BB53-961FE865D373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A483-22FA-49D2-9E21-19AEAE64B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BDB0F-B71F-419A-BB53-961FE865D373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A483-22FA-49D2-9E21-19AEAE64B1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BDB0F-B71F-419A-BB53-961FE865D373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CA483-22FA-49D2-9E21-19AEAE64B1E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042988" y="2060575"/>
            <a:ext cx="748823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lang="ru-RU" altLang="ru-RU" sz="2000" dirty="0"/>
              <a:t>1. Диаметр окружности перпендикулярен двум хордам окружности. Эти хорды…</a:t>
            </a:r>
            <a:endParaRPr lang="ru-RU" altLang="ru-RU" sz="2000" b="1" dirty="0"/>
          </a:p>
          <a:p>
            <a:pPr marL="800100" lvl="1" indent="-342900" eaLnBrk="1" hangingPunct="1"/>
            <a:r>
              <a:rPr lang="ru-RU" altLang="ru-RU" sz="2000" b="1" dirty="0"/>
              <a:t>а) </a:t>
            </a:r>
            <a:r>
              <a:rPr lang="ru-RU" altLang="ru-RU" sz="2000" dirty="0"/>
              <a:t>параллельны друг другу</a:t>
            </a:r>
            <a:endParaRPr lang="ru-RU" altLang="ru-RU" sz="2000" b="1" dirty="0"/>
          </a:p>
          <a:p>
            <a:pPr marL="800100" lvl="1" indent="-342900" eaLnBrk="1" hangingPunct="1"/>
            <a:r>
              <a:rPr lang="ru-RU" altLang="ru-RU" sz="2000" b="1" dirty="0"/>
              <a:t>б) </a:t>
            </a:r>
            <a:r>
              <a:rPr lang="ru-RU" altLang="ru-RU" sz="2000" dirty="0"/>
              <a:t>перпендикулярны друг другу</a:t>
            </a:r>
            <a:endParaRPr lang="ru-RU" altLang="ru-RU" sz="2000" b="1" dirty="0"/>
          </a:p>
          <a:p>
            <a:pPr marL="800100" lvl="1" indent="-342900" eaLnBrk="1" hangingPunct="1"/>
            <a:r>
              <a:rPr lang="ru-RU" altLang="ru-RU" sz="2000" b="1" dirty="0"/>
              <a:t>в)</a:t>
            </a:r>
            <a:r>
              <a:rPr lang="ru-RU" altLang="ru-RU" sz="2000" dirty="0"/>
              <a:t> пересекаются</a:t>
            </a:r>
            <a:endParaRPr lang="ru-RU" altLang="ru-RU" sz="2000" b="1" dirty="0"/>
          </a:p>
          <a:p>
            <a:pPr marL="800100" lvl="1" indent="-342900" eaLnBrk="1" hangingPunct="1"/>
            <a:r>
              <a:rPr lang="ru-RU" altLang="ru-RU" sz="2000" b="1" dirty="0"/>
              <a:t>г)</a:t>
            </a:r>
            <a:r>
              <a:rPr lang="ru-RU" altLang="ru-RU" sz="2000" dirty="0"/>
              <a:t> нет правильного ответа</a:t>
            </a:r>
          </a:p>
        </p:txBody>
      </p:sp>
      <p:sp>
        <p:nvSpPr>
          <p:cNvPr id="34819" name="WordArt 5"/>
          <p:cNvSpPr>
            <a:spLocks noChangeArrowheads="1" noChangeShapeType="1" noTextEdit="1"/>
          </p:cNvSpPr>
          <p:nvPr/>
        </p:nvSpPr>
        <p:spPr bwMode="auto">
          <a:xfrm>
            <a:off x="3059113" y="620713"/>
            <a:ext cx="2520950" cy="1100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Тест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971550" y="4437063"/>
            <a:ext cx="67691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000" b="1"/>
              <a:t>2. </a:t>
            </a:r>
            <a:r>
              <a:rPr lang="ru-RU" altLang="ru-RU" sz="2000"/>
              <a:t>Стороны угла пересекают окружность. Этот угол…</a:t>
            </a:r>
          </a:p>
          <a:p>
            <a:pPr eaLnBrk="1" hangingPunct="1"/>
            <a:r>
              <a:rPr lang="ru-RU" altLang="ru-RU" sz="2000"/>
              <a:t>        </a:t>
            </a:r>
            <a:r>
              <a:rPr lang="ru-RU" altLang="ru-RU" sz="2000" b="1"/>
              <a:t>а) </a:t>
            </a:r>
            <a:r>
              <a:rPr lang="ru-RU" altLang="ru-RU" sz="2000"/>
              <a:t>вписанный в окружность</a:t>
            </a:r>
            <a:endParaRPr lang="ru-RU" altLang="ru-RU" sz="2000" b="1"/>
          </a:p>
          <a:p>
            <a:pPr eaLnBrk="1" hangingPunct="1"/>
            <a:r>
              <a:rPr lang="ru-RU" altLang="ru-RU" sz="2000" b="1"/>
              <a:t>        б)</a:t>
            </a:r>
            <a:r>
              <a:rPr lang="ru-RU" altLang="ru-RU" sz="2000"/>
              <a:t> центральный</a:t>
            </a:r>
          </a:p>
          <a:p>
            <a:pPr eaLnBrk="1" hangingPunct="1"/>
            <a:r>
              <a:rPr lang="ru-RU" altLang="ru-RU" sz="2000"/>
              <a:t>        </a:t>
            </a:r>
            <a:r>
              <a:rPr lang="ru-RU" altLang="ru-RU" sz="2000" b="1"/>
              <a:t>в)</a:t>
            </a:r>
            <a:r>
              <a:rPr lang="ru-RU" altLang="ru-RU" sz="2000"/>
              <a:t> может быть не вписанным и не центральным</a:t>
            </a:r>
          </a:p>
          <a:p>
            <a:pPr eaLnBrk="1" hangingPunct="1"/>
            <a:r>
              <a:rPr lang="ru-RU" altLang="ru-RU" sz="2000"/>
              <a:t>        </a:t>
            </a:r>
            <a:r>
              <a:rPr lang="ru-RU" altLang="ru-RU" sz="2000" b="1"/>
              <a:t>г)</a:t>
            </a:r>
            <a:r>
              <a:rPr lang="ru-RU" altLang="ru-RU" sz="2000"/>
              <a:t> нет правильного ответа</a:t>
            </a:r>
          </a:p>
        </p:txBody>
      </p:sp>
      <p:sp>
        <p:nvSpPr>
          <p:cNvPr id="34821" name="AutoShape 8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 rot="10800000" flipH="1">
            <a:off x="8027988" y="6021388"/>
            <a:ext cx="863600" cy="647700"/>
          </a:xfrm>
          <a:custGeom>
            <a:avLst/>
            <a:gdLst>
              <a:gd name="T0" fmla="*/ 25896006 w 21600"/>
              <a:gd name="T1" fmla="*/ 0 h 21600"/>
              <a:gd name="T2" fmla="*/ 0 w 21600"/>
              <a:gd name="T3" fmla="*/ 9711002 h 21600"/>
              <a:gd name="T4" fmla="*/ 25896006 w 21600"/>
              <a:gd name="T5" fmla="*/ 19422005 h 21600"/>
              <a:gd name="T6" fmla="*/ 34528005 w 21600"/>
              <a:gd name="T7" fmla="*/ 971100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84213" y="1557338"/>
            <a:ext cx="79914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/>
              <a:t> </a:t>
            </a:r>
            <a:r>
              <a:rPr lang="ru-RU" altLang="ru-RU" sz="2000" b="1"/>
              <a:t>3. </a:t>
            </a:r>
            <a:r>
              <a:rPr lang="ru-RU" altLang="ru-RU" sz="2000"/>
              <a:t>Вписанный в окружность угол равен 120 градусов.  Центральный угол, опирающийся на ту же дугу, равен…</a:t>
            </a:r>
          </a:p>
          <a:p>
            <a:pPr eaLnBrk="1" hangingPunct="1"/>
            <a:r>
              <a:rPr lang="ru-RU" altLang="ru-RU" sz="2000"/>
              <a:t>        </a:t>
            </a:r>
            <a:r>
              <a:rPr lang="ru-RU" altLang="ru-RU" sz="2000" b="1"/>
              <a:t>а) </a:t>
            </a:r>
            <a:r>
              <a:rPr lang="ru-RU" altLang="ru-RU" sz="2000"/>
              <a:t>60 градусов</a:t>
            </a:r>
          </a:p>
          <a:p>
            <a:pPr eaLnBrk="1" hangingPunct="1"/>
            <a:r>
              <a:rPr lang="ru-RU" altLang="ru-RU" sz="2000"/>
              <a:t>        </a:t>
            </a:r>
            <a:r>
              <a:rPr lang="ru-RU" altLang="ru-RU" sz="2000" b="1"/>
              <a:t>б) </a:t>
            </a:r>
            <a:r>
              <a:rPr lang="ru-RU" altLang="ru-RU" sz="2000"/>
              <a:t>120 градусов</a:t>
            </a:r>
          </a:p>
          <a:p>
            <a:pPr eaLnBrk="1" hangingPunct="1"/>
            <a:r>
              <a:rPr lang="ru-RU" altLang="ru-RU" sz="2000"/>
              <a:t>        </a:t>
            </a:r>
            <a:r>
              <a:rPr lang="ru-RU" altLang="ru-RU" sz="2000" b="1"/>
              <a:t>в)</a:t>
            </a:r>
            <a:r>
              <a:rPr lang="ru-RU" altLang="ru-RU" sz="2000"/>
              <a:t> 240 градусов</a:t>
            </a:r>
          </a:p>
          <a:p>
            <a:pPr eaLnBrk="1" hangingPunct="1"/>
            <a:r>
              <a:rPr lang="ru-RU" altLang="ru-RU" sz="2000"/>
              <a:t>        </a:t>
            </a:r>
            <a:r>
              <a:rPr lang="ru-RU" altLang="ru-RU" sz="2000" b="1"/>
              <a:t>г) </a:t>
            </a:r>
            <a:r>
              <a:rPr lang="ru-RU" altLang="ru-RU" sz="2000"/>
              <a:t>нет правильного ответа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39750" y="3789363"/>
            <a:ext cx="74882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/>
              <a:t> </a:t>
            </a:r>
            <a:r>
              <a:rPr lang="ru-RU" altLang="ru-RU" sz="2000" b="1"/>
              <a:t>4. </a:t>
            </a:r>
            <a:r>
              <a:rPr lang="ru-RU" altLang="ru-RU" sz="2000"/>
              <a:t>Из точки, не лежащей на окружности, можно провести к окружности… касательных.</a:t>
            </a:r>
          </a:p>
          <a:p>
            <a:pPr eaLnBrk="1" hangingPunct="1"/>
            <a:r>
              <a:rPr lang="ru-RU" altLang="ru-RU" sz="2000"/>
              <a:t>         </a:t>
            </a:r>
            <a:r>
              <a:rPr lang="ru-RU" altLang="ru-RU" sz="2000" b="1"/>
              <a:t>а) </a:t>
            </a:r>
            <a:r>
              <a:rPr lang="ru-RU" altLang="ru-RU" sz="2000"/>
              <a:t>две</a:t>
            </a:r>
          </a:p>
          <a:p>
            <a:pPr eaLnBrk="1" hangingPunct="1"/>
            <a:r>
              <a:rPr lang="ru-RU" altLang="ru-RU" sz="2000"/>
              <a:t>         </a:t>
            </a:r>
            <a:r>
              <a:rPr lang="ru-RU" altLang="ru-RU" sz="2000" b="1"/>
              <a:t>б) </a:t>
            </a:r>
            <a:r>
              <a:rPr lang="ru-RU" altLang="ru-RU" sz="2000"/>
              <a:t>одну</a:t>
            </a:r>
          </a:p>
          <a:p>
            <a:pPr eaLnBrk="1" hangingPunct="1"/>
            <a:r>
              <a:rPr lang="ru-RU" altLang="ru-RU" sz="2000"/>
              <a:t>         </a:t>
            </a:r>
            <a:r>
              <a:rPr lang="ru-RU" altLang="ru-RU" sz="2000" b="1"/>
              <a:t>в) </a:t>
            </a:r>
            <a:r>
              <a:rPr lang="ru-RU" altLang="ru-RU" sz="2000"/>
              <a:t>ни одной</a:t>
            </a:r>
            <a:endParaRPr lang="ru-RU" altLang="ru-RU" sz="2000" b="1"/>
          </a:p>
          <a:p>
            <a:pPr eaLnBrk="1" hangingPunct="1"/>
            <a:r>
              <a:rPr lang="ru-RU" altLang="ru-RU" sz="2000" b="1"/>
              <a:t>         г)</a:t>
            </a:r>
            <a:r>
              <a:rPr lang="ru-RU" altLang="ru-RU" sz="2000"/>
              <a:t> нет правильного ответа</a:t>
            </a:r>
          </a:p>
        </p:txBody>
      </p:sp>
      <p:sp>
        <p:nvSpPr>
          <p:cNvPr id="35844" name="AutoShape 7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 rot="10800000" flipH="1">
            <a:off x="8027988" y="6021388"/>
            <a:ext cx="863600" cy="647700"/>
          </a:xfrm>
          <a:custGeom>
            <a:avLst/>
            <a:gdLst>
              <a:gd name="T0" fmla="*/ 25896006 w 21600"/>
              <a:gd name="T1" fmla="*/ 0 h 21600"/>
              <a:gd name="T2" fmla="*/ 0 w 21600"/>
              <a:gd name="T3" fmla="*/ 9711002 h 21600"/>
              <a:gd name="T4" fmla="*/ 25896006 w 21600"/>
              <a:gd name="T5" fmla="*/ 19422005 h 21600"/>
              <a:gd name="T6" fmla="*/ 34528005 w 21600"/>
              <a:gd name="T7" fmla="*/ 971100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84213" y="1557338"/>
            <a:ext cx="79914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/>
              <a:t> </a:t>
            </a:r>
            <a:r>
              <a:rPr lang="ru-RU" altLang="ru-RU" sz="2000" b="1"/>
              <a:t>3. </a:t>
            </a:r>
            <a:r>
              <a:rPr lang="ru-RU" altLang="ru-RU" sz="2000"/>
              <a:t>Вписанный в окружность угол равен 120 градусов.  Центральный угол, опирающийся на ту же дугу, равен…</a:t>
            </a:r>
          </a:p>
          <a:p>
            <a:pPr eaLnBrk="1" hangingPunct="1"/>
            <a:r>
              <a:rPr lang="ru-RU" altLang="ru-RU" sz="2000"/>
              <a:t>        </a:t>
            </a:r>
            <a:r>
              <a:rPr lang="ru-RU" altLang="ru-RU" sz="2000" b="1"/>
              <a:t>а) </a:t>
            </a:r>
            <a:r>
              <a:rPr lang="ru-RU" altLang="ru-RU" sz="2000"/>
              <a:t>60 градусов</a:t>
            </a:r>
          </a:p>
          <a:p>
            <a:pPr eaLnBrk="1" hangingPunct="1"/>
            <a:r>
              <a:rPr lang="ru-RU" altLang="ru-RU" sz="2000"/>
              <a:t>        </a:t>
            </a:r>
            <a:r>
              <a:rPr lang="ru-RU" altLang="ru-RU" sz="2000" b="1"/>
              <a:t>б) </a:t>
            </a:r>
            <a:r>
              <a:rPr lang="ru-RU" altLang="ru-RU" sz="2000"/>
              <a:t>120 градусов</a:t>
            </a:r>
          </a:p>
          <a:p>
            <a:pPr eaLnBrk="1" hangingPunct="1"/>
            <a:r>
              <a:rPr lang="ru-RU" altLang="ru-RU" sz="2000"/>
              <a:t>        </a:t>
            </a:r>
            <a:r>
              <a:rPr lang="ru-RU" altLang="ru-RU" sz="2000" b="1"/>
              <a:t>в)</a:t>
            </a:r>
            <a:r>
              <a:rPr lang="ru-RU" altLang="ru-RU" sz="2000"/>
              <a:t> 240 градусов</a:t>
            </a:r>
          </a:p>
          <a:p>
            <a:pPr eaLnBrk="1" hangingPunct="1"/>
            <a:r>
              <a:rPr lang="ru-RU" altLang="ru-RU" sz="2000"/>
              <a:t>        </a:t>
            </a:r>
            <a:r>
              <a:rPr lang="ru-RU" altLang="ru-RU" sz="2000" b="1"/>
              <a:t>г) </a:t>
            </a:r>
            <a:r>
              <a:rPr lang="ru-RU" altLang="ru-RU" sz="2000"/>
              <a:t>нет правильного ответа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39750" y="3789363"/>
            <a:ext cx="74882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/>
              <a:t> </a:t>
            </a:r>
            <a:r>
              <a:rPr lang="ru-RU" altLang="ru-RU" sz="2000" b="1"/>
              <a:t>4. </a:t>
            </a:r>
            <a:r>
              <a:rPr lang="ru-RU" altLang="ru-RU" sz="2000"/>
              <a:t>Из точки, не лежащей на окружности, можно провести к окружности… касательных.</a:t>
            </a:r>
          </a:p>
          <a:p>
            <a:pPr eaLnBrk="1" hangingPunct="1"/>
            <a:r>
              <a:rPr lang="ru-RU" altLang="ru-RU" sz="2000"/>
              <a:t>         </a:t>
            </a:r>
            <a:r>
              <a:rPr lang="ru-RU" altLang="ru-RU" sz="2000" b="1"/>
              <a:t>а) </a:t>
            </a:r>
            <a:r>
              <a:rPr lang="ru-RU" altLang="ru-RU" sz="2000"/>
              <a:t>две</a:t>
            </a:r>
          </a:p>
          <a:p>
            <a:pPr eaLnBrk="1" hangingPunct="1"/>
            <a:r>
              <a:rPr lang="ru-RU" altLang="ru-RU" sz="2000"/>
              <a:t>         </a:t>
            </a:r>
            <a:r>
              <a:rPr lang="ru-RU" altLang="ru-RU" sz="2000" b="1"/>
              <a:t>б) </a:t>
            </a:r>
            <a:r>
              <a:rPr lang="ru-RU" altLang="ru-RU" sz="2000"/>
              <a:t>одну</a:t>
            </a:r>
          </a:p>
          <a:p>
            <a:pPr eaLnBrk="1" hangingPunct="1"/>
            <a:r>
              <a:rPr lang="ru-RU" altLang="ru-RU" sz="2000"/>
              <a:t>         </a:t>
            </a:r>
            <a:r>
              <a:rPr lang="ru-RU" altLang="ru-RU" sz="2000" b="1"/>
              <a:t>в) </a:t>
            </a:r>
            <a:r>
              <a:rPr lang="ru-RU" altLang="ru-RU" sz="2000"/>
              <a:t>ни одной</a:t>
            </a:r>
            <a:endParaRPr lang="ru-RU" altLang="ru-RU" sz="2000" b="1"/>
          </a:p>
          <a:p>
            <a:pPr eaLnBrk="1" hangingPunct="1"/>
            <a:r>
              <a:rPr lang="ru-RU" altLang="ru-RU" sz="2000" b="1"/>
              <a:t>         г)</a:t>
            </a:r>
            <a:r>
              <a:rPr lang="ru-RU" altLang="ru-RU" sz="2000"/>
              <a:t> нет правильного ответа</a:t>
            </a:r>
          </a:p>
        </p:txBody>
      </p:sp>
      <p:sp>
        <p:nvSpPr>
          <p:cNvPr id="35844" name="AutoShape 7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 rot="10800000" flipH="1">
            <a:off x="8027988" y="6021388"/>
            <a:ext cx="863600" cy="647700"/>
          </a:xfrm>
          <a:custGeom>
            <a:avLst/>
            <a:gdLst>
              <a:gd name="T0" fmla="*/ 25896006 w 21600"/>
              <a:gd name="T1" fmla="*/ 0 h 21600"/>
              <a:gd name="T2" fmla="*/ 0 w 21600"/>
              <a:gd name="T3" fmla="*/ 9711002 h 21600"/>
              <a:gd name="T4" fmla="*/ 25896006 w 21600"/>
              <a:gd name="T5" fmla="*/ 19422005 h 21600"/>
              <a:gd name="T6" fmla="*/ 34528005 w 21600"/>
              <a:gd name="T7" fmla="*/ 971100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0" y="1484313"/>
            <a:ext cx="9144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/>
              <a:t>          </a:t>
            </a:r>
            <a:r>
              <a:rPr lang="ru-RU" altLang="ru-RU" sz="2000" b="1"/>
              <a:t>7. </a:t>
            </a:r>
            <a:r>
              <a:rPr lang="ru-RU" altLang="ru-RU" sz="2000"/>
              <a:t>Две хорды одной окружности образуют…</a:t>
            </a:r>
          </a:p>
          <a:p>
            <a:pPr lvl="1" eaLnBrk="1" hangingPunct="1"/>
            <a:r>
              <a:rPr lang="ru-RU" altLang="ru-RU" sz="2000"/>
              <a:t>         </a:t>
            </a:r>
            <a:r>
              <a:rPr lang="ru-RU" altLang="ru-RU" sz="2000" b="1"/>
              <a:t>а) </a:t>
            </a:r>
            <a:r>
              <a:rPr lang="ru-RU" altLang="ru-RU" sz="2000"/>
              <a:t>вписанный угол</a:t>
            </a:r>
            <a:endParaRPr lang="ru-RU" altLang="ru-RU" sz="2000" b="1"/>
          </a:p>
          <a:p>
            <a:pPr lvl="1" eaLnBrk="1" hangingPunct="1"/>
            <a:r>
              <a:rPr lang="ru-RU" altLang="ru-RU" sz="2000" b="1"/>
              <a:t>         б)</a:t>
            </a:r>
            <a:r>
              <a:rPr lang="ru-RU" altLang="ru-RU" sz="2000"/>
              <a:t> центральный угол</a:t>
            </a:r>
            <a:endParaRPr lang="ru-RU" altLang="ru-RU" sz="2000" b="1"/>
          </a:p>
          <a:p>
            <a:pPr lvl="1" eaLnBrk="1" hangingPunct="1"/>
            <a:r>
              <a:rPr lang="ru-RU" altLang="ru-RU" sz="2000" b="1"/>
              <a:t>         в)</a:t>
            </a:r>
            <a:r>
              <a:rPr lang="ru-RU" altLang="ru-RU" sz="2000"/>
              <a:t> могут не образовывать ни вписанный и ни центральный углы.</a:t>
            </a:r>
            <a:endParaRPr lang="ru-RU" altLang="ru-RU" sz="2000" b="1"/>
          </a:p>
          <a:p>
            <a:pPr lvl="1" eaLnBrk="1" hangingPunct="1"/>
            <a:r>
              <a:rPr lang="ru-RU" altLang="ru-RU" sz="2000" b="1"/>
              <a:t>         г) </a:t>
            </a:r>
            <a:r>
              <a:rPr lang="ru-RU" altLang="ru-RU" sz="2000"/>
              <a:t>нет правильного ответа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95288" y="3789363"/>
            <a:ext cx="8280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/>
              <a:t> </a:t>
            </a:r>
            <a:r>
              <a:rPr lang="ru-RU" altLang="ru-RU" sz="2000" b="1"/>
              <a:t>8. </a:t>
            </a:r>
            <a:r>
              <a:rPr lang="ru-RU" altLang="ru-RU" sz="2000"/>
              <a:t>Центральный угол равен 120 градусов. Вписанный угол, опирающийся на ту же дугу, равен…</a:t>
            </a:r>
          </a:p>
          <a:p>
            <a:pPr lvl="1" eaLnBrk="1" hangingPunct="1"/>
            <a:r>
              <a:rPr lang="ru-RU" altLang="ru-RU" sz="2000"/>
              <a:t>  </a:t>
            </a:r>
            <a:r>
              <a:rPr lang="ru-RU" altLang="ru-RU" sz="2000" b="1"/>
              <a:t>а) </a:t>
            </a:r>
            <a:r>
              <a:rPr lang="ru-RU" altLang="ru-RU" sz="2000"/>
              <a:t>60 градусов</a:t>
            </a:r>
          </a:p>
          <a:p>
            <a:pPr lvl="1" eaLnBrk="1" hangingPunct="1"/>
            <a:r>
              <a:rPr lang="ru-RU" altLang="ru-RU" sz="2000"/>
              <a:t>  </a:t>
            </a:r>
            <a:r>
              <a:rPr lang="ru-RU" altLang="ru-RU" sz="2000" b="1"/>
              <a:t>б) </a:t>
            </a:r>
            <a:r>
              <a:rPr lang="ru-RU" altLang="ru-RU" sz="2000"/>
              <a:t>120 градусов</a:t>
            </a:r>
          </a:p>
          <a:p>
            <a:pPr lvl="1" eaLnBrk="1" hangingPunct="1"/>
            <a:r>
              <a:rPr lang="ru-RU" altLang="ru-RU" sz="2000"/>
              <a:t>  </a:t>
            </a:r>
            <a:r>
              <a:rPr lang="ru-RU" altLang="ru-RU" sz="2000" b="1"/>
              <a:t>в)</a:t>
            </a:r>
            <a:r>
              <a:rPr lang="ru-RU" altLang="ru-RU" sz="2000"/>
              <a:t> 240 градусов</a:t>
            </a:r>
          </a:p>
          <a:p>
            <a:pPr lvl="1" eaLnBrk="1" hangingPunct="1"/>
            <a:r>
              <a:rPr lang="ru-RU" altLang="ru-RU" sz="2000"/>
              <a:t>  </a:t>
            </a:r>
            <a:r>
              <a:rPr lang="ru-RU" altLang="ru-RU" sz="2000" b="1"/>
              <a:t>г) </a:t>
            </a:r>
            <a:r>
              <a:rPr lang="ru-RU" altLang="ru-RU" sz="2000"/>
              <a:t>нет правильного ответа</a:t>
            </a:r>
          </a:p>
        </p:txBody>
      </p:sp>
      <p:sp>
        <p:nvSpPr>
          <p:cNvPr id="37892" name="AutoShape 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 rot="10800000" flipH="1">
            <a:off x="8027988" y="6021388"/>
            <a:ext cx="863600" cy="647700"/>
          </a:xfrm>
          <a:custGeom>
            <a:avLst/>
            <a:gdLst>
              <a:gd name="T0" fmla="*/ 25896006 w 21600"/>
              <a:gd name="T1" fmla="*/ 0 h 21600"/>
              <a:gd name="T2" fmla="*/ 0 w 21600"/>
              <a:gd name="T3" fmla="*/ 9711002 h 21600"/>
              <a:gd name="T4" fmla="*/ 25896006 w 21600"/>
              <a:gd name="T5" fmla="*/ 19422005 h 21600"/>
              <a:gd name="T6" fmla="*/ 34528005 w 21600"/>
              <a:gd name="T7" fmla="*/ 971100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827088" y="908050"/>
            <a:ext cx="72009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/>
              <a:t> </a:t>
            </a:r>
            <a:r>
              <a:rPr lang="ru-RU" altLang="ru-RU" sz="2000" b="1"/>
              <a:t>9. </a:t>
            </a:r>
            <a:r>
              <a:rPr lang="ru-RU" altLang="ru-RU" sz="2000"/>
              <a:t>Через точку, лежащую на окружности, можно провести к окружности… касательных.</a:t>
            </a:r>
            <a:endParaRPr lang="ru-RU" altLang="ru-RU" sz="2000" b="1"/>
          </a:p>
          <a:p>
            <a:pPr lvl="1" eaLnBrk="1" hangingPunct="1"/>
            <a:r>
              <a:rPr lang="ru-RU" altLang="ru-RU" sz="2000" b="1"/>
              <a:t>а) </a:t>
            </a:r>
            <a:r>
              <a:rPr lang="ru-RU" altLang="ru-RU" sz="2000"/>
              <a:t>две</a:t>
            </a:r>
            <a:endParaRPr lang="ru-RU" altLang="ru-RU" sz="2000" b="1"/>
          </a:p>
          <a:p>
            <a:pPr lvl="1" eaLnBrk="1" hangingPunct="1"/>
            <a:r>
              <a:rPr lang="ru-RU" altLang="ru-RU" sz="2000" b="1"/>
              <a:t>б) </a:t>
            </a:r>
            <a:r>
              <a:rPr lang="ru-RU" altLang="ru-RU" sz="2000"/>
              <a:t>одну</a:t>
            </a:r>
            <a:endParaRPr lang="ru-RU" altLang="ru-RU" sz="2000" b="1"/>
          </a:p>
          <a:p>
            <a:pPr lvl="1" eaLnBrk="1" hangingPunct="1"/>
            <a:r>
              <a:rPr lang="ru-RU" altLang="ru-RU" sz="2000" b="1"/>
              <a:t>в) </a:t>
            </a:r>
            <a:r>
              <a:rPr lang="ru-RU" altLang="ru-RU" sz="2000"/>
              <a:t>ни одной</a:t>
            </a:r>
          </a:p>
          <a:p>
            <a:pPr lvl="1" eaLnBrk="1" hangingPunct="1"/>
            <a:r>
              <a:rPr lang="ru-RU" altLang="ru-RU" sz="2000" b="1"/>
              <a:t>г)</a:t>
            </a:r>
            <a:r>
              <a:rPr lang="ru-RU" altLang="ru-RU" sz="2000"/>
              <a:t> нет правильного ответа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50825" y="3284538"/>
            <a:ext cx="88931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/>
              <a:t>           </a:t>
            </a:r>
            <a:r>
              <a:rPr lang="ru-RU" altLang="ru-RU" sz="2000" b="1"/>
              <a:t>10. </a:t>
            </a:r>
            <a:r>
              <a:rPr lang="ru-RU" altLang="ru-RU" sz="2000"/>
              <a:t>Угол </a:t>
            </a:r>
            <a:r>
              <a:rPr lang="ru-RU" altLang="ru-RU" sz="2000" i="1"/>
              <a:t>АВС</a:t>
            </a:r>
            <a:r>
              <a:rPr lang="ru-RU" altLang="ru-RU" sz="2000"/>
              <a:t> = 90 градусов и вписан в окружность, тогда…</a:t>
            </a:r>
          </a:p>
          <a:p>
            <a:pPr eaLnBrk="1" hangingPunct="1"/>
            <a:r>
              <a:rPr lang="ru-RU" altLang="ru-RU" sz="2000"/>
              <a:t>               </a:t>
            </a:r>
            <a:r>
              <a:rPr lang="ru-RU" altLang="ru-RU" sz="2000" b="1"/>
              <a:t>а) </a:t>
            </a:r>
            <a:r>
              <a:rPr lang="ru-RU" altLang="ru-RU" sz="2000" i="1"/>
              <a:t>АВ</a:t>
            </a:r>
            <a:r>
              <a:rPr lang="ru-RU" altLang="ru-RU" sz="2000"/>
              <a:t> – диаметр окружности</a:t>
            </a:r>
          </a:p>
          <a:p>
            <a:pPr eaLnBrk="1" hangingPunct="1"/>
            <a:r>
              <a:rPr lang="ru-RU" altLang="ru-RU" sz="2000"/>
              <a:t>               </a:t>
            </a:r>
            <a:r>
              <a:rPr lang="ru-RU" altLang="ru-RU" sz="2000" b="1"/>
              <a:t>б)</a:t>
            </a:r>
            <a:r>
              <a:rPr lang="ru-RU" altLang="ru-RU" sz="2000"/>
              <a:t> </a:t>
            </a:r>
            <a:r>
              <a:rPr lang="ru-RU" altLang="ru-RU" sz="2000" b="1" i="1">
                <a:latin typeface="Arial Narrow" pitchFamily="34" charset="0"/>
              </a:rPr>
              <a:t>ВС</a:t>
            </a:r>
            <a:r>
              <a:rPr lang="ru-RU" altLang="ru-RU" sz="2000"/>
              <a:t> – диаметр окружности</a:t>
            </a:r>
          </a:p>
          <a:p>
            <a:pPr eaLnBrk="1" hangingPunct="1"/>
            <a:r>
              <a:rPr lang="ru-RU" altLang="ru-RU" sz="2000"/>
              <a:t>               </a:t>
            </a:r>
            <a:r>
              <a:rPr lang="ru-RU" altLang="ru-RU" sz="2000" b="1"/>
              <a:t>в) </a:t>
            </a:r>
            <a:r>
              <a:rPr lang="ru-RU" altLang="ru-RU" sz="2000" i="1"/>
              <a:t>АС</a:t>
            </a:r>
            <a:r>
              <a:rPr lang="ru-RU" altLang="ru-RU" sz="2000"/>
              <a:t> – диаметр окружности</a:t>
            </a:r>
          </a:p>
          <a:p>
            <a:pPr eaLnBrk="1" hangingPunct="1"/>
            <a:r>
              <a:rPr lang="ru-RU" altLang="ru-RU" sz="2000"/>
              <a:t>               </a:t>
            </a:r>
            <a:r>
              <a:rPr lang="ru-RU" altLang="ru-RU" sz="2000" b="1"/>
              <a:t>г) </a:t>
            </a:r>
            <a:r>
              <a:rPr lang="ru-RU" altLang="ru-RU" sz="2000"/>
              <a:t>нет правильного ответа</a:t>
            </a:r>
          </a:p>
        </p:txBody>
      </p:sp>
      <p:sp>
        <p:nvSpPr>
          <p:cNvPr id="38916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 rot="10800000">
            <a:off x="7956550" y="6021388"/>
            <a:ext cx="863600" cy="576262"/>
          </a:xfrm>
          <a:custGeom>
            <a:avLst/>
            <a:gdLst>
              <a:gd name="T0" fmla="*/ 25896006 w 21600"/>
              <a:gd name="T1" fmla="*/ 0 h 21600"/>
              <a:gd name="T2" fmla="*/ 0 w 21600"/>
              <a:gd name="T3" fmla="*/ 7686989 h 21600"/>
              <a:gd name="T4" fmla="*/ 25896006 w 21600"/>
              <a:gd name="T5" fmla="*/ 15373978 h 21600"/>
              <a:gd name="T6" fmla="*/ 34528005 w 21600"/>
              <a:gd name="T7" fmla="*/ 768698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380</Words>
  <Application>Microsoft Office PowerPoint</Application>
  <PresentationFormat>Экран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Администратор</cp:lastModifiedBy>
  <cp:revision>1</cp:revision>
  <dcterms:created xsi:type="dcterms:W3CDTF">2016-02-05T16:53:08Z</dcterms:created>
  <dcterms:modified xsi:type="dcterms:W3CDTF">2018-11-06T18:09:20Z</dcterms:modified>
</cp:coreProperties>
</file>