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695FC-0246-466E-9599-EB5FC5DECAB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A637C-06D9-4E3C-A63E-4E6621359A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MA.OB10.B4.312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3995936" cy="35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71472" y="260648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Периметр правильного шестиугольника равен 72. Найдите диаметр описанной окружности.</a:t>
            </a:r>
            <a:endParaRPr lang="ru-RU" sz="3200" b="1" dirty="0"/>
          </a:p>
        </p:txBody>
      </p:sp>
      <p:grpSp>
        <p:nvGrpSpPr>
          <p:cNvPr id="9" name="Группа 21"/>
          <p:cNvGrpSpPr/>
          <p:nvPr/>
        </p:nvGrpSpPr>
        <p:grpSpPr>
          <a:xfrm>
            <a:off x="1907704" y="2204864"/>
            <a:ext cx="1728192" cy="1953508"/>
            <a:chOff x="1907704" y="3429000"/>
            <a:chExt cx="1728192" cy="1953508"/>
          </a:xfrm>
        </p:grpSpPr>
        <p:sp>
          <p:nvSpPr>
            <p:cNvPr id="17" name="Овал 16"/>
            <p:cNvSpPr/>
            <p:nvPr/>
          </p:nvSpPr>
          <p:spPr>
            <a:xfrm>
              <a:off x="1907704" y="4869160"/>
              <a:ext cx="144016" cy="14401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единительная линия 18"/>
            <p:cNvCxnSpPr>
              <a:endCxn id="17" idx="7"/>
            </p:cNvCxnSpPr>
            <p:nvPr/>
          </p:nvCxnSpPr>
          <p:spPr>
            <a:xfrm rot="5400000">
              <a:off x="1706594" y="3753036"/>
              <a:ext cx="1461251" cy="81317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17" idx="1"/>
            </p:cNvCxnSpPr>
            <p:nvPr/>
          </p:nvCxnSpPr>
          <p:spPr>
            <a:xfrm rot="5400000" flipH="1" flipV="1">
              <a:off x="2735796" y="3990152"/>
              <a:ext cx="93099" cy="170710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051720" y="4005064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a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55776" y="5013176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MA.OB10.B4.312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3995936" cy="35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26064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Периметр правильного шестиугольника равен 72. Найдите диаметр описанной окружности.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57818" y="1714488"/>
            <a:ext cx="21106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Решение: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77162" y="2643182"/>
            <a:ext cx="5166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 72 </a:t>
            </a:r>
            <a:r>
              <a:rPr lang="ru-RU" sz="2400" b="1" dirty="0" smtClean="0"/>
              <a:t>, значит</a:t>
            </a:r>
            <a:r>
              <a:rPr lang="en-US" sz="2400" b="1" dirty="0" smtClean="0"/>
              <a:t> a = 12 , </a:t>
            </a:r>
            <a:r>
              <a:rPr lang="ru-RU" sz="2400" b="1" dirty="0" smtClean="0"/>
              <a:t>т.к. </a:t>
            </a:r>
            <a:r>
              <a:rPr lang="en-US" sz="2400" b="1" dirty="0" smtClean="0"/>
              <a:t>R = a = 12 </a:t>
            </a:r>
            <a:endParaRPr lang="ru-RU" sz="2400" b="1" dirty="0"/>
          </a:p>
        </p:txBody>
      </p:sp>
      <p:sp>
        <p:nvSpPr>
          <p:cNvPr id="7" name="Стрелка вниз 6"/>
          <p:cNvSpPr/>
          <p:nvPr/>
        </p:nvSpPr>
        <p:spPr>
          <a:xfrm>
            <a:off x="7429520" y="3286124"/>
            <a:ext cx="216024" cy="504056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572264" y="4143380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 = 2R = 24</a:t>
            </a:r>
            <a:endParaRPr lang="ru-RU" sz="2400" b="1" dirty="0"/>
          </a:p>
        </p:txBody>
      </p:sp>
      <p:grpSp>
        <p:nvGrpSpPr>
          <p:cNvPr id="2" name="Группа 8"/>
          <p:cNvGrpSpPr/>
          <p:nvPr/>
        </p:nvGrpSpPr>
        <p:grpSpPr>
          <a:xfrm>
            <a:off x="6012160" y="5805264"/>
            <a:ext cx="2592288" cy="523220"/>
            <a:chOff x="6156176" y="4221088"/>
            <a:chExt cx="2592288" cy="523220"/>
          </a:xfrm>
        </p:grpSpPr>
        <p:sp>
          <p:nvSpPr>
            <p:cNvPr id="10" name="TextBox 9"/>
            <p:cNvSpPr txBox="1"/>
            <p:nvPr/>
          </p:nvSpPr>
          <p:spPr>
            <a:xfrm>
              <a:off x="6156176" y="4221088"/>
              <a:ext cx="11450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Ответ:</a:t>
              </a:r>
              <a:endParaRPr lang="ru-RU" sz="2800" dirty="0"/>
            </a:p>
          </p:txBody>
        </p:sp>
        <p:grpSp>
          <p:nvGrpSpPr>
            <p:cNvPr id="6" name="Группа 40"/>
            <p:cNvGrpSpPr/>
            <p:nvPr/>
          </p:nvGrpSpPr>
          <p:grpSpPr>
            <a:xfrm>
              <a:off x="7308304" y="4293096"/>
              <a:ext cx="1440160" cy="360040"/>
              <a:chOff x="7308304" y="4293096"/>
              <a:chExt cx="1440160" cy="36004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730830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802838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766834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838842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7164288" y="5805264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2    4</a:t>
            </a:r>
            <a:endParaRPr lang="ru-RU" sz="2400" dirty="0"/>
          </a:p>
        </p:txBody>
      </p:sp>
      <p:grpSp>
        <p:nvGrpSpPr>
          <p:cNvPr id="9" name="Группа 21"/>
          <p:cNvGrpSpPr/>
          <p:nvPr/>
        </p:nvGrpSpPr>
        <p:grpSpPr>
          <a:xfrm>
            <a:off x="1907704" y="2204864"/>
            <a:ext cx="1728192" cy="1953508"/>
            <a:chOff x="1907704" y="3429000"/>
            <a:chExt cx="1728192" cy="1953508"/>
          </a:xfrm>
        </p:grpSpPr>
        <p:sp>
          <p:nvSpPr>
            <p:cNvPr id="17" name="Овал 16"/>
            <p:cNvSpPr/>
            <p:nvPr/>
          </p:nvSpPr>
          <p:spPr>
            <a:xfrm>
              <a:off x="1907704" y="4869160"/>
              <a:ext cx="144016" cy="14401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единительная линия 18"/>
            <p:cNvCxnSpPr>
              <a:endCxn id="17" idx="7"/>
            </p:cNvCxnSpPr>
            <p:nvPr/>
          </p:nvCxnSpPr>
          <p:spPr>
            <a:xfrm rot="5400000">
              <a:off x="1706594" y="3753036"/>
              <a:ext cx="1461251" cy="81317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17" idx="1"/>
            </p:cNvCxnSpPr>
            <p:nvPr/>
          </p:nvCxnSpPr>
          <p:spPr>
            <a:xfrm rot="5400000" flipH="1" flipV="1">
              <a:off x="2735796" y="3990152"/>
              <a:ext cx="93099" cy="170710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051720" y="4005064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a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55776" y="5013176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.OB10.B4.325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3284984"/>
            <a:ext cx="3974821" cy="262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14282" y="188640"/>
            <a:ext cx="8929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Три стороны описанного около окружности четырехугольника относятся (в последовательном порядке) как</a:t>
            </a:r>
            <a:r>
              <a:rPr lang="en-US" sz="2400" b="1" dirty="0" smtClean="0"/>
              <a:t> 1</a:t>
            </a:r>
            <a:r>
              <a:rPr lang="ru-RU" sz="2400" b="1" dirty="0" smtClean="0"/>
              <a:t>:2:3 .</a:t>
            </a:r>
          </a:p>
          <a:p>
            <a:r>
              <a:rPr lang="ru-RU" sz="2400" b="1" dirty="0" smtClean="0"/>
              <a:t>Найдите большую сторону этого четырехугольника,</a:t>
            </a:r>
          </a:p>
          <a:p>
            <a:r>
              <a:rPr lang="ru-RU" sz="2400" b="1" dirty="0" smtClean="0"/>
              <a:t> если известно, что его периметр равен 32.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.OB10.B4.325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3284984"/>
            <a:ext cx="3974821" cy="262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11560" y="188640"/>
            <a:ext cx="83618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Три стороны описанного около окружности четырехугольника относятся </a:t>
            </a:r>
            <a:endParaRPr lang="en-US" sz="2000" b="1" dirty="0" smtClean="0"/>
          </a:p>
          <a:p>
            <a:r>
              <a:rPr lang="ru-RU" sz="2000" b="1" dirty="0" smtClean="0"/>
              <a:t>(в последовательном порядке) как</a:t>
            </a:r>
            <a:r>
              <a:rPr lang="en-US" sz="2000" b="1" dirty="0" smtClean="0"/>
              <a:t> 1</a:t>
            </a:r>
            <a:r>
              <a:rPr lang="ru-RU" sz="2000" b="1" dirty="0" smtClean="0"/>
              <a:t>:2:3 . Найдите большую сторону </a:t>
            </a:r>
            <a:endParaRPr lang="en-US" sz="2000" b="1" dirty="0" smtClean="0"/>
          </a:p>
          <a:p>
            <a:r>
              <a:rPr lang="ru-RU" sz="2000" b="1" dirty="0" smtClean="0"/>
              <a:t>этого четырехугольника, если известно, что его периметр равен 32.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1196752"/>
            <a:ext cx="21106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Решение: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pSp>
        <p:nvGrpSpPr>
          <p:cNvPr id="2" name="Группа 4"/>
          <p:cNvGrpSpPr/>
          <p:nvPr/>
        </p:nvGrpSpPr>
        <p:grpSpPr>
          <a:xfrm>
            <a:off x="6012160" y="5805264"/>
            <a:ext cx="2592288" cy="523220"/>
            <a:chOff x="6156176" y="4221088"/>
            <a:chExt cx="2592288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6156176" y="4221088"/>
              <a:ext cx="11450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Ответ:</a:t>
              </a:r>
              <a:endParaRPr lang="ru-RU" sz="2800" dirty="0"/>
            </a:p>
          </p:txBody>
        </p:sp>
        <p:grpSp>
          <p:nvGrpSpPr>
            <p:cNvPr id="5" name="Группа 40"/>
            <p:cNvGrpSpPr/>
            <p:nvPr/>
          </p:nvGrpSpPr>
          <p:grpSpPr>
            <a:xfrm>
              <a:off x="7308304" y="4293096"/>
              <a:ext cx="1440160" cy="360040"/>
              <a:chOff x="7308304" y="4293096"/>
              <a:chExt cx="1440160" cy="360040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730830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802838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766834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838842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4" name="Прямоугольник 13"/>
          <p:cNvSpPr/>
          <p:nvPr/>
        </p:nvSpPr>
        <p:spPr>
          <a:xfrm>
            <a:off x="323528" y="1916832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ru-RU" sz="2400" dirty="0" smtClean="0"/>
              <a:t>В любом описанном четырехугольнике</a:t>
            </a:r>
            <a:r>
              <a:rPr lang="en-US" sz="2400" dirty="0" smtClean="0"/>
              <a:t> </a:t>
            </a:r>
            <a:r>
              <a:rPr lang="ru-RU" sz="2400" dirty="0" smtClean="0"/>
              <a:t>суммы</a:t>
            </a:r>
            <a:r>
              <a:rPr lang="en-US" sz="2400" dirty="0" smtClean="0"/>
              <a:t> </a:t>
            </a:r>
            <a:r>
              <a:rPr lang="ru-RU" sz="2400" dirty="0" smtClean="0"/>
              <a:t>противоположных сторон равны, значит </a:t>
            </a:r>
            <a:r>
              <a:rPr lang="en-US" sz="2400" dirty="0" smtClean="0"/>
              <a:t>AD+CB = DC+AB</a:t>
            </a:r>
            <a:r>
              <a:rPr lang="ru-RU" sz="2400" dirty="0" smtClean="0"/>
              <a:t>,т.е.</a:t>
            </a:r>
          </a:p>
          <a:p>
            <a:r>
              <a:rPr lang="ru-RU" sz="2400" dirty="0" smtClean="0"/>
              <a:t>х+3х = 32-4х         </a:t>
            </a:r>
            <a:r>
              <a:rPr lang="ru-RU" sz="2400" dirty="0" err="1" smtClean="0"/>
              <a:t>х</a:t>
            </a:r>
            <a:r>
              <a:rPr lang="ru-RU" sz="2400" dirty="0" smtClean="0"/>
              <a:t> = 4        </a:t>
            </a:r>
            <a:r>
              <a:rPr lang="en-US" sz="2400" dirty="0" smtClean="0"/>
              <a:t>DC = 32- AB-AD-BC = 32-4-8-12 = 8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2123728" y="2852936"/>
            <a:ext cx="288032" cy="72008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275856" y="2852936"/>
            <a:ext cx="288032" cy="72008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164288" y="58052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6" grpId="0" animBg="1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.OB10.B4.327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71944"/>
            <a:ext cx="3024336" cy="30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Около окружности, радиус которой </a:t>
            </a:r>
            <a:r>
              <a:rPr lang="ru-RU" sz="2800" b="1" dirty="0" smtClean="0"/>
              <a:t>равен √8 </a:t>
            </a:r>
            <a:r>
              <a:rPr lang="ru-RU" sz="2800" b="1" dirty="0"/>
              <a:t>, описан квадрат. </a:t>
            </a:r>
            <a:r>
              <a:rPr lang="ru-RU" sz="2800" b="1" dirty="0" smtClean="0"/>
              <a:t>Найдите </a:t>
            </a:r>
            <a:r>
              <a:rPr lang="ru-RU" sz="2800" b="1" dirty="0"/>
              <a:t>радиус окружности, описанной около этого квадрата.</a:t>
            </a:r>
          </a:p>
        </p:txBody>
      </p:sp>
      <p:sp>
        <p:nvSpPr>
          <p:cNvPr id="6" name="Овал 5"/>
          <p:cNvSpPr/>
          <p:nvPr/>
        </p:nvSpPr>
        <p:spPr>
          <a:xfrm>
            <a:off x="2195736" y="314096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1"/>
          </p:cNvCxnSpPr>
          <p:nvPr/>
        </p:nvCxnSpPr>
        <p:spPr>
          <a:xfrm rot="5400000" flipH="1" flipV="1">
            <a:off x="2771800" y="2575450"/>
            <a:ext cx="10545" cy="11415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55776" y="306896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√8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1753143" y="2575449"/>
            <a:ext cx="10545" cy="11415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187624" y="2132856"/>
            <a:ext cx="2160240" cy="201622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.OB10.B4.327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71944"/>
            <a:ext cx="3024336" cy="30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Около окружности, радиус которой </a:t>
            </a:r>
            <a:r>
              <a:rPr lang="ru-RU" sz="2800" b="1" dirty="0" smtClean="0"/>
              <a:t>равен √8 </a:t>
            </a:r>
            <a:r>
              <a:rPr lang="ru-RU" sz="2800" b="1" dirty="0"/>
              <a:t>, описан квадрат. </a:t>
            </a:r>
            <a:r>
              <a:rPr lang="ru-RU" sz="2800" b="1" dirty="0" smtClean="0"/>
              <a:t>Найдите </a:t>
            </a:r>
            <a:r>
              <a:rPr lang="ru-RU" sz="2800" b="1" dirty="0"/>
              <a:t>радиус окружности, описанной около этого квадрата.</a:t>
            </a:r>
          </a:p>
        </p:txBody>
      </p:sp>
      <p:sp>
        <p:nvSpPr>
          <p:cNvPr id="6" name="Овал 5"/>
          <p:cNvSpPr/>
          <p:nvPr/>
        </p:nvSpPr>
        <p:spPr>
          <a:xfrm>
            <a:off x="2195736" y="314096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1"/>
          </p:cNvCxnSpPr>
          <p:nvPr/>
        </p:nvCxnSpPr>
        <p:spPr>
          <a:xfrm rot="5400000" flipH="1" flipV="1">
            <a:off x="2771800" y="2575450"/>
            <a:ext cx="10545" cy="11415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55776" y="306896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√8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1753143" y="2575449"/>
            <a:ext cx="10545" cy="11415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80112" y="1412776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АВ = 2√8 = а</a:t>
            </a:r>
            <a:r>
              <a:rPr lang="en-US" sz="2400" b="1" dirty="0" smtClean="0"/>
              <a:t> </a:t>
            </a:r>
            <a:endParaRPr lang="ru-RU" sz="2400" b="1" dirty="0" smtClean="0"/>
          </a:p>
          <a:p>
            <a:endParaRPr lang="ru-RU" b="1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187624" y="2132856"/>
            <a:ext cx="2160240" cy="201622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.OB10.B4.327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71944"/>
            <a:ext cx="3024336" cy="30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Около окружности, радиус которой </a:t>
            </a:r>
            <a:r>
              <a:rPr lang="ru-RU" sz="2400" b="1" dirty="0" smtClean="0"/>
              <a:t>равен √8 </a:t>
            </a:r>
            <a:r>
              <a:rPr lang="ru-RU" sz="2400" b="1" dirty="0"/>
              <a:t>, описан квадрат. </a:t>
            </a:r>
            <a:r>
              <a:rPr lang="ru-RU" sz="2400" b="1" dirty="0" smtClean="0"/>
              <a:t>Найдите </a:t>
            </a:r>
            <a:r>
              <a:rPr lang="ru-RU" sz="2400" b="1" dirty="0"/>
              <a:t>радиус окружности, описанной около этого квадрата.</a:t>
            </a:r>
          </a:p>
        </p:txBody>
      </p:sp>
      <p:sp>
        <p:nvSpPr>
          <p:cNvPr id="6" name="Овал 5"/>
          <p:cNvSpPr/>
          <p:nvPr/>
        </p:nvSpPr>
        <p:spPr>
          <a:xfrm>
            <a:off x="2195736" y="314096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1"/>
          </p:cNvCxnSpPr>
          <p:nvPr/>
        </p:nvCxnSpPr>
        <p:spPr>
          <a:xfrm rot="5400000" flipH="1" flipV="1">
            <a:off x="2771800" y="2575450"/>
            <a:ext cx="10545" cy="11415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55776" y="306896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√8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1753143" y="2575449"/>
            <a:ext cx="10545" cy="11415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72132" y="1643050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АВ = 2√8 = а</a:t>
            </a:r>
            <a:r>
              <a:rPr lang="en-US" sz="2400" b="1" dirty="0" smtClean="0"/>
              <a:t> </a:t>
            </a:r>
            <a:endParaRPr lang="ru-RU" sz="2400" b="1" dirty="0" smtClean="0"/>
          </a:p>
          <a:p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7500958" y="3071810"/>
            <a:ext cx="576064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3643314"/>
            <a:ext cx="2666805" cy="769615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5000628" y="2857496"/>
            <a:ext cx="2863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Т.к. </a:t>
            </a:r>
            <a:r>
              <a:rPr lang="en-US" sz="2400" b="1" dirty="0" smtClean="0"/>
              <a:t>R = a /</a:t>
            </a:r>
            <a:r>
              <a:rPr lang="ru-RU" sz="2400" b="1" dirty="0" err="1" smtClean="0"/>
              <a:t>√</a:t>
            </a:r>
            <a:r>
              <a:rPr lang="en-US" sz="2400" b="1" dirty="0" smtClean="0"/>
              <a:t>2  </a:t>
            </a:r>
            <a:r>
              <a:rPr lang="ru-RU" sz="2400" b="1" dirty="0" smtClean="0"/>
              <a:t>             </a:t>
            </a:r>
            <a:endParaRPr lang="ru-RU" sz="2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572132" y="2357430"/>
            <a:ext cx="16659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 способ</a:t>
            </a:r>
            <a:endParaRPr lang="ru-RU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187624" y="2132856"/>
            <a:ext cx="2160240" cy="201622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29"/>
          <p:cNvGrpSpPr/>
          <p:nvPr/>
        </p:nvGrpSpPr>
        <p:grpSpPr>
          <a:xfrm>
            <a:off x="6012160" y="5805264"/>
            <a:ext cx="2592288" cy="523220"/>
            <a:chOff x="6156176" y="4221088"/>
            <a:chExt cx="2592288" cy="523220"/>
          </a:xfrm>
        </p:grpSpPr>
        <p:sp>
          <p:nvSpPr>
            <p:cNvPr id="31" name="TextBox 30"/>
            <p:cNvSpPr txBox="1"/>
            <p:nvPr/>
          </p:nvSpPr>
          <p:spPr>
            <a:xfrm>
              <a:off x="6156176" y="4221088"/>
              <a:ext cx="11450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Ответ:</a:t>
              </a:r>
              <a:endParaRPr lang="ru-RU" sz="2800" dirty="0"/>
            </a:p>
          </p:txBody>
        </p:sp>
        <p:grpSp>
          <p:nvGrpSpPr>
            <p:cNvPr id="3" name="Группа 40"/>
            <p:cNvGrpSpPr/>
            <p:nvPr/>
          </p:nvGrpSpPr>
          <p:grpSpPr>
            <a:xfrm>
              <a:off x="7308304" y="4293096"/>
              <a:ext cx="1440160" cy="360040"/>
              <a:chOff x="7308304" y="4293096"/>
              <a:chExt cx="1440160" cy="360040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730830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802838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766834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838842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7164288" y="58052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286380" y="1142984"/>
            <a:ext cx="18994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Решение:</a:t>
            </a:r>
            <a:endParaRPr lang="ru-RU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 animBg="1"/>
      <p:bldP spid="21" grpId="0"/>
      <p:bldP spid="22" grpId="0"/>
      <p:bldP spid="37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.OB10.B4.327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71944"/>
            <a:ext cx="3024336" cy="30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Около окружности, радиус которой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равен √8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, описан квадрат.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Найдите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радиус окружности, описанной около этого квадрата.</a:t>
            </a:r>
          </a:p>
        </p:txBody>
      </p:sp>
      <p:sp>
        <p:nvSpPr>
          <p:cNvPr id="6" name="Овал 5"/>
          <p:cNvSpPr/>
          <p:nvPr/>
        </p:nvSpPr>
        <p:spPr>
          <a:xfrm>
            <a:off x="2195736" y="314096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1"/>
          </p:cNvCxnSpPr>
          <p:nvPr/>
        </p:nvCxnSpPr>
        <p:spPr>
          <a:xfrm rot="5400000" flipH="1" flipV="1">
            <a:off x="2771800" y="2575450"/>
            <a:ext cx="10545" cy="11415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55776" y="306896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√8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1753143" y="2575449"/>
            <a:ext cx="10545" cy="11415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80112" y="1412776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АВ = 2√8 = а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5652120" y="2564904"/>
            <a:ext cx="576064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2276872"/>
            <a:ext cx="2666805" cy="769615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3779912" y="2420888"/>
            <a:ext cx="2792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Т.к.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R = a /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√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2 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            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80112" y="1916832"/>
            <a:ext cx="16659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 способ</a:t>
            </a:r>
            <a:endParaRPr lang="ru-RU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652120" y="3645024"/>
            <a:ext cx="13244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 способ</a:t>
            </a:r>
            <a:endParaRPr lang="ru-RU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39952" y="4293096"/>
            <a:ext cx="5029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R = AC/2 ,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АС  можно найти из       АСВ</a:t>
            </a:r>
          </a:p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о  теореме Пифагора, зная стороны</a:t>
            </a: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квадрата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Равнобедренный треугольник 24"/>
          <p:cNvSpPr/>
          <p:nvPr/>
        </p:nvSpPr>
        <p:spPr>
          <a:xfrm flipH="1">
            <a:off x="8172400" y="4437112"/>
            <a:ext cx="216024" cy="144016"/>
          </a:xfrm>
          <a:prstGeom prst="triangl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187624" y="2132856"/>
            <a:ext cx="2160240" cy="201622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29"/>
          <p:cNvGrpSpPr/>
          <p:nvPr/>
        </p:nvGrpSpPr>
        <p:grpSpPr>
          <a:xfrm>
            <a:off x="6012160" y="5805264"/>
            <a:ext cx="2592288" cy="523220"/>
            <a:chOff x="6156176" y="4221088"/>
            <a:chExt cx="2592288" cy="523220"/>
          </a:xfrm>
        </p:grpSpPr>
        <p:sp>
          <p:nvSpPr>
            <p:cNvPr id="31" name="TextBox 30"/>
            <p:cNvSpPr txBox="1"/>
            <p:nvPr/>
          </p:nvSpPr>
          <p:spPr>
            <a:xfrm>
              <a:off x="6156176" y="4221088"/>
              <a:ext cx="11450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Ответ:</a:t>
              </a:r>
              <a:endParaRPr lang="ru-RU" sz="2800" dirty="0"/>
            </a:p>
          </p:txBody>
        </p:sp>
        <p:grpSp>
          <p:nvGrpSpPr>
            <p:cNvPr id="3" name="Группа 40"/>
            <p:cNvGrpSpPr/>
            <p:nvPr/>
          </p:nvGrpSpPr>
          <p:grpSpPr>
            <a:xfrm>
              <a:off x="7308304" y="4293096"/>
              <a:ext cx="1440160" cy="360040"/>
              <a:chOff x="7308304" y="4293096"/>
              <a:chExt cx="1440160" cy="360040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730830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802838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766834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838842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7164288" y="58052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325645" y="836712"/>
            <a:ext cx="18994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Решение:</a:t>
            </a:r>
            <a:endParaRPr lang="ru-RU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19872" y="6093296"/>
            <a:ext cx="105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№ 27944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 animBg="1"/>
      <p:bldP spid="21" grpId="0"/>
      <p:bldP spid="22" grpId="0"/>
      <p:bldP spid="23" grpId="0"/>
      <p:bldP spid="24" grpId="0"/>
      <p:bldP spid="25" grpId="0" animBg="1"/>
      <p:bldP spid="37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.OB10.B4.329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713" y="1755212"/>
            <a:ext cx="3375175" cy="332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1520" y="188640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Найдите радиус окружности, описанной около прямоугольного треугольника </a:t>
            </a:r>
            <a:r>
              <a:rPr lang="ru-RU" sz="2800" b="1" i="1" dirty="0" smtClean="0"/>
              <a:t>ABC</a:t>
            </a:r>
            <a:r>
              <a:rPr lang="ru-RU" sz="2800" b="1" dirty="0" smtClean="0"/>
              <a:t>, </a:t>
            </a:r>
          </a:p>
          <a:p>
            <a:r>
              <a:rPr lang="ru-RU" sz="2800" b="1" dirty="0" smtClean="0"/>
              <a:t>если стороны квадратных клеток равны 1. </a:t>
            </a:r>
            <a:endParaRPr lang="ru-RU" sz="2800" b="1" dirty="0"/>
          </a:p>
        </p:txBody>
      </p:sp>
      <p:sp>
        <p:nvSpPr>
          <p:cNvPr id="13" name="Овал 12"/>
          <p:cNvSpPr/>
          <p:nvPr/>
        </p:nvSpPr>
        <p:spPr>
          <a:xfrm>
            <a:off x="179512" y="2564904"/>
            <a:ext cx="2808312" cy="2736304"/>
          </a:xfrm>
          <a:prstGeom prst="ellipse">
            <a:avLst/>
          </a:prstGeom>
          <a:solidFill>
            <a:srgbClr val="FF0000">
              <a:alpha val="27000"/>
            </a:srgbClr>
          </a:solidFill>
          <a:ln>
            <a:solidFill>
              <a:schemeClr val="accent1">
                <a:shade val="50000"/>
                <a:alpha val="1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547664" y="393305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012160" y="5805264"/>
            <a:ext cx="2592288" cy="523220"/>
            <a:chOff x="6156176" y="4221088"/>
            <a:chExt cx="2592288" cy="523220"/>
          </a:xfrm>
        </p:grpSpPr>
        <p:sp>
          <p:nvSpPr>
            <p:cNvPr id="3" name="TextBox 2"/>
            <p:cNvSpPr txBox="1"/>
            <p:nvPr/>
          </p:nvSpPr>
          <p:spPr>
            <a:xfrm>
              <a:off x="6156176" y="4221088"/>
              <a:ext cx="11450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Ответ:</a:t>
              </a:r>
              <a:endParaRPr lang="ru-RU" sz="2800" dirty="0"/>
            </a:p>
          </p:txBody>
        </p:sp>
        <p:grpSp>
          <p:nvGrpSpPr>
            <p:cNvPr id="4" name="Группа 40"/>
            <p:cNvGrpSpPr/>
            <p:nvPr/>
          </p:nvGrpSpPr>
          <p:grpSpPr>
            <a:xfrm>
              <a:off x="7308304" y="4293096"/>
              <a:ext cx="1440160" cy="360040"/>
              <a:chOff x="7308304" y="4293096"/>
              <a:chExt cx="1440160" cy="36004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730830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802838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766834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838842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1026" name="Picture 2" descr="MA.OB10.B4.329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713" y="1755212"/>
            <a:ext cx="3375175" cy="332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1520" y="18864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Найдите радиус окружности, описанной около прямоугольного </a:t>
            </a:r>
          </a:p>
          <a:p>
            <a:r>
              <a:rPr lang="ru-RU" sz="2400" b="1" dirty="0" smtClean="0"/>
              <a:t>треугольника </a:t>
            </a:r>
            <a:r>
              <a:rPr lang="ru-RU" sz="2400" b="1" i="1" dirty="0" smtClean="0"/>
              <a:t>ABC</a:t>
            </a:r>
            <a:r>
              <a:rPr lang="ru-RU" sz="2400" b="1" dirty="0" smtClean="0"/>
              <a:t>, если стороны квадратных клеток равны 1. 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79912" y="2348880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Т.к. центр окружности, описанной около прямоугольного треугольника лежит на середине гипотенузы, а ее длина равна 5, то </a:t>
            </a:r>
            <a:r>
              <a:rPr lang="en-US" sz="2400" b="1" dirty="0" smtClean="0"/>
              <a:t>R = </a:t>
            </a:r>
            <a:r>
              <a:rPr lang="ru-RU" sz="2400" b="1" dirty="0" smtClean="0"/>
              <a:t>2,5</a:t>
            </a:r>
            <a:endParaRPr lang="ru-RU" sz="2400" b="1" dirty="0"/>
          </a:p>
        </p:txBody>
      </p:sp>
      <p:sp>
        <p:nvSpPr>
          <p:cNvPr id="13" name="Овал 12"/>
          <p:cNvSpPr/>
          <p:nvPr/>
        </p:nvSpPr>
        <p:spPr>
          <a:xfrm>
            <a:off x="179512" y="2564904"/>
            <a:ext cx="2808312" cy="2736304"/>
          </a:xfrm>
          <a:prstGeom prst="ellipse">
            <a:avLst/>
          </a:prstGeom>
          <a:solidFill>
            <a:srgbClr val="FF0000">
              <a:alpha val="27000"/>
            </a:srgbClr>
          </a:solidFill>
          <a:ln>
            <a:solidFill>
              <a:schemeClr val="accent1">
                <a:shade val="50000"/>
                <a:alpha val="1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236296" y="5805264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2    ,   5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860032" y="1412776"/>
            <a:ext cx="21106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Решение: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547664" y="393305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/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A.OB10.B4.322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708920"/>
            <a:ext cx="3475741" cy="356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260648"/>
            <a:ext cx="87129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 четырехугольник </a:t>
            </a:r>
            <a:r>
              <a:rPr lang="ru-RU" sz="2800" b="1" i="1" dirty="0" smtClean="0"/>
              <a:t>ABCD</a:t>
            </a:r>
            <a:r>
              <a:rPr lang="ru-RU" sz="2800" b="1" dirty="0" smtClean="0"/>
              <a:t> вписана окружность, АВ=10 , </a:t>
            </a:r>
            <a:r>
              <a:rPr lang="en-US" sz="2800" b="1" dirty="0" smtClean="0"/>
              <a:t>CD=16</a:t>
            </a:r>
            <a:r>
              <a:rPr lang="ru-RU" sz="2800" b="1" dirty="0" smtClean="0"/>
              <a:t> . Найдите</a:t>
            </a:r>
            <a:endParaRPr lang="en-US" sz="2800" b="1" dirty="0" smtClean="0"/>
          </a:p>
          <a:p>
            <a:r>
              <a:rPr lang="ru-RU" sz="2800" b="1" dirty="0" smtClean="0"/>
              <a:t> периметр четырехугольника.  </a:t>
            </a:r>
            <a:r>
              <a:rPr lang="ru-RU" sz="3200" b="1" dirty="0" smtClean="0"/>
              <a:t> </a:t>
            </a:r>
            <a:endParaRPr lang="ru-RU" sz="3200" b="1" dirty="0"/>
          </a:p>
        </p:txBody>
      </p:sp>
      <p:sp>
        <p:nvSpPr>
          <p:cNvPr id="21" name="Двойная стрелка вверх/вниз 20"/>
          <p:cNvSpPr/>
          <p:nvPr/>
        </p:nvSpPr>
        <p:spPr>
          <a:xfrm flipH="1">
            <a:off x="1857356" y="3571876"/>
            <a:ext cx="142876" cy="2520280"/>
          </a:xfrm>
          <a:prstGeom prst="upDown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A.OB10.B4.322/inner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708920"/>
            <a:ext cx="3475741" cy="356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26064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 четырехугольник </a:t>
            </a:r>
            <a:r>
              <a:rPr lang="ru-RU" sz="2000" b="1" i="1" dirty="0" smtClean="0"/>
              <a:t>ABCD</a:t>
            </a:r>
            <a:r>
              <a:rPr lang="ru-RU" sz="2000" b="1" dirty="0" smtClean="0"/>
              <a:t> вписана окружность, АВ=10 , </a:t>
            </a:r>
            <a:r>
              <a:rPr lang="en-US" sz="2000" b="1" dirty="0" smtClean="0"/>
              <a:t>CD=16</a:t>
            </a:r>
            <a:r>
              <a:rPr lang="ru-RU" sz="2000" b="1" dirty="0" smtClean="0"/>
              <a:t> . Найдите</a:t>
            </a:r>
            <a:endParaRPr lang="en-US" sz="2000" b="1" dirty="0" smtClean="0"/>
          </a:p>
          <a:p>
            <a:r>
              <a:rPr lang="ru-RU" sz="2000" b="1" dirty="0" smtClean="0"/>
              <a:t> периметр четырехугольника.   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1124744"/>
            <a:ext cx="21106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Решение: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1988840"/>
            <a:ext cx="5677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 любом описанном четырехугольнике</a:t>
            </a:r>
          </a:p>
          <a:p>
            <a:r>
              <a:rPr lang="ru-RU" sz="2400" b="1" dirty="0" smtClean="0"/>
              <a:t>суммы противоположных сторон равны.</a:t>
            </a:r>
            <a:endParaRPr lang="en-US" sz="2400" b="1" dirty="0" smtClean="0"/>
          </a:p>
          <a:p>
            <a:r>
              <a:rPr lang="en-US" sz="2400" b="1" dirty="0" smtClean="0"/>
              <a:t>AB+CD= 26</a:t>
            </a:r>
            <a:endParaRPr lang="ru-RU" sz="2400" b="1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5868144" y="2996952"/>
            <a:ext cx="288032" cy="432048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076056" y="3717032"/>
            <a:ext cx="1927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  = 26*2 = 52</a:t>
            </a:r>
            <a:endParaRPr lang="ru-RU" sz="2400" b="1" dirty="0"/>
          </a:p>
        </p:txBody>
      </p:sp>
      <p:grpSp>
        <p:nvGrpSpPr>
          <p:cNvPr id="2" name="Группа 12"/>
          <p:cNvGrpSpPr/>
          <p:nvPr/>
        </p:nvGrpSpPr>
        <p:grpSpPr>
          <a:xfrm>
            <a:off x="6012160" y="5805264"/>
            <a:ext cx="2592288" cy="523220"/>
            <a:chOff x="6156176" y="4221088"/>
            <a:chExt cx="2592288" cy="523220"/>
          </a:xfrm>
        </p:grpSpPr>
        <p:sp>
          <p:nvSpPr>
            <p:cNvPr id="14" name="TextBox 13"/>
            <p:cNvSpPr txBox="1"/>
            <p:nvPr/>
          </p:nvSpPr>
          <p:spPr>
            <a:xfrm>
              <a:off x="6156176" y="4221088"/>
              <a:ext cx="11450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Ответ:</a:t>
              </a:r>
              <a:endParaRPr lang="ru-RU" sz="2800" dirty="0"/>
            </a:p>
          </p:txBody>
        </p:sp>
        <p:grpSp>
          <p:nvGrpSpPr>
            <p:cNvPr id="3" name="Группа 40"/>
            <p:cNvGrpSpPr/>
            <p:nvPr/>
          </p:nvGrpSpPr>
          <p:grpSpPr>
            <a:xfrm>
              <a:off x="7308304" y="4293096"/>
              <a:ext cx="1440160" cy="360040"/>
              <a:chOff x="7308304" y="4293096"/>
              <a:chExt cx="1440160" cy="360040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730830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802838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766834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8388424" y="4293096"/>
                <a:ext cx="360040" cy="36004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7164288" y="5805264"/>
            <a:ext cx="702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5   2</a:t>
            </a:r>
            <a:endParaRPr lang="ru-RU" sz="2400" dirty="0"/>
          </a:p>
        </p:txBody>
      </p:sp>
      <p:sp>
        <p:nvSpPr>
          <p:cNvPr id="21" name="Двойная стрелка вверх/вниз 20"/>
          <p:cNvSpPr/>
          <p:nvPr/>
        </p:nvSpPr>
        <p:spPr>
          <a:xfrm flipH="1">
            <a:off x="1857356" y="3571876"/>
            <a:ext cx="142876" cy="2520280"/>
          </a:xfrm>
          <a:prstGeom prst="upDown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20" grpId="0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435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Решение задач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Администратор</cp:lastModifiedBy>
  <cp:revision>3</cp:revision>
  <dcterms:created xsi:type="dcterms:W3CDTF">2016-02-05T18:50:22Z</dcterms:created>
  <dcterms:modified xsi:type="dcterms:W3CDTF">2018-11-06T18:08:38Z</dcterms:modified>
</cp:coreProperties>
</file>