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6" r:id="rId3"/>
    <p:sldId id="273" r:id="rId4"/>
    <p:sldId id="257" r:id="rId5"/>
    <p:sldId id="275" r:id="rId6"/>
    <p:sldId id="277" r:id="rId7"/>
    <p:sldId id="268" r:id="rId8"/>
    <p:sldId id="269" r:id="rId9"/>
    <p:sldId id="278" r:id="rId10"/>
    <p:sldId id="258" r:id="rId11"/>
    <p:sldId id="274" r:id="rId12"/>
    <p:sldId id="271" r:id="rId13"/>
    <p:sldId id="272" r:id="rId14"/>
    <p:sldId id="259" r:id="rId15"/>
    <p:sldId id="260" r:id="rId16"/>
    <p:sldId id="262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84784"/>
            <a:ext cx="7632848" cy="4608512"/>
          </a:xfrm>
        </p:spPr>
        <p:txBody>
          <a:bodyPr>
            <a:normAutofit fontScale="32500" lnSpcReduction="20000"/>
          </a:bodyPr>
          <a:lstStyle/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2600" b="1" dirty="0" smtClean="0">
              <a:solidFill>
                <a:srgbClr val="00B050"/>
              </a:solidFill>
            </a:endParaRPr>
          </a:p>
          <a:p>
            <a:pPr algn="ctr"/>
            <a:endParaRPr lang="ru-RU" sz="45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5500" b="1" dirty="0" smtClean="0">
                <a:solidFill>
                  <a:srgbClr val="00B050"/>
                </a:solidFill>
              </a:rPr>
              <a:t>«</a:t>
            </a:r>
            <a:r>
              <a:rPr lang="ru-RU" sz="5500" b="1" dirty="0">
                <a:solidFill>
                  <a:srgbClr val="00B050"/>
                </a:solidFill>
              </a:rPr>
              <a:t>Формирование навыков организации психомоторного развития </a:t>
            </a:r>
          </a:p>
          <a:p>
            <a:pPr algn="ctr"/>
            <a:r>
              <a:rPr lang="ru-RU" sz="5500" b="1" dirty="0" smtClean="0">
                <a:solidFill>
                  <a:srgbClr val="00B050"/>
                </a:solidFill>
              </a:rPr>
              <a:t> у  родителей  </a:t>
            </a:r>
            <a:r>
              <a:rPr lang="ru-RU" sz="5500" b="1" dirty="0">
                <a:solidFill>
                  <a:srgbClr val="00B050"/>
                </a:solidFill>
              </a:rPr>
              <a:t>детей от рождения до трёх лет»</a:t>
            </a: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sz="2600" b="1" dirty="0">
              <a:solidFill>
                <a:srgbClr val="00B05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9"/>
            <a:ext cx="7247359" cy="122413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Консультативно-просветительская деятельность педагога-психолога: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практическое занятие  с родителями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70" y="1556792"/>
            <a:ext cx="5084043" cy="33825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5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5733" y="83888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Происходят важнейшие изменения в психическом развитии детей: формируется мышление, активно развивается двигательная сфера, появляются устойчивые качества личности.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70892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Ведущая деятельность – предметная, предмет используется в качестве орудия по закреплённым в данной культуре правилам и нормам.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135" y="4365104"/>
            <a:ext cx="8976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азвивают </a:t>
            </a:r>
            <a:r>
              <a:rPr lang="ru-RU" dirty="0"/>
              <a:t>возможность узнавать знакомые предметы на расстоянии, захватывать с участием большого пальца и конечных фаланг других.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игре ребенка учат исследовать предметы путем повторных проб действий с ними, в том числе и проб с опорожнением и наполнением. </a:t>
            </a:r>
            <a:endParaRPr lang="ru-RU" dirty="0" smtClean="0"/>
          </a:p>
          <a:p>
            <a:r>
              <a:rPr lang="ru-RU" dirty="0" smtClean="0"/>
              <a:t>Учат </a:t>
            </a:r>
            <a:r>
              <a:rPr lang="ru-RU" dirty="0"/>
              <a:t>ребенка пить из чашки, пользоваться ложкой. С этой целью еще более варьируют размеры и формы игрушек. </a:t>
            </a:r>
            <a:endParaRPr lang="ru-RU" dirty="0" smtClean="0"/>
          </a:p>
          <a:p>
            <a:r>
              <a:rPr lang="ru-RU" dirty="0" smtClean="0"/>
              <a:t>Проводят </a:t>
            </a:r>
            <a:r>
              <a:rPr lang="ru-RU" dirty="0"/>
              <a:t>игры-упражнения с наливанием и выливанием воды. Ребенку предлагают игрушки, в захватывании которых необходимо участие большого пальца и конечных фаланг остальных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318" y="5589240"/>
            <a:ext cx="7488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r="12551" b="7916"/>
          <a:stretch/>
        </p:blipFill>
        <p:spPr>
          <a:xfrm>
            <a:off x="110449" y="812848"/>
            <a:ext cx="4302023" cy="3552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167135" y="332657"/>
            <a:ext cx="872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Раннее детство </a:t>
            </a:r>
            <a:r>
              <a:rPr lang="ru-RU" dirty="0"/>
              <a:t>приходится на период от </a:t>
            </a:r>
            <a:r>
              <a:rPr lang="ru-RU" b="1" dirty="0">
                <a:solidFill>
                  <a:srgbClr val="FF0000"/>
                </a:solidFill>
              </a:rPr>
              <a:t>1-го </a:t>
            </a:r>
            <a:r>
              <a:rPr lang="ru-RU" dirty="0"/>
              <a:t>года до</a:t>
            </a:r>
            <a:r>
              <a:rPr lang="ru-RU" b="1" dirty="0"/>
              <a:t>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/>
              <a:t> </a:t>
            </a:r>
            <a:r>
              <a:rPr lang="ru-RU" dirty="0"/>
              <a:t>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9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526"/>
            <a:ext cx="8208912" cy="659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достижения раннего возраста, которые определяют развитие психики ребёнка: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Овладение телом,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Овладение речью,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Развитие предметной деятельности.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Эти достижения проявляются в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телесной активности,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координированности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движений и действий, прямохождении,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развитии соотносящих и орудийных действий,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бурном развитии речи,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развитии способности к замещению, символическим действиям и использовании знаков,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развитии наглядно-действенного, наглядно-образного и знакового мышления, 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развитии воображения и памяти, в выделении своего «Я» и в появлении чувства личности.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8"/>
          <a:stretch/>
        </p:blipFill>
        <p:spPr>
          <a:xfrm>
            <a:off x="4249005" y="476672"/>
            <a:ext cx="4355443" cy="2532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26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ерона. Работа\Психолог 17-18\Работа по развитию речи ноябрь 2017\Причины нарушения ре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" y="404664"/>
            <a:ext cx="8987582" cy="6037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218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ерона. Работа\Психолог 17-18\Работа по развитию речи ноябрь 2017\Выход из пробле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43619" cy="60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844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Уровень </a:t>
            </a:r>
            <a:r>
              <a:rPr lang="ru-RU" b="1" dirty="0">
                <a:solidFill>
                  <a:srgbClr val="FF0000"/>
                </a:solidFill>
              </a:rPr>
              <a:t>развития речи детей находится в прямой зависимости от степени </a:t>
            </a:r>
            <a:r>
              <a:rPr lang="ru-RU" b="1" dirty="0" smtClean="0">
                <a:solidFill>
                  <a:srgbClr val="FF0000"/>
                </a:solidFill>
              </a:rPr>
              <a:t>сформированности </a:t>
            </a:r>
            <a:r>
              <a:rPr lang="ru-RU" b="1" dirty="0">
                <a:solidFill>
                  <a:srgbClr val="FF0000"/>
                </a:solidFill>
              </a:rPr>
              <a:t>мелкой моторики рук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Если развитие движений пальцев соответствует возрасту, то и речевое развитие находится в пределах нормы.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70080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же развитие мелкой моторики отстает, то задерживается и речевое развитие.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80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связано с тем, что речевые области формируются под влиянием импульсов, поступающих от пальцев рук.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50474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/>
              <a:t>коре больших полушарий головного мозга центр речи расположен совсем рядом с двигательным центром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один является частью другого).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Поэтому </a:t>
            </a:r>
            <a:r>
              <a:rPr lang="ru-RU" dirty="0"/>
              <a:t>развитие речи и мелкой (а также общей) моторики происходит «параллельно».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2777" r="7540" b="3226"/>
          <a:stretch/>
        </p:blipFill>
        <p:spPr>
          <a:xfrm>
            <a:off x="5370999" y="2617679"/>
            <a:ext cx="3737499" cy="4208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045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072" y="140873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Таким образом, для чтобы научить малыша говорить, необходимо не только тренировать его артикуляционный аппарат, но и развивать у него мелкую моторику рук.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Совершенствование мелкой моторики приводит к совершенствованию речи.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Этот факт должен использоваться в работе с детьми и там, где развитие речи происходит своевременно, и особенно там, где имеется отставание в развитии речи.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52" y="2636912"/>
            <a:ext cx="6248400" cy="416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28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45" y="715629"/>
            <a:ext cx="4411690" cy="295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 году – полутора годам </a:t>
            </a:r>
            <a:r>
              <a:rPr lang="ru-RU" dirty="0"/>
              <a:t>важно, чтобы в игру вовлекалось как можно больше пальцев и чтобы эти движения были достаточно энергичными. </a:t>
            </a:r>
            <a:endParaRPr lang="ru-RU" dirty="0" smtClean="0"/>
          </a:p>
          <a:p>
            <a:r>
              <a:rPr lang="ru-RU" dirty="0" smtClean="0"/>
              <a:t>Поэтому </a:t>
            </a:r>
            <a:r>
              <a:rPr lang="ru-RU" dirty="0"/>
              <a:t>с детьми проводят активные упражнения для пальцев рук, с хорошей амплитудой ("Пальчики здороваются", махание рукой – «Пока, пока»).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процессе развития мелкой моторики рук, полезно использовать народные игры-</a:t>
            </a:r>
            <a:r>
              <a:rPr lang="ru-RU" dirty="0" err="1"/>
              <a:t>потешки</a:t>
            </a:r>
            <a:r>
              <a:rPr lang="ru-RU" dirty="0"/>
              <a:t> («Коза-рогатая», «Сорока-белобока», «Ладушки»).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40770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Детям этого возраста можно предложить катать в руках деревянные шарики различного диаметра (грецкий орех, шишку, карандаш), собирать пирамидки, перекладывать из одной кучки в другую карандаши или пуговицы, застегивать пуговицы, завязывать и развязывать </a:t>
            </a:r>
            <a:r>
              <a:rPr lang="ru-RU" dirty="0" smtClean="0"/>
              <a:t>узлы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5" y="3845396"/>
            <a:ext cx="2501900" cy="25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81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r="11352" b="8311"/>
          <a:stretch/>
        </p:blipFill>
        <p:spPr>
          <a:xfrm>
            <a:off x="4211960" y="1781942"/>
            <a:ext cx="4810670" cy="35228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 3-х летнему возрасту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у детей уже складываются представления о предметах и их признаках. </a:t>
            </a:r>
            <a:endParaRPr lang="ru-RU" dirty="0" smtClean="0"/>
          </a:p>
          <a:p>
            <a:pPr algn="ctr"/>
            <a:r>
              <a:rPr lang="ru-RU" dirty="0" smtClean="0"/>
              <a:t>Поэтому </a:t>
            </a:r>
            <a:r>
              <a:rPr lang="ru-RU" dirty="0"/>
              <a:t>в работе с ними можно использовать традиционные формы работы для развития мелкой моторики: </a:t>
            </a:r>
            <a:endParaRPr lang="ru-RU" dirty="0" smtClean="0"/>
          </a:p>
          <a:p>
            <a:r>
              <a:rPr lang="ru-RU" dirty="0" smtClean="0"/>
              <a:t>пальчиковую </a:t>
            </a:r>
            <a:r>
              <a:rPr lang="ru-RU" dirty="0"/>
              <a:t>гимнастику (театр на руке, теневой театр, игры </a:t>
            </a:r>
            <a:r>
              <a:rPr lang="ru-RU" dirty="0" smtClean="0"/>
              <a:t>с пальцами</a:t>
            </a:r>
            <a:r>
              <a:rPr lang="ru-RU" dirty="0"/>
              <a:t>), </a:t>
            </a:r>
            <a:endParaRPr lang="ru-RU" dirty="0" smtClean="0"/>
          </a:p>
          <a:p>
            <a:r>
              <a:rPr lang="ru-RU" dirty="0" smtClean="0"/>
              <a:t>рисование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нанизывание </a:t>
            </a:r>
            <a:r>
              <a:rPr lang="ru-RU" dirty="0"/>
              <a:t>бус, </a:t>
            </a:r>
            <a:endParaRPr lang="ru-RU" dirty="0" smtClean="0"/>
          </a:p>
          <a:p>
            <a:r>
              <a:rPr lang="ru-RU" dirty="0" smtClean="0"/>
              <a:t>собирание </a:t>
            </a:r>
            <a:r>
              <a:rPr lang="ru-RU" dirty="0"/>
              <a:t>пирамидки </a:t>
            </a:r>
            <a:r>
              <a:rPr lang="ru-RU" dirty="0" smtClean="0"/>
              <a:t>и</a:t>
            </a:r>
          </a:p>
          <a:p>
            <a:r>
              <a:rPr lang="ru-RU" dirty="0" smtClean="0"/>
              <a:t> матрёшки, мозаика,</a:t>
            </a:r>
          </a:p>
          <a:p>
            <a:r>
              <a:rPr lang="ru-RU" dirty="0" smtClean="0"/>
              <a:t>скатывание </a:t>
            </a:r>
            <a:r>
              <a:rPr lang="ru-RU" dirty="0"/>
              <a:t>шариков из фольги, </a:t>
            </a:r>
            <a:endParaRPr lang="ru-RU" dirty="0" smtClean="0"/>
          </a:p>
          <a:p>
            <a:r>
              <a:rPr lang="ru-RU" dirty="0" smtClean="0"/>
              <a:t>собирание </a:t>
            </a:r>
            <a:r>
              <a:rPr lang="ru-RU" dirty="0"/>
              <a:t>конструктора, </a:t>
            </a:r>
            <a:endParaRPr lang="ru-RU" dirty="0" smtClean="0"/>
          </a:p>
          <a:p>
            <a:r>
              <a:rPr lang="ru-RU" dirty="0" smtClean="0"/>
              <a:t>лепку </a:t>
            </a:r>
            <a:r>
              <a:rPr lang="ru-RU" dirty="0"/>
              <a:t>из пластилина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шнуровку.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детям можно </a:t>
            </a:r>
            <a:r>
              <a:rPr lang="ru-RU" dirty="0" smtClean="0"/>
              <a:t>предложить: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узнать </a:t>
            </a:r>
            <a:r>
              <a:rPr lang="ru-RU" dirty="0"/>
              <a:t>предмет на ощупь,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собирать </a:t>
            </a:r>
            <a:r>
              <a:rPr lang="ru-RU" dirty="0"/>
              <a:t>и разбирать игрушки,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открывать </a:t>
            </a:r>
            <a:r>
              <a:rPr lang="ru-RU" dirty="0"/>
              <a:t>и закрывать коробки,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обводить </a:t>
            </a:r>
            <a:r>
              <a:rPr lang="ru-RU" dirty="0"/>
              <a:t>предмет по контуру (трафарет),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завязать </a:t>
            </a:r>
            <a:r>
              <a:rPr lang="ru-RU" dirty="0"/>
              <a:t>бант.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взрослые сопровождают действия ребенка словами, называя предметы, и рассказывая о них, то это обогащает его словарь, развивает связную речь.</a:t>
            </a:r>
          </a:p>
        </p:txBody>
      </p:sp>
    </p:spTree>
    <p:extLst>
      <p:ext uri="{BB962C8B-B14F-4D97-AF65-F5344CB8AC3E}">
        <p14:creationId xmlns:p14="http://schemas.microsoft.com/office/powerpoint/2010/main" val="1920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того чтобы достичь наилучшего результата, необходимо соблюдать определенные требования к проведению </a:t>
            </a:r>
            <a:r>
              <a:rPr lang="ru-RU" b="1" dirty="0" smtClean="0"/>
              <a:t> развивающих игр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1) </a:t>
            </a:r>
            <a:r>
              <a:rPr lang="ru-RU" dirty="0" smtClean="0"/>
              <a:t>Систематичность </a:t>
            </a:r>
            <a:r>
              <a:rPr lang="ru-RU" dirty="0"/>
              <a:t>и последовательность в проведении упражнений (переход от простого к сложному). Задания должны усложняться постепенно, это очень важно для поддержания у ребенка интереса к занятиям;</a:t>
            </a:r>
            <a:br>
              <a:rPr lang="ru-RU" dirty="0"/>
            </a:br>
            <a:r>
              <a:rPr lang="ru-RU" dirty="0"/>
              <a:t>2) </a:t>
            </a:r>
            <a:r>
              <a:rPr lang="ru-RU" dirty="0" smtClean="0"/>
              <a:t>Упражнения </a:t>
            </a:r>
            <a:r>
              <a:rPr lang="ru-RU" dirty="0"/>
              <a:t>подбираются с учетом возрастных и индивидуальных возможностей детей; </a:t>
            </a:r>
            <a:br>
              <a:rPr lang="ru-RU" dirty="0"/>
            </a:br>
            <a:r>
              <a:rPr lang="ru-RU" dirty="0"/>
              <a:t>3) </a:t>
            </a:r>
            <a:r>
              <a:rPr lang="ru-RU" dirty="0" smtClean="0"/>
              <a:t>При </a:t>
            </a:r>
            <a:r>
              <a:rPr lang="ru-RU" dirty="0"/>
              <a:t>выполнении различных упражнений необходимо задействовать все пальцы руки, выполнять задания как правой, так и левой рукой;</a:t>
            </a:r>
            <a:br>
              <a:rPr lang="ru-RU" dirty="0"/>
            </a:br>
            <a:r>
              <a:rPr lang="ru-RU" dirty="0"/>
              <a:t>4) </a:t>
            </a:r>
            <a:r>
              <a:rPr lang="ru-RU" dirty="0" smtClean="0"/>
              <a:t>Занятия </a:t>
            </a:r>
            <a:r>
              <a:rPr lang="ru-RU" dirty="0"/>
              <a:t>должны проводиться по желанию ребенка. Недопустимо переутомление ребенка в игре, это может привести к негативизму;</a:t>
            </a:r>
            <a:br>
              <a:rPr lang="ru-RU" dirty="0"/>
            </a:br>
            <a:r>
              <a:rPr lang="ru-RU" dirty="0"/>
              <a:t>5) </a:t>
            </a:r>
            <a:r>
              <a:rPr lang="ru-RU" dirty="0" smtClean="0"/>
              <a:t>Каждое </a:t>
            </a:r>
            <a:r>
              <a:rPr lang="ru-RU" dirty="0"/>
              <a:t>упражнение обыгрывается (сопровождается эмоциональными высказываниями, приглашающими ребенка поиграть с различными предметами), чтобы привлечь внимание ребенка. Дети с удовольствием выполняют задания, вызывающие у них эмоциональный отклик;</a:t>
            </a:r>
            <a:br>
              <a:rPr lang="ru-RU" dirty="0"/>
            </a:br>
            <a:r>
              <a:rPr lang="ru-RU" dirty="0"/>
              <a:t>6) </a:t>
            </a:r>
            <a:r>
              <a:rPr lang="ru-RU" dirty="0" smtClean="0"/>
              <a:t>Детям </a:t>
            </a:r>
            <a:r>
              <a:rPr lang="ru-RU" dirty="0"/>
              <a:t>важно, чтобы их работа была оценена. Поэтому после выполнения задания полюбуйтесь </a:t>
            </a:r>
            <a:r>
              <a:rPr lang="ru-RU" dirty="0" smtClean="0"/>
              <a:t>работой ребенка</a:t>
            </a:r>
            <a:r>
              <a:rPr lang="ru-RU" dirty="0"/>
              <a:t>, похвалите его;</a:t>
            </a:r>
            <a:br>
              <a:rPr lang="ru-RU" dirty="0"/>
            </a:br>
            <a:r>
              <a:rPr lang="ru-RU" dirty="0"/>
              <a:t>7) </a:t>
            </a:r>
            <a:r>
              <a:rPr lang="ru-RU" dirty="0" smtClean="0"/>
              <a:t>Не  </a:t>
            </a:r>
            <a:r>
              <a:rPr lang="ru-RU" dirty="0"/>
              <a:t>ругайте малыша, если у него не получается хорошо выполнить задание. Не отступайте, больше занимайтесь с ним и хвалите за все успехи;</a:t>
            </a:r>
            <a:br>
              <a:rPr lang="ru-RU" dirty="0"/>
            </a:br>
            <a:r>
              <a:rPr lang="ru-RU" dirty="0"/>
              <a:t>8) </a:t>
            </a:r>
            <a:r>
              <a:rPr lang="ru-RU" dirty="0" smtClean="0"/>
              <a:t>Соблюдайте </a:t>
            </a:r>
            <a:r>
              <a:rPr lang="ru-RU" dirty="0"/>
              <a:t>технику безопасности при работе с мелкими, колющими и режущими предметами.</a:t>
            </a:r>
            <a:br>
              <a:rPr lang="ru-RU" dirty="0"/>
            </a:br>
            <a:r>
              <a:rPr lang="ru-RU" b="1" dirty="0"/>
              <a:t>Таким образом, </a:t>
            </a:r>
            <a:r>
              <a:rPr lang="ru-RU" b="1" dirty="0" smtClean="0"/>
              <a:t>стимулируя у ребенка раннего возраста психомоторные умения в игровой </a:t>
            </a:r>
            <a:r>
              <a:rPr lang="ru-RU" b="1" dirty="0"/>
              <a:t>форме, мы </a:t>
            </a:r>
            <a:r>
              <a:rPr lang="ru-RU" b="1" dirty="0" smtClean="0"/>
              <a:t>создаём условия для всестороннего, гармоничного, полноценного  развития   малыша.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3568" y="476674"/>
            <a:ext cx="2151529" cy="161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2" b="23677"/>
          <a:stretch/>
        </p:blipFill>
        <p:spPr>
          <a:xfrm>
            <a:off x="4932040" y="2708920"/>
            <a:ext cx="4089400" cy="3751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67544" y="476674"/>
            <a:ext cx="82089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Консультационный </a:t>
            </a:r>
            <a:r>
              <a:rPr lang="ru-RU" sz="2400" b="1" dirty="0">
                <a:solidFill>
                  <a:srgbClr val="7030A0"/>
                </a:solidFill>
              </a:rPr>
              <a:t>и практический </a:t>
            </a:r>
            <a:r>
              <a:rPr lang="ru-RU" sz="2400" b="1" dirty="0" smtClean="0">
                <a:solidFill>
                  <a:srgbClr val="7030A0"/>
                </a:solidFill>
              </a:rPr>
              <a:t>             материал </a:t>
            </a:r>
            <a:r>
              <a:rPr lang="ru-RU" sz="2400" b="1" dirty="0" smtClean="0">
                <a:solidFill>
                  <a:srgbClr val="7030A0"/>
                </a:solidFill>
              </a:rPr>
              <a:t>подготовила специалист</a:t>
            </a:r>
            <a:endParaRPr lang="ru-RU" sz="2400" b="1" dirty="0">
              <a:solidFill>
                <a:srgbClr val="7030A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ПМПк ДОО муниципального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</a:rPr>
              <a:t>образования г. Ноябрьск:</a:t>
            </a:r>
            <a:r>
              <a:rPr lang="ru-RU" sz="2400" dirty="0" smtClean="0"/>
              <a:t>  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МБДОУ </a:t>
            </a:r>
            <a:r>
              <a:rPr lang="ru-RU" sz="2400" b="1" dirty="0">
                <a:solidFill>
                  <a:srgbClr val="FF0000"/>
                </a:solidFill>
              </a:rPr>
              <a:t>«Аленький  цветочек</a:t>
            </a:r>
            <a:r>
              <a:rPr lang="ru-RU" sz="2400" b="1" dirty="0" smtClean="0">
                <a:solidFill>
                  <a:srgbClr val="FF0000"/>
                </a:solidFill>
              </a:rPr>
              <a:t>»:</a:t>
            </a:r>
            <a:endParaRPr lang="ru-RU" sz="2400" dirty="0"/>
          </a:p>
          <a:p>
            <a:r>
              <a:rPr lang="ru-RU" sz="2400" i="1" dirty="0" smtClean="0"/>
              <a:t>Педагог-психолог</a:t>
            </a:r>
          </a:p>
          <a:p>
            <a:r>
              <a:rPr lang="ru-RU" sz="2400" b="1" dirty="0" smtClean="0"/>
              <a:t>Вероника </a:t>
            </a:r>
            <a:r>
              <a:rPr lang="ru-RU" sz="2400" b="1" dirty="0"/>
              <a:t>Ивановна </a:t>
            </a:r>
            <a:r>
              <a:rPr lang="ru-RU" sz="2400" b="1" dirty="0" smtClean="0"/>
              <a:t>Возная</a:t>
            </a:r>
            <a:endParaRPr lang="ru-RU" sz="2400" dirty="0" smtClean="0"/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Спасибо </a:t>
            </a:r>
            <a:r>
              <a:rPr lang="ru-RU" sz="2400" b="1" dirty="0">
                <a:solidFill>
                  <a:srgbClr val="FF0000"/>
                </a:solidFill>
              </a:rPr>
              <a:t>за внимание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273520"/>
            <a:ext cx="5896421" cy="2153176"/>
          </a:xfr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</a:pPr>
            <a:r>
              <a:rPr lang="ru-RU" sz="2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Под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стимуляцией психомоторного развития </a:t>
            </a:r>
            <a:r>
              <a:rPr lang="ru-RU" sz="2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понимают а</a:t>
            </a:r>
            <a:r>
              <a:rPr lang="ru-RU" sz="18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ктивно</a:t>
            </a:r>
            <a:r>
              <a:rPr lang="ru-RU" sz="20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е использование физиологических рефлекторных процессов, с помощью которых стимулируется развитие спонтанных, а потом и целенаправленных движений</a:t>
            </a:r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>. </a:t>
            </a:r>
            <a:b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7677472" cy="380157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Психомоторное развитие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Качественные изменения двигательной (моторной) и психической активности, процесс совершенствования интеллектуальных и двигательных умений ребёнка;</a:t>
            </a:r>
          </a:p>
          <a:p>
            <a:r>
              <a:rPr lang="ru-RU" dirty="0" smtClean="0"/>
              <a:t>Отражает уровень биологического созревания ребёнка;</a:t>
            </a:r>
          </a:p>
          <a:p>
            <a:r>
              <a:rPr lang="ru-RU" dirty="0" smtClean="0"/>
              <a:t>Оценивается у детей от рождения </a:t>
            </a:r>
            <a:r>
              <a:rPr lang="ru-RU" dirty="0"/>
              <a:t>д</a:t>
            </a:r>
            <a:r>
              <a:rPr lang="ru-RU" dirty="0" smtClean="0"/>
              <a:t>о 3 лет;</a:t>
            </a:r>
          </a:p>
          <a:p>
            <a:r>
              <a:rPr lang="ru-RU" dirty="0" smtClean="0"/>
              <a:t>Обусловлено генетически, важное значение имеют условия жизни и воспитания ребёнка</a:t>
            </a:r>
            <a:r>
              <a:rPr lang="ru-RU" dirty="0"/>
              <a:t>: </a:t>
            </a:r>
            <a:endParaRPr lang="ru-RU" dirty="0" smtClean="0"/>
          </a:p>
          <a:p>
            <a:pPr marL="4572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Именно </a:t>
            </a:r>
            <a:r>
              <a:rPr lang="ru-RU" b="1" dirty="0">
                <a:solidFill>
                  <a:srgbClr val="FF0000"/>
                </a:solidFill>
              </a:rPr>
              <a:t>от пассивного или активного способа жизни у ребёнка в раннем возрасте зависит </a:t>
            </a:r>
            <a:r>
              <a:rPr lang="ru-RU" b="1" dirty="0" smtClean="0">
                <a:solidFill>
                  <a:srgbClr val="FF0000"/>
                </a:solidFill>
              </a:rPr>
              <a:t> его успешное  </a:t>
            </a:r>
            <a:r>
              <a:rPr lang="ru-RU" b="1" dirty="0">
                <a:solidFill>
                  <a:srgbClr val="FF0000"/>
                </a:solidFill>
              </a:rPr>
              <a:t>будущее.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140075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6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6" t="-4384" r="1236" b="4384"/>
          <a:stretch/>
        </p:blipFill>
        <p:spPr bwMode="auto">
          <a:xfrm>
            <a:off x="1563689" y="229338"/>
            <a:ext cx="5744616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1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404664"/>
            <a:ext cx="8398976" cy="345638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Ребенок развивается и познает мир благодаря движению.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Своевременное  </a:t>
            </a:r>
            <a:r>
              <a:rPr lang="ru-RU" dirty="0"/>
              <a:t>овладение ребенком движениями грубой и тонкой моторики, хорошая координация – это залог нормального умственного развития. </a:t>
            </a:r>
            <a:r>
              <a:rPr lang="ru-RU" dirty="0" smtClean="0"/>
              <a:t> </a:t>
            </a:r>
            <a:endParaRPr lang="ru-RU" dirty="0"/>
          </a:p>
          <a:p>
            <a:pPr algn="l"/>
            <a:r>
              <a:rPr lang="ru-RU" dirty="0" smtClean="0"/>
              <a:t>Сначала у ребёнка развиваются высшие анализаторы, требующие сложной координации. </a:t>
            </a:r>
          </a:p>
          <a:p>
            <a:pPr algn="l"/>
            <a:r>
              <a:rPr lang="ru-RU" dirty="0" smtClean="0"/>
              <a:t>Воспитание  движений в определённой  последовательности:   движения совершенствуются  </a:t>
            </a:r>
            <a:r>
              <a:rPr lang="ru-RU" dirty="0"/>
              <a:t>от крупных, грубых,  </a:t>
            </a:r>
            <a:r>
              <a:rPr lang="ru-RU" dirty="0" smtClean="0"/>
              <a:t>размашистых </a:t>
            </a:r>
            <a:r>
              <a:rPr lang="ru-RU" dirty="0"/>
              <a:t>к более мелким, </a:t>
            </a:r>
            <a:r>
              <a:rPr lang="ru-RU" dirty="0" smtClean="0"/>
              <a:t>точным, сначала совершенствуются </a:t>
            </a:r>
            <a:r>
              <a:rPr lang="ru-RU" dirty="0"/>
              <a:t>движения рук и </a:t>
            </a:r>
            <a:r>
              <a:rPr lang="ru-RU" dirty="0" smtClean="0"/>
              <a:t>верхней половины </a:t>
            </a:r>
            <a:r>
              <a:rPr lang="ru-RU" dirty="0"/>
              <a:t>тела, затем – ног и </a:t>
            </a:r>
            <a:r>
              <a:rPr lang="ru-RU" dirty="0" smtClean="0"/>
              <a:t>нижней </a:t>
            </a:r>
            <a:r>
              <a:rPr lang="ru-RU" dirty="0"/>
              <a:t>части тела.</a:t>
            </a:r>
          </a:p>
          <a:p>
            <a:pPr algn="l"/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-806" r="7465" b="21162"/>
          <a:stretch/>
        </p:blipFill>
        <p:spPr>
          <a:xfrm>
            <a:off x="467544" y="3789040"/>
            <a:ext cx="4950188" cy="27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580112" y="4677375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Начинать работу по развитию мелкой моторики нужно с самого раннего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6651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3529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 норме </a:t>
            </a:r>
            <a:r>
              <a:rPr lang="ru-RU" b="1" dirty="0" smtClean="0"/>
              <a:t>развития: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научается </a:t>
            </a:r>
            <a:r>
              <a:rPr lang="ru-RU" dirty="0"/>
              <a:t>держать головку, садиться, ползать, передвигаться на четвереньках, принимать вертикальное положение и делать несколько </a:t>
            </a:r>
            <a:r>
              <a:rPr lang="ru-RU" dirty="0" smtClean="0"/>
              <a:t>шагов;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</a:t>
            </a:r>
            <a:r>
              <a:rPr lang="ru-RU" dirty="0" smtClean="0"/>
              <a:t>ачинает  </a:t>
            </a:r>
            <a:r>
              <a:rPr lang="ru-RU" dirty="0"/>
              <a:t>тянуться к предметам и схватывать их и удерживать их.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манипулировать </a:t>
            </a:r>
            <a:r>
              <a:rPr lang="ru-RU" dirty="0"/>
              <a:t>ими, т.е. действовать с предметами – размахивать, бросать, постукивать.</a:t>
            </a:r>
          </a:p>
          <a:p>
            <a:r>
              <a:rPr lang="ru-RU" dirty="0"/>
              <a:t>Все эти движения и действия являются для малыша как бы ступеньками, ведущими к постепенному овладению свойственными человеку формами поведения - </a:t>
            </a:r>
            <a:r>
              <a:rPr lang="ru-RU" b="1" i="1" dirty="0"/>
              <a:t>прогрессивными движениями</a:t>
            </a:r>
            <a:r>
              <a:rPr lang="ru-RU" b="1" i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При  </a:t>
            </a:r>
            <a:r>
              <a:rPr lang="ru-RU" b="1" dirty="0"/>
              <a:t>неблагоприятных условиях воспитания </a:t>
            </a:r>
            <a:r>
              <a:rPr lang="ru-RU" dirty="0"/>
              <a:t>у ребёнка могут складываться и закрепляться </a:t>
            </a:r>
            <a:r>
              <a:rPr lang="ru-RU" b="1" i="1" dirty="0"/>
              <a:t>тупиковые виды движения</a:t>
            </a:r>
            <a:r>
              <a:rPr lang="ru-RU" dirty="0"/>
              <a:t>, которые не только не способствуют дальнейшему развитию, но наоборот, тормозят его. Это сосание пальцев, рассматривание руки, поднесённой к лицу, ощупывание рук, раскачивание на четвереньках</a:t>
            </a:r>
            <a:r>
              <a:rPr lang="ru-RU" dirty="0" smtClean="0"/>
              <a:t>. Каждый раз, когда ребёнок зациклен на этих действий, развитие останавливается.</a:t>
            </a:r>
          </a:p>
          <a:p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r>
              <a:rPr lang="ru-RU" b="1" dirty="0" smtClean="0">
                <a:latin typeface="Times New Roman"/>
                <a:ea typeface="Calibri"/>
                <a:cs typeface="Times New Roman"/>
              </a:rPr>
              <a:t>Разница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между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прогрессивными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и 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тупиковыми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движениями: </a:t>
            </a:r>
          </a:p>
          <a:p>
            <a:r>
              <a:rPr lang="ru-RU" dirty="0" smtClean="0">
                <a:latin typeface="Times New Roman"/>
                <a:ea typeface="Calibri"/>
                <a:cs typeface="Times New Roman"/>
              </a:rPr>
              <a:t>первые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способствуют получению новых впечатлений, ознакомлению с предметами и их свойствами, а вторые отгораживают ребёнка от внешнего мира.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4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0" y="548680"/>
            <a:ext cx="830874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93096"/>
            <a:ext cx="3123528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293096"/>
            <a:ext cx="3079680" cy="230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99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346429" cy="61890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Игры-занятия </a:t>
            </a:r>
            <a:r>
              <a:rPr lang="ru-RU" dirty="0"/>
              <a:t>являются более эффективными, если их проводит мать в процессе эмоционально-положительного взаимодействия с малышом.</a:t>
            </a:r>
          </a:p>
          <a:p>
            <a:r>
              <a:rPr lang="ru-RU" dirty="0"/>
              <a:t>В настоящее время доказано, что именно мать (или лицо, заменяющее ее) обладает специфическими и высоко эффективными возможностями стимуляции развития ребенка раннего возраста. </a:t>
            </a:r>
            <a:endParaRPr lang="ru-RU" dirty="0" smtClean="0"/>
          </a:p>
          <a:p>
            <a:r>
              <a:rPr lang="ru-RU" dirty="0" smtClean="0"/>
              <a:t>Установившееся </a:t>
            </a:r>
            <a:r>
              <a:rPr lang="ru-RU" dirty="0"/>
              <a:t>взаимодействие мать-дитя на ранних этапах развития представляет собой функциональную саморегулирующуюся биологическую систему.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" r="11904"/>
          <a:stretch/>
        </p:blipFill>
        <p:spPr>
          <a:xfrm>
            <a:off x="4499992" y="1484784"/>
            <a:ext cx="4510545" cy="3699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938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4"/>
          <a:stretch/>
        </p:blipFill>
        <p:spPr>
          <a:xfrm>
            <a:off x="4716016" y="3645024"/>
            <a:ext cx="4192566" cy="255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8585054" cy="6120680"/>
          </a:xfrm>
        </p:spPr>
        <p:txBody>
          <a:bodyPr>
            <a:normAutofit/>
          </a:bodyPr>
          <a:lstStyle/>
          <a:p>
            <a:r>
              <a:rPr lang="ru-RU" dirty="0"/>
              <a:t>Малыша необходимо как можно раньше научить комплексному обследованию и познанию окружающих его предметов с помощью совместной деятельности зрения, слуха, тактильно-кинестетического восприятия. </a:t>
            </a:r>
          </a:p>
          <a:p>
            <a:r>
              <a:rPr lang="ru-RU" dirty="0"/>
              <a:t>Это должно осуществляться в </a:t>
            </a:r>
            <a:r>
              <a:rPr lang="ru-RU" b="1" dirty="0"/>
              <a:t>процессе повседневного ухода за малышом.</a:t>
            </a:r>
            <a:r>
              <a:rPr lang="ru-RU" dirty="0"/>
              <a:t> Первым необходимым условием успешности этой работы является правильная организация сенсорно-моторного </a:t>
            </a:r>
            <a:r>
              <a:rPr lang="ru-RU" dirty="0" smtClean="0"/>
              <a:t>окружения: </a:t>
            </a:r>
            <a:r>
              <a:rPr lang="ru-RU" b="1" dirty="0" smtClean="0"/>
              <a:t>разнообразие сенсорных стимулов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ощупывающих движений рук малыша одновременно </a:t>
            </a:r>
            <a:r>
              <a:rPr lang="ru-RU" dirty="0" smtClean="0"/>
              <a:t>со зрительной </a:t>
            </a:r>
            <a:r>
              <a:rPr lang="ru-RU" dirty="0"/>
              <a:t>фиксацией </a:t>
            </a:r>
            <a:r>
              <a:rPr lang="ru-RU" dirty="0" smtClean="0"/>
              <a:t>предмета,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голосовых реакций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гуления</a:t>
            </a:r>
            <a:r>
              <a:rPr lang="ru-RU" dirty="0"/>
              <a:t>, </a:t>
            </a:r>
            <a:r>
              <a:rPr lang="ru-RU" dirty="0" smtClean="0"/>
              <a:t>лепета.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моторики </a:t>
            </a:r>
            <a:r>
              <a:rPr lang="ru-RU" dirty="0" smtClean="0"/>
              <a:t>пальцев, 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положительных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/>
              <a:t>эмоций.</a:t>
            </a:r>
          </a:p>
        </p:txBody>
      </p:sp>
    </p:spTree>
    <p:extLst>
      <p:ext uri="{BB962C8B-B14F-4D97-AF65-F5344CB8AC3E}">
        <p14:creationId xmlns:p14="http://schemas.microsoft.com/office/powerpoint/2010/main" val="26516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933056"/>
            <a:ext cx="8064896" cy="2771341"/>
          </a:xfrm>
        </p:spPr>
        <p:txBody>
          <a:bodyPr/>
          <a:lstStyle/>
          <a:p>
            <a:pPr algn="l"/>
            <a:r>
              <a:rPr lang="ru-RU" sz="1400" dirty="0">
                <a:effectLst/>
              </a:rPr>
              <a:t>Детская  пирамидка имеет важное значение в формировании умений и навыков ребёнка: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•	</a:t>
            </a:r>
            <a:r>
              <a:rPr lang="ru-RU" sz="1600" b="0" dirty="0">
                <a:effectLst/>
              </a:rPr>
              <a:t>развивает координацию движений;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развивает мелкую моторику;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учит выполнять действия по инструкции («Возьми колечко», «Дай колечко», «Надень колечко»; 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развивает восприятие формы, цвета, размера;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учит восприятию понятий «больше» и «меньше», «выше» и «ниже», «толще» и «тоньше», «над» и «под», «вверху» и «внизу»; 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развивает логическое мышление, умение находить причинно-следственные связи;</a:t>
            </a:r>
            <a:br>
              <a:rPr lang="ru-RU" sz="1600" b="0" dirty="0">
                <a:effectLst/>
              </a:rPr>
            </a:br>
            <a:r>
              <a:rPr lang="ru-RU" sz="1600" b="0" dirty="0">
                <a:effectLst/>
              </a:rPr>
              <a:t>•	развивает внимание, память.</a:t>
            </a:r>
            <a:r>
              <a:rPr lang="ru-RU" sz="1400" b="0" dirty="0">
                <a:effectLst/>
              </a:rPr>
              <a:t/>
            </a:r>
            <a:br>
              <a:rPr lang="ru-RU" sz="1400" b="0" dirty="0">
                <a:effectLst/>
              </a:rPr>
            </a:br>
            <a:endParaRPr lang="ru-RU" sz="1400" b="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105107" cy="34750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r="20095" b="9020"/>
          <a:stretch/>
        </p:blipFill>
        <p:spPr bwMode="auto">
          <a:xfrm>
            <a:off x="5796136" y="692696"/>
            <a:ext cx="2724713" cy="27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1202</Words>
  <Application>Microsoft Office PowerPoint</Application>
  <PresentationFormat>Экран (4:3)</PresentationFormat>
  <Paragraphs>131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Консультативно-просветительская деятельность педагога-психолога: практическое занятие  с родителями</vt:lpstr>
      <vt:lpstr>Под стимуляцией психомоторного развития понимают активное использование физиологических рефлекторных процессов, с помощью которых стимулируется развитие спонтанных, а потом и целенаправленных движений.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Детская  пирамидка имеет важное значение в формировании умений и навыков ребёнка: • развивает координацию движений; • развивает мелкую моторику; • учит выполнять действия по инструкции («Возьми колечко», «Дай колечко», «Надень колечко»;  • развивает восприятие формы, цвета, размера; • учит восприятию понятий «больше» и «меньше», «выше» и «ниже», «толще» и «тоньше», «над» и «под», «вверху» и «внизу»;  • развивает логическое мышление, умение находить причинно-следственные связи; • развивает внимание, память.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«Аленький цветочек»</dc:title>
  <dc:creator>Юрий</dc:creator>
  <cp:lastModifiedBy>Юрий</cp:lastModifiedBy>
  <cp:revision>57</cp:revision>
  <dcterms:created xsi:type="dcterms:W3CDTF">2017-02-26T17:03:31Z</dcterms:created>
  <dcterms:modified xsi:type="dcterms:W3CDTF">2018-10-30T15:29:09Z</dcterms:modified>
</cp:coreProperties>
</file>