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4" r:id="rId3"/>
    <p:sldId id="265" r:id="rId4"/>
    <p:sldId id="256" r:id="rId5"/>
    <p:sldId id="276" r:id="rId6"/>
    <p:sldId id="277" r:id="rId7"/>
    <p:sldId id="260" r:id="rId8"/>
    <p:sldId id="258" r:id="rId9"/>
    <p:sldId id="283" r:id="rId10"/>
    <p:sldId id="261" r:id="rId11"/>
    <p:sldId id="257" r:id="rId12"/>
    <p:sldId id="279" r:id="rId13"/>
    <p:sldId id="280" r:id="rId14"/>
    <p:sldId id="278" r:id="rId15"/>
    <p:sldId id="282" r:id="rId16"/>
    <p:sldId id="268" r:id="rId17"/>
    <p:sldId id="284" r:id="rId18"/>
    <p:sldId id="262" r:id="rId19"/>
    <p:sldId id="25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99FF33"/>
    <a:srgbClr val="800000"/>
    <a:srgbClr val="FF3300"/>
    <a:srgbClr val="003300"/>
    <a:srgbClr val="FF0066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102" d="100"/>
          <a:sy n="102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BE9B-0696-441D-B64D-7B3A4352B6D9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35148-376C-4D36-A2C2-5EC589F233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16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04CC-FBB7-4F38-B40C-4EDB92F6C0EC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A1D0A-17E7-40CC-9062-37D0614CF2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9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5173-9FD0-49DF-806E-F03C49DB9355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9BE72-A549-4203-8382-350BF50603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52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2C15-CB8C-47BC-9ECB-0053AA0744B5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E5C60-2225-4DA5-8D9A-0D3ABDA5CF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5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FB6E-6AAF-4EEA-9358-F4A526DBF50B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7456-6011-4C52-B714-F3EC2B5E9D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76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1022-D60C-4E8B-AB11-13B38003C9A7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58E0E-6654-435A-98AC-0D60C0F8E3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381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0303F-2F5B-45FB-9B74-C7DF6B59E687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D4A48-F61D-4162-875B-D12FF80EC9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48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287B-5F50-42D8-9C9A-7DDCD4B6DDE0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7C58-CFCA-432A-91F0-BA491A0D49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9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9B9B-C4A0-4A93-B133-E868F814524F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32548-6F30-4A2A-B248-0B126D20D1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13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C58F-5BE1-48C1-AB64-DB48A968B90C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17B1-B64B-4D9B-AF5C-37254F114A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06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F4AA-EC5C-4FF1-BC24-EC7A9B4241DA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D7828-1B22-428F-9CD1-028CB74C99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74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099A9-26E2-47F2-84DD-BBBF4DB884B0}" type="datetimeFigureOut">
              <a:rPr lang="ru-RU"/>
              <a:pPr>
                <a:defRPr/>
              </a:pPr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AC2C4C-E3E7-4CB0-A54E-2EA7F2D207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071678"/>
            <a:ext cx="50006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b="1" dirty="0" smtClean="0">
                <a:ln w="28575">
                  <a:solidFill>
                    <a:srgbClr val="0000CC"/>
                  </a:solidFill>
                  <a:prstDash val="solid"/>
                </a:ln>
                <a:solidFill>
                  <a:srgbClr val="00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Die Bücher </a:t>
            </a:r>
            <a:endParaRPr lang="ru-RU" sz="6600" b="1" dirty="0">
              <a:ln w="28575">
                <a:solidFill>
                  <a:srgbClr val="0000CC"/>
                </a:solidFill>
                <a:prstDash val="solid"/>
              </a:ln>
              <a:solidFill>
                <a:srgbClr val="00CC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7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052736"/>
            <a:ext cx="6500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de-DE" sz="3200" dirty="0" smtClean="0">
                <a:latin typeface="Bookman Old Style" panose="02050604050505020204" pitchFamily="18" charset="0"/>
              </a:rPr>
              <a:t>In der Freizeit ______ mein Vater die Zeitung.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3200" dirty="0" smtClean="0">
                <a:latin typeface="Bookman Old Style" panose="02050604050505020204" pitchFamily="18" charset="0"/>
              </a:rPr>
              <a:t>Ich _______ gern historische Romane.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3200" dirty="0" smtClean="0">
                <a:latin typeface="Bookman Old Style" panose="02050604050505020204" pitchFamily="18" charset="0"/>
              </a:rPr>
              <a:t>In der Stunde _______ wir den Text.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3200" dirty="0" smtClean="0">
                <a:latin typeface="Bookman Old Style" panose="02050604050505020204" pitchFamily="18" charset="0"/>
              </a:rPr>
              <a:t>______ du dieses Buch?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3200" dirty="0" smtClean="0">
                <a:latin typeface="Bookman Old Style" panose="02050604050505020204" pitchFamily="18" charset="0"/>
              </a:rPr>
              <a:t>In der Pause ______ ihr Comics.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072066" y="1000108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</a:t>
            </a:r>
            <a:r>
              <a:rPr lang="de-DE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liest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5" y="1928803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lese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928935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lesen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214546" y="3857629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Liest 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3" y="4429133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lest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3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92867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        </a:t>
            </a:r>
            <a:r>
              <a:rPr lang="de-DE" sz="2800" b="1" dirty="0" smtClean="0"/>
              <a:t>Ohne Wörter – keine Rede</a:t>
            </a:r>
            <a:r>
              <a:rPr lang="de-DE" sz="2800" dirty="0" smtClean="0"/>
              <a:t>!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28736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  Der Krimi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Der Comic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Das Drehbuch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Der Verlag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Die handelnde Person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Die Gestalt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Die Hauptgestalt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gehören zu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lehrreich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spannend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inhaltsreich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geheimnisvoll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wahrheitsgetreu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zum Nachdenken anregen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b="1" dirty="0" smtClean="0"/>
              <a:t>Die Neugier wecken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Wie ist es weiter?</a:t>
            </a:r>
            <a:endParaRPr lang="ru-RU" dirty="0" smtClean="0"/>
          </a:p>
          <a:p>
            <a:pPr lvl="0"/>
            <a:r>
              <a:rPr lang="de-DE" sz="2800" dirty="0" smtClean="0"/>
              <a:t>Mein</a:t>
            </a:r>
            <a:r>
              <a:rPr lang="ru-RU" sz="2800" dirty="0" smtClean="0"/>
              <a:t>е</a:t>
            </a:r>
            <a:r>
              <a:rPr lang="de-DE" sz="2800" dirty="0" smtClean="0"/>
              <a:t> Freundin liest sehr viel. </a:t>
            </a:r>
            <a:r>
              <a:rPr lang="ru-RU" sz="2800" dirty="0" err="1" smtClean="0"/>
              <a:t>Sie</a:t>
            </a:r>
            <a:r>
              <a:rPr lang="ru-RU" sz="2800" dirty="0" smtClean="0"/>
              <a:t> </a:t>
            </a:r>
            <a:r>
              <a:rPr lang="ru-RU" sz="2800" dirty="0" err="1" smtClean="0"/>
              <a:t>ist</a:t>
            </a:r>
            <a:r>
              <a:rPr lang="ru-RU" sz="2800" dirty="0" smtClean="0"/>
              <a:t> </a:t>
            </a:r>
            <a:r>
              <a:rPr lang="ru-RU" sz="2800" dirty="0" err="1" smtClean="0"/>
              <a:t>eine</a:t>
            </a:r>
            <a:r>
              <a:rPr lang="ru-RU" sz="2800" dirty="0" smtClean="0"/>
              <a:t> </a:t>
            </a:r>
            <a:r>
              <a:rPr lang="ru-RU" sz="2800" dirty="0" err="1" smtClean="0"/>
              <a:t>richtige</a:t>
            </a:r>
            <a:r>
              <a:rPr lang="ru-RU" sz="2800" dirty="0" smtClean="0"/>
              <a:t> … .</a:t>
            </a:r>
          </a:p>
          <a:p>
            <a:pPr lvl="0"/>
            <a:r>
              <a:rPr lang="de-DE" sz="2800" dirty="0" smtClean="0"/>
              <a:t>In vielen Romanen wiederspiegelt sich das Leben mit all seinen ... .</a:t>
            </a:r>
            <a:endParaRPr lang="ru-RU" sz="2800" dirty="0" smtClean="0"/>
          </a:p>
          <a:p>
            <a:pPr lvl="0"/>
            <a:r>
              <a:rPr lang="de-DE" sz="2800" dirty="0" smtClean="0"/>
              <a:t>Viele Bücher – Romane, Kurzprosa – regen zum … .</a:t>
            </a:r>
            <a:endParaRPr lang="ru-RU" sz="2800" dirty="0" smtClean="0"/>
          </a:p>
          <a:p>
            <a:pPr lvl="0"/>
            <a:r>
              <a:rPr lang="ru-RU" sz="2800" dirty="0" err="1" smtClean="0"/>
              <a:t>Comics</a:t>
            </a:r>
            <a:r>
              <a:rPr lang="ru-RU" sz="2800" dirty="0" smtClean="0"/>
              <a:t> </a:t>
            </a:r>
            <a:r>
              <a:rPr lang="ru-RU" sz="2800" dirty="0" err="1" smtClean="0"/>
              <a:t>lassen</a:t>
            </a:r>
            <a:r>
              <a:rPr lang="ru-RU" sz="2800" dirty="0" smtClean="0"/>
              <a:t> </a:t>
            </a:r>
            <a:r>
              <a:rPr lang="ru-RU" sz="2800" dirty="0" err="1" smtClean="0"/>
              <a:t>mich</a:t>
            </a:r>
            <a:r>
              <a:rPr lang="ru-RU" sz="2800" dirty="0" smtClean="0"/>
              <a:t> … .</a:t>
            </a:r>
          </a:p>
          <a:p>
            <a:pPr lvl="0"/>
            <a:r>
              <a:rPr lang="de-DE" sz="2800" dirty="0" smtClean="0"/>
              <a:t>Die  Schriftsteller</a:t>
            </a:r>
            <a:r>
              <a:rPr lang="ru-RU" sz="2800" dirty="0" smtClean="0"/>
              <a:t> </a:t>
            </a:r>
            <a:r>
              <a:rPr lang="de-DE" sz="2800" dirty="0" smtClean="0"/>
              <a:t>sind die Menschen, die … schreiben.</a:t>
            </a:r>
            <a:endParaRPr lang="ru-RU" sz="2800" dirty="0" smtClean="0"/>
          </a:p>
          <a:p>
            <a:pPr lvl="0"/>
            <a:r>
              <a:rPr lang="de-DE" sz="2800" dirty="0" smtClean="0"/>
              <a:t>Die handelnden … dieses Buches sind zwei Mädchen.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400" dirty="0" smtClean="0"/>
              <a:t>Mein</a:t>
            </a:r>
            <a:r>
              <a:rPr lang="ru-RU" sz="2400" dirty="0" smtClean="0"/>
              <a:t>е</a:t>
            </a:r>
            <a:r>
              <a:rPr lang="de-DE" sz="2400" dirty="0" smtClean="0"/>
              <a:t> Freundin liest sehr viel. </a:t>
            </a:r>
            <a:r>
              <a:rPr lang="ru-RU" sz="2400" dirty="0" err="1" smtClean="0"/>
              <a:t>Sie</a:t>
            </a:r>
            <a:r>
              <a:rPr lang="ru-RU" sz="2400" dirty="0" smtClean="0"/>
              <a:t> </a:t>
            </a:r>
            <a:r>
              <a:rPr lang="ru-RU" sz="2400" dirty="0" err="1" smtClean="0"/>
              <a:t>ist</a:t>
            </a:r>
            <a:r>
              <a:rPr lang="ru-RU" sz="2400" dirty="0" smtClean="0"/>
              <a:t> </a:t>
            </a:r>
            <a:r>
              <a:rPr lang="ru-RU" sz="2400" dirty="0" err="1" smtClean="0"/>
              <a:t>eine</a:t>
            </a:r>
            <a:r>
              <a:rPr lang="ru-RU" sz="2400" dirty="0" smtClean="0"/>
              <a:t> </a:t>
            </a:r>
            <a:r>
              <a:rPr lang="ru-RU" sz="2400" dirty="0" err="1" smtClean="0"/>
              <a:t>richtige</a:t>
            </a:r>
            <a:r>
              <a:rPr lang="ru-RU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Leseratte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de-DE" sz="2400" dirty="0" smtClean="0"/>
              <a:t>In vielen Romanen wiederspiegelt sich das Leben mit all seinen </a:t>
            </a:r>
            <a:r>
              <a:rPr lang="de-DE" sz="2400" dirty="0" smtClean="0">
                <a:solidFill>
                  <a:srgbClr val="FF0000"/>
                </a:solidFill>
              </a:rPr>
              <a:t>Widersprüchen .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de-DE" sz="2400" dirty="0" smtClean="0"/>
              <a:t>Viele Bücher – Romane, Kurzprosa – regen </a:t>
            </a:r>
            <a:r>
              <a:rPr lang="de-DE" sz="2400" dirty="0" smtClean="0">
                <a:solidFill>
                  <a:srgbClr val="FF0000"/>
                </a:solidFill>
              </a:rPr>
              <a:t>zum Nachdenken an .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ru-RU" sz="2400" dirty="0" err="1" smtClean="0"/>
              <a:t>Comics</a:t>
            </a:r>
            <a:r>
              <a:rPr lang="ru-RU" sz="2400" dirty="0" smtClean="0"/>
              <a:t> </a:t>
            </a:r>
            <a:r>
              <a:rPr lang="ru-RU" sz="2400" dirty="0" err="1" smtClean="0"/>
              <a:t>lassen</a:t>
            </a:r>
            <a:r>
              <a:rPr lang="ru-RU" sz="2400" dirty="0" smtClean="0"/>
              <a:t> </a:t>
            </a:r>
            <a:r>
              <a:rPr lang="ru-RU" sz="2400" dirty="0" err="1" smtClean="0"/>
              <a:t>mich</a:t>
            </a:r>
            <a:r>
              <a:rPr lang="ru-RU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kalt</a:t>
            </a:r>
            <a:r>
              <a:rPr lang="ru-RU" sz="2400" dirty="0" smtClean="0">
                <a:solidFill>
                  <a:srgbClr val="FF0000"/>
                </a:solidFill>
              </a:rPr>
              <a:t> .</a:t>
            </a:r>
          </a:p>
          <a:p>
            <a:pPr lvl="0"/>
            <a:r>
              <a:rPr lang="de-DE" sz="2400" dirty="0" smtClean="0"/>
              <a:t>Die  Schriftsteller sind die Menschen, die </a:t>
            </a:r>
            <a:r>
              <a:rPr lang="de-DE" sz="2400" dirty="0" smtClean="0">
                <a:solidFill>
                  <a:srgbClr val="FF0000"/>
                </a:solidFill>
              </a:rPr>
              <a:t>die Bücher schreiben.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de-DE" sz="2400" dirty="0" smtClean="0"/>
              <a:t>Die handelnden </a:t>
            </a:r>
            <a:r>
              <a:rPr lang="de-DE" sz="2400" dirty="0" smtClean="0">
                <a:solidFill>
                  <a:srgbClr val="FF0000"/>
                </a:solidFill>
              </a:rPr>
              <a:t>Personen</a:t>
            </a:r>
            <a:r>
              <a:rPr lang="de-DE" sz="2400" dirty="0" smtClean="0"/>
              <a:t> dieses Buches sind zwei Mädchen.</a:t>
            </a:r>
            <a:endParaRPr lang="ru-RU" sz="24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 in 2 Gruppen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</a:t>
            </a:r>
            <a:r>
              <a:rPr lang="de-DE" dirty="0" err="1" smtClean="0"/>
              <a:t>heisst</a:t>
            </a:r>
            <a:r>
              <a:rPr lang="de-DE" dirty="0" smtClean="0"/>
              <a:t> das Buch</a:t>
            </a:r>
            <a:r>
              <a:rPr lang="ru-RU" dirty="0" smtClean="0"/>
              <a:t>?</a:t>
            </a:r>
          </a:p>
          <a:p>
            <a:r>
              <a:rPr lang="de-DE" dirty="0" smtClean="0"/>
              <a:t>Wie </a:t>
            </a:r>
            <a:r>
              <a:rPr lang="de-DE" dirty="0" err="1" smtClean="0"/>
              <a:t>heisst</a:t>
            </a:r>
            <a:r>
              <a:rPr lang="de-DE" dirty="0" smtClean="0"/>
              <a:t> der Autor des Buches</a:t>
            </a:r>
            <a:r>
              <a:rPr lang="ru-RU" dirty="0" smtClean="0"/>
              <a:t>?</a:t>
            </a:r>
          </a:p>
          <a:p>
            <a:r>
              <a:rPr lang="de-DE" dirty="0" smtClean="0"/>
              <a:t>Wer ist die Hauptperson</a:t>
            </a:r>
            <a:r>
              <a:rPr lang="ru-RU" dirty="0" smtClean="0"/>
              <a:t>?</a:t>
            </a:r>
          </a:p>
          <a:p>
            <a:r>
              <a:rPr lang="de-DE" dirty="0" smtClean="0"/>
              <a:t>Wo spielt die Handlung</a:t>
            </a:r>
            <a:r>
              <a:rPr lang="ru-RU" dirty="0" smtClean="0"/>
              <a:t>?</a:t>
            </a:r>
          </a:p>
          <a:p>
            <a:r>
              <a:rPr lang="de-DE" dirty="0" smtClean="0"/>
              <a:t>Wovon ist hier die Rede</a:t>
            </a:r>
            <a:r>
              <a:rPr lang="ru-RU" dirty="0" smtClean="0"/>
              <a:t>?</a:t>
            </a:r>
          </a:p>
          <a:p>
            <a:r>
              <a:rPr lang="de-DE" dirty="0" smtClean="0"/>
              <a:t>Wie ist das Buch</a:t>
            </a:r>
            <a:r>
              <a:rPr lang="ru-RU" dirty="0" smtClean="0"/>
              <a:t>?</a:t>
            </a:r>
          </a:p>
          <a:p>
            <a:r>
              <a:rPr lang="de-DE" dirty="0" smtClean="0"/>
              <a:t>Regt es zum </a:t>
            </a:r>
            <a:r>
              <a:rPr lang="de-DE" dirty="0" err="1" smtClean="0"/>
              <a:t>Nachenken</a:t>
            </a:r>
            <a:r>
              <a:rPr lang="de-DE" dirty="0" smtClean="0"/>
              <a:t> an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Wie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kommt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das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Buch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zur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Welt?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Wer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arbeitet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am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Buch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Am </a:t>
            </a:r>
            <a:r>
              <a:rPr lang="en-US" sz="2800" dirty="0" err="1" smtClean="0">
                <a:solidFill>
                  <a:srgbClr val="002060"/>
                </a:solidFill>
              </a:rPr>
              <a:t>Buch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arbeiten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Maler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Arzt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Drucker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Schriftsteller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Reda</a:t>
            </a:r>
            <a:r>
              <a:rPr lang="de-DE" sz="2400" dirty="0" smtClean="0">
                <a:solidFill>
                  <a:srgbClr val="002060"/>
                </a:solidFill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</a:rPr>
              <a:t>teur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Programmierer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Illustrator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Der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Schauspieler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0_24905_bf38306e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928802"/>
            <a:ext cx="285752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799288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Bookman Old Style" panose="02050604050505020204" pitchFamily="18" charset="0"/>
              </a:rPr>
              <a:t>-</a:t>
            </a:r>
            <a:r>
              <a:rPr lang="en-US" sz="3200" i="1" dirty="0" err="1" smtClean="0">
                <a:latin typeface="Aparajita" pitchFamily="34" charset="0"/>
                <a:cs typeface="Aparajita" pitchFamily="34" charset="0"/>
              </a:rPr>
              <a:t>Papier</a:t>
            </a:r>
            <a:r>
              <a:rPr lang="en-US" sz="3200" i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i="1" dirty="0" err="1" smtClean="0">
                <a:latin typeface="Aparajita" pitchFamily="34" charset="0"/>
                <a:cs typeface="Aparajita" pitchFamily="34" charset="0"/>
              </a:rPr>
              <a:t>wird</a:t>
            </a:r>
            <a:r>
              <a:rPr lang="en-US" sz="3200" i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i="1" dirty="0" err="1" smtClean="0">
                <a:latin typeface="Aparajita" pitchFamily="34" charset="0"/>
                <a:cs typeface="Aparajita" pitchFamily="34" charset="0"/>
              </a:rPr>
              <a:t>seit</a:t>
            </a:r>
            <a:r>
              <a:rPr lang="en-US" sz="3200" i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i="1" dirty="0" err="1" smtClean="0">
                <a:latin typeface="Aparajita" pitchFamily="34" charset="0"/>
                <a:cs typeface="Aparajita" pitchFamily="34" charset="0"/>
              </a:rPr>
              <a:t>Beginn</a:t>
            </a:r>
            <a:r>
              <a:rPr lang="en-US" sz="3200" i="1" dirty="0" smtClean="0">
                <a:latin typeface="Aparajita" pitchFamily="34" charset="0"/>
                <a:cs typeface="Aparajita" pitchFamily="34" charset="0"/>
              </a:rPr>
              <a:t> des 20.Jahrhunderts </a:t>
            </a:r>
            <a:r>
              <a:rPr lang="en-US" sz="3200" i="1" dirty="0" err="1" smtClean="0">
                <a:latin typeface="Aparajita" pitchFamily="34" charset="0"/>
                <a:cs typeface="Aparajita" pitchFamily="34" charset="0"/>
              </a:rPr>
              <a:t>hergestellt</a:t>
            </a:r>
            <a:r>
              <a:rPr lang="en-US" sz="3200" i="1" dirty="0" smtClean="0">
                <a:solidFill>
                  <a:srgbClr val="0000CC"/>
                </a:solidFill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200" i="1" dirty="0" smtClean="0">
                <a:cs typeface="Aparajita" pitchFamily="34" charset="0"/>
              </a:rPr>
              <a:t>-</a:t>
            </a:r>
            <a:r>
              <a:rPr lang="de-DE" sz="3200" i="1" dirty="0" smtClean="0">
                <a:latin typeface="Aparajita" pitchFamily="34" charset="0"/>
                <a:cs typeface="Aparajita" pitchFamily="34" charset="0"/>
              </a:rPr>
              <a:t> Aus 2 Tonnen Holz wird 1 Tonne Papier hergestellt</a:t>
            </a:r>
            <a:r>
              <a:rPr lang="ru-RU" sz="3200" i="1" dirty="0" smtClean="0">
                <a:cs typeface="Aparajita" pitchFamily="34" charset="0"/>
              </a:rPr>
              <a:t>.</a:t>
            </a:r>
            <a:endParaRPr lang="en-US" sz="3200" i="1" dirty="0" smtClean="0">
              <a:solidFill>
                <a:schemeClr val="hlink"/>
              </a:solidFill>
              <a:latin typeface="Aparajita" pitchFamily="34" charset="0"/>
              <a:cs typeface="Aparajita" pitchFamily="34" charset="0"/>
            </a:endParaRP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ru-RU" sz="3200" i="1" dirty="0" smtClean="0">
                <a:cs typeface="Aparajita" pitchFamily="34" charset="0"/>
              </a:rPr>
              <a:t>-</a:t>
            </a:r>
            <a:r>
              <a:rPr lang="de-DE" sz="3200" i="1" dirty="0" smtClean="0">
                <a:latin typeface="Aparajita" pitchFamily="34" charset="0"/>
                <a:cs typeface="Aparajita" pitchFamily="34" charset="0"/>
              </a:rPr>
              <a:t>Seitdem wird der Verbrauch von diesem Material immer </a:t>
            </a:r>
            <a:r>
              <a:rPr lang="de-DE" sz="3200" i="1" dirty="0" err="1" smtClean="0">
                <a:latin typeface="Aparajita" pitchFamily="34" charset="0"/>
                <a:cs typeface="Aparajita" pitchFamily="34" charset="0"/>
              </a:rPr>
              <a:t>grö</a:t>
            </a:r>
            <a:r>
              <a:rPr lang="en-US" sz="3200" i="1" dirty="0" err="1" smtClean="0">
                <a:latin typeface="Aparajita" pitchFamily="34" charset="0"/>
                <a:cs typeface="Aparajita" pitchFamily="34" charset="0"/>
              </a:rPr>
              <a:t>ss</a:t>
            </a:r>
            <a:r>
              <a:rPr lang="de-DE" sz="3200" i="1" dirty="0" smtClean="0">
                <a:latin typeface="Aparajita" pitchFamily="34" charset="0"/>
                <a:cs typeface="Aparajita" pitchFamily="34" charset="0"/>
              </a:rPr>
              <a:t>er</a:t>
            </a:r>
            <a:r>
              <a:rPr lang="ru-RU" sz="3200" i="1" dirty="0" smtClean="0">
                <a:cs typeface="Aparajita" pitchFamily="34" charset="0"/>
              </a:rPr>
              <a:t> </a:t>
            </a:r>
            <a:r>
              <a:rPr lang="en-US" sz="3200" i="1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285750" indent="-285750" fontAlgn="auto">
              <a:spcAft>
                <a:spcPts val="0"/>
              </a:spcAft>
              <a:defRPr/>
            </a:pPr>
            <a:endParaRPr lang="ru-RU" sz="3200" i="1" dirty="0" smtClean="0">
              <a:cs typeface="Aparajita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defRPr/>
            </a:pPr>
            <a:r>
              <a:rPr lang="de-DE" sz="3200" i="1" dirty="0" smtClean="0">
                <a:latin typeface="Aparajita" pitchFamily="34" charset="0"/>
                <a:cs typeface="Aparajita" pitchFamily="34" charset="0"/>
              </a:rPr>
              <a:t>-Papier wurde noch in Moskau in </a:t>
            </a:r>
            <a:r>
              <a:rPr lang="de-DE" sz="3200" i="1" dirty="0" err="1" smtClean="0">
                <a:latin typeface="Aparajita" pitchFamily="34" charset="0"/>
                <a:cs typeface="Aparajita" pitchFamily="34" charset="0"/>
              </a:rPr>
              <a:t>grossen</a:t>
            </a:r>
            <a:r>
              <a:rPr lang="de-DE" sz="3200" i="1" dirty="0" smtClean="0">
                <a:latin typeface="Aparajita" pitchFamily="34" charset="0"/>
                <a:cs typeface="Aparajita" pitchFamily="34" charset="0"/>
              </a:rPr>
              <a:t> Mengen hergestellt.</a:t>
            </a:r>
            <a:endParaRPr lang="en-US" sz="3200" i="1" dirty="0">
              <a:solidFill>
                <a:srgbClr val="0000CC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4179" y="1000125"/>
            <a:ext cx="5747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400" b="1" dirty="0" err="1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99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Richtig</a:t>
            </a:r>
            <a:r>
              <a:rPr lang="en-US" sz="4400" b="1" dirty="0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400" b="1" dirty="0" err="1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oder</a:t>
            </a:r>
            <a:r>
              <a:rPr lang="en-US" sz="4400" b="1" dirty="0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400" b="1" dirty="0" err="1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99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falsch</a:t>
            </a:r>
            <a:endParaRPr lang="en-US" sz="4400" b="1" dirty="0">
              <a:ln w="28575">
                <a:solidFill>
                  <a:srgbClr val="006600"/>
                </a:solidFill>
                <a:prstDash val="solid"/>
              </a:ln>
              <a:solidFill>
                <a:srgbClr val="99FF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62" t="7474" r="61401" b="57172"/>
          <a:stretch/>
        </p:blipFill>
        <p:spPr>
          <a:xfrm>
            <a:off x="8299505" y="2648863"/>
            <a:ext cx="677307" cy="62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32" t="5351" r="9887" b="57172"/>
          <a:stretch/>
        </p:blipFill>
        <p:spPr>
          <a:xfrm>
            <a:off x="8299505" y="1969632"/>
            <a:ext cx="586302" cy="58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32" t="5351" r="9887" b="57172"/>
          <a:stretch/>
        </p:blipFill>
        <p:spPr>
          <a:xfrm>
            <a:off x="8345007" y="4453651"/>
            <a:ext cx="586302" cy="58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62" t="7474" r="61401" b="57172"/>
          <a:stretch/>
        </p:blipFill>
        <p:spPr>
          <a:xfrm>
            <a:off x="8321213" y="3584909"/>
            <a:ext cx="677307" cy="62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544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214422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Wozu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?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78592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Wir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lesen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785926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Um </a:t>
            </a:r>
            <a:r>
              <a:rPr lang="en-US" dirty="0" err="1" smtClean="0">
                <a:solidFill>
                  <a:srgbClr val="002060"/>
                </a:solidFill>
              </a:rPr>
              <a:t>Neus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erfahren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Um </a:t>
            </a:r>
            <a:r>
              <a:rPr lang="en-US" dirty="0" err="1" smtClean="0">
                <a:solidFill>
                  <a:srgbClr val="002060"/>
                </a:solidFill>
              </a:rPr>
              <a:t>Antworten</a:t>
            </a:r>
            <a:r>
              <a:rPr lang="en-US" dirty="0" smtClean="0">
                <a:solidFill>
                  <a:srgbClr val="002060"/>
                </a:solidFill>
              </a:rPr>
              <a:t> auf </a:t>
            </a:r>
            <a:r>
              <a:rPr lang="en-US" dirty="0" err="1" smtClean="0">
                <a:solidFill>
                  <a:srgbClr val="002060"/>
                </a:solidFill>
              </a:rPr>
              <a:t>Fragen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bekommen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Weil </a:t>
            </a:r>
            <a:r>
              <a:rPr lang="en-US" dirty="0" err="1" smtClean="0">
                <a:solidFill>
                  <a:srgbClr val="002060"/>
                </a:solidFill>
              </a:rPr>
              <a:t>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Spass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macht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Weil </a:t>
            </a:r>
            <a:r>
              <a:rPr lang="en-US" dirty="0" err="1" smtClean="0">
                <a:solidFill>
                  <a:srgbClr val="002060"/>
                </a:solidFill>
              </a:rPr>
              <a:t>wir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anderer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Menschen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lernen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wollen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0_24904_be16c29b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235745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4015"/>
            <a:ext cx="2049963" cy="307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50" y="1007842"/>
            <a:ext cx="2018613" cy="308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1014015"/>
            <a:ext cx="2191653" cy="329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22" y="3961676"/>
            <a:ext cx="1888143" cy="268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0" y="3492148"/>
            <a:ext cx="2314463" cy="315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472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07103"/>
            <a:ext cx="1800200" cy="287949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484784"/>
            <a:ext cx="8363272" cy="12144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Hausaufgabe</a:t>
            </a:r>
            <a:r>
              <a:rPr lang="en-US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92494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Wörter wiederholen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Der Text </a:t>
            </a:r>
            <a:r>
              <a:rPr lang="de-DE" sz="3200" i="1" dirty="0" err="1" smtClean="0">
                <a:solidFill>
                  <a:srgbClr val="0000CC"/>
                </a:solidFill>
                <a:latin typeface="Bookman Old Style" panose="02050604050505020204" pitchFamily="18" charset="0"/>
              </a:rPr>
              <a:t>lesen,verstehen</a:t>
            </a:r>
            <a:r>
              <a:rPr lang="de-DE" sz="3200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(Übung 9 a – Seite 72</a:t>
            </a:r>
            <a:r>
              <a:rPr lang="en-US" sz="3200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)</a:t>
            </a:r>
            <a:endParaRPr lang="ru-RU" sz="3200" i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7604" y="1772816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Es ist kein Baum </a:t>
            </a:r>
          </a:p>
          <a:p>
            <a:pPr algn="ctr"/>
            <a:r>
              <a:rPr lang="de-DE" sz="54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aber hat doch Blätter. </a:t>
            </a:r>
            <a:endParaRPr lang="ru-RU" sz="5400" i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39454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Was ist das? </a:t>
            </a:r>
            <a:endParaRPr lang="ru-RU" sz="4000" b="1" dirty="0">
              <a:ln w="95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0" y="3640625"/>
            <a:ext cx="1708260" cy="221372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729843" y="3380132"/>
            <a:ext cx="2293192" cy="2750823"/>
            <a:chOff x="6012160" y="3380132"/>
            <a:chExt cx="3010875" cy="347786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380132"/>
              <a:ext cx="3010875" cy="3477868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6381414" y="5241892"/>
              <a:ext cx="2160240" cy="1447125"/>
              <a:chOff x="3275856" y="4358139"/>
              <a:chExt cx="2160240" cy="1447125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275856" y="4358139"/>
                <a:ext cx="2160240" cy="137511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3347864" y="4358139"/>
                <a:ext cx="1800200" cy="1447125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8696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15" y="2780928"/>
            <a:ext cx="6486345" cy="2977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728745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 smtClean="0">
                <a:ln w="3810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Das Buch </a:t>
            </a:r>
            <a:endParaRPr lang="ru-RU" sz="8000" b="1" dirty="0">
              <a:ln w="38100">
                <a:solidFill>
                  <a:srgbClr val="8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4483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861048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ln w="28575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in unserem Leben</a:t>
            </a:r>
            <a:endParaRPr lang="ru-RU" sz="6000" b="1" dirty="0">
              <a:ln w="28575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76872"/>
            <a:ext cx="64219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b="1" dirty="0" smtClean="0">
                <a:ln w="28575">
                  <a:solidFill>
                    <a:srgbClr val="0000CC"/>
                  </a:solidFill>
                  <a:prstDash val="solid"/>
                </a:ln>
                <a:solidFill>
                  <a:srgbClr val="00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Die Bücher </a:t>
            </a:r>
            <a:endParaRPr lang="ru-RU" sz="8000" b="1" dirty="0">
              <a:ln w="28575">
                <a:solidFill>
                  <a:srgbClr val="0000CC"/>
                </a:solidFill>
                <a:prstDash val="solid"/>
              </a:ln>
              <a:solidFill>
                <a:srgbClr val="00CC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872410" cy="614364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b="1" dirty="0" smtClean="0">
                <a:solidFill>
                  <a:srgbClr val="FF0066"/>
                </a:solidFill>
              </a:rPr>
              <a:t>B</a:t>
            </a:r>
            <a:r>
              <a:rPr lang="en-US" b="1" dirty="0" smtClean="0">
                <a:solidFill>
                  <a:srgbClr val="FF0066"/>
                </a:solidFill>
              </a:rPr>
              <a:t>u</a:t>
            </a:r>
            <a:r>
              <a:rPr lang="de-DE" b="1" dirty="0" err="1" smtClean="0">
                <a:solidFill>
                  <a:srgbClr val="FF0066"/>
                </a:solidFill>
              </a:rPr>
              <a:t>cher</a:t>
            </a:r>
            <a:endParaRPr lang="de-DE" i="1" dirty="0" smtClean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i="1" dirty="0" smtClean="0">
                <a:solidFill>
                  <a:srgbClr val="FF0066"/>
                </a:solidFill>
              </a:rPr>
              <a:t>(H. Hesse)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Alle Bucher dieser Welt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 Bringen dir kein Gluck,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 Doch sie weisen dich geheim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In dich selbst </a:t>
            </a:r>
            <a:r>
              <a:rPr lang="de-DE" sz="2400" dirty="0" err="1" smtClean="0"/>
              <a:t>zuruck</a:t>
            </a:r>
            <a:r>
              <a:rPr lang="de-DE" sz="24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Dort ist alles, was du brauchst.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 Sonne, </a:t>
            </a:r>
            <a:r>
              <a:rPr lang="de-DE" sz="2400" i="1" dirty="0" smtClean="0"/>
              <a:t>Stern </a:t>
            </a:r>
            <a:r>
              <a:rPr lang="de-DE" sz="2400" dirty="0" smtClean="0"/>
              <a:t>und Mond,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 Denn das Licht, danach du fragst,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In dir selber wohnt.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Weisheit, die du lang gesucht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dirty="0" smtClean="0"/>
              <a:t> In den </a:t>
            </a:r>
            <a:r>
              <a:rPr lang="de-DE" sz="2400" dirty="0" err="1" smtClean="0"/>
              <a:t>Bucherein</a:t>
            </a:r>
            <a:r>
              <a:rPr lang="de-DE" sz="2400" dirty="0" smtClean="0"/>
              <a:t>, Leuchtet jetzt aus jedem </a:t>
            </a:r>
            <a:r>
              <a:rPr lang="de-DE" sz="2400" i="1" dirty="0" smtClean="0"/>
              <a:t>Blatt,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2400" i="1" dirty="0" smtClean="0"/>
              <a:t> </a:t>
            </a:r>
            <a:r>
              <a:rPr lang="de-DE" sz="2400" dirty="0" smtClean="0"/>
              <a:t>Denn nun ist sie dein.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57849"/>
          </a:xfrm>
        </p:spPr>
        <p:txBody>
          <a:bodyPr/>
          <a:lstStyle/>
          <a:p>
            <a:pPr>
              <a:buNone/>
            </a:pPr>
            <a:r>
              <a:rPr lang="de-DE" sz="2800" dirty="0" smtClean="0"/>
              <a:t>    </a:t>
            </a:r>
            <a:r>
              <a:rPr lang="ru-RU" sz="2800" dirty="0" smtClean="0"/>
              <a:t>В книгах мира, мне поверь</a:t>
            </a:r>
          </a:p>
          <a:p>
            <a:pPr>
              <a:buNone/>
            </a:pPr>
            <a:r>
              <a:rPr lang="de-DE" sz="2800" dirty="0" smtClean="0"/>
              <a:t>    </a:t>
            </a:r>
            <a:r>
              <a:rPr lang="ru-RU" sz="2800" dirty="0" smtClean="0"/>
              <a:t>Счастья – малые гроши, </a:t>
            </a:r>
            <a:br>
              <a:rPr lang="ru-RU" sz="2800" dirty="0" smtClean="0"/>
            </a:br>
            <a:r>
              <a:rPr lang="ru-RU" sz="2800" dirty="0" smtClean="0"/>
              <a:t>Но они откроют дверь </a:t>
            </a:r>
            <a:br>
              <a:rPr lang="ru-RU" sz="2800" dirty="0" smtClean="0"/>
            </a:br>
            <a:r>
              <a:rPr lang="ru-RU" sz="2800" dirty="0" smtClean="0"/>
              <a:t>К тайнам ищущей души. </a:t>
            </a:r>
            <a:br>
              <a:rPr lang="ru-RU" sz="2800" dirty="0" smtClean="0"/>
            </a:br>
            <a:r>
              <a:rPr lang="ru-RU" sz="2800" dirty="0" smtClean="0"/>
              <a:t>Там, что надо – всё найдёшь, </a:t>
            </a:r>
            <a:br>
              <a:rPr lang="ru-RU" sz="2800" dirty="0" smtClean="0"/>
            </a:br>
            <a:r>
              <a:rPr lang="ru-RU" sz="2800" dirty="0" smtClean="0"/>
              <a:t>Солнце, звёзды, лунный свет. </a:t>
            </a:r>
            <a:br>
              <a:rPr lang="ru-RU" sz="2800" dirty="0" smtClean="0"/>
            </a:br>
            <a:r>
              <a:rPr lang="ru-RU" sz="2800" dirty="0" smtClean="0"/>
              <a:t>В светлый храм ты здесь войдешь, </a:t>
            </a:r>
            <a:br>
              <a:rPr lang="ru-RU" sz="2800" dirty="0" smtClean="0"/>
            </a:br>
            <a:r>
              <a:rPr lang="ru-RU" sz="2800" dirty="0" smtClean="0"/>
              <a:t>Что искал уж много лет. </a:t>
            </a:r>
            <a:br>
              <a:rPr lang="ru-RU" sz="2800" dirty="0" smtClean="0"/>
            </a:br>
            <a:r>
              <a:rPr lang="ru-RU" sz="2800" dirty="0" smtClean="0"/>
              <a:t>Мудрость книг, что прочитал, </a:t>
            </a:r>
            <a:br>
              <a:rPr lang="ru-RU" sz="2800" dirty="0" smtClean="0"/>
            </a:br>
            <a:r>
              <a:rPr lang="ru-RU" sz="2800" dirty="0" smtClean="0"/>
              <a:t>Обнажится не таясь, </a:t>
            </a:r>
            <a:br>
              <a:rPr lang="ru-RU" sz="2800" dirty="0" smtClean="0"/>
            </a:br>
            <a:r>
              <a:rPr lang="ru-RU" sz="2800" dirty="0" smtClean="0"/>
              <a:t>Вспыхнет светом на листах; </a:t>
            </a:r>
            <a:br>
              <a:rPr lang="ru-RU" sz="2800" dirty="0" smtClean="0"/>
            </a:br>
            <a:r>
              <a:rPr lang="ru-RU" sz="2800" dirty="0" smtClean="0"/>
              <a:t>Знай, теперь она - твоя! (Перевод В. Маринин)</a:t>
            </a:r>
          </a:p>
          <a:p>
            <a:pPr>
              <a:buNone/>
            </a:pPr>
            <a:r>
              <a:rPr lang="de-DE" sz="2800" dirty="0" smtClean="0"/>
              <a:t> 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348880"/>
            <a:ext cx="432048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d</a:t>
            </a:r>
            <a:r>
              <a:rPr lang="de-DE" sz="60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ie Bucharten</a:t>
            </a:r>
            <a:endParaRPr lang="ru-RU" sz="6000" b="1" dirty="0">
              <a:ln w="28575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915" y="4224114"/>
            <a:ext cx="291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n w="28575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</a:t>
            </a:r>
            <a:r>
              <a:rPr lang="de-DE" sz="4000" dirty="0" smtClean="0">
                <a:ln w="28575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as Märchen</a:t>
            </a:r>
            <a:endParaRPr lang="ru-RU" sz="4000" dirty="0">
              <a:ln w="28575">
                <a:solidFill>
                  <a:srgbClr val="0033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116" y="838252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</a:t>
            </a:r>
            <a:r>
              <a:rPr lang="de-DE" sz="4000" dirty="0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er Roman</a:t>
            </a:r>
            <a:endParaRPr lang="ru-RU" sz="4000" dirty="0">
              <a:ln w="28575">
                <a:solidFill>
                  <a:srgbClr val="0066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2612" y="2404458"/>
            <a:ext cx="1980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</a:t>
            </a:r>
            <a:r>
              <a:rPr lang="de-DE" sz="4000" dirty="0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er Krimi</a:t>
            </a:r>
            <a:endParaRPr lang="ru-RU" sz="4000" dirty="0">
              <a:ln w="28575">
                <a:solidFill>
                  <a:srgbClr val="0066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2667" y="2564904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der Comic</a:t>
            </a:r>
            <a:endParaRPr lang="ru-RU" sz="4000" dirty="0">
              <a:ln w="28575">
                <a:solidFill>
                  <a:srgbClr val="0066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1935" y="856091"/>
            <a:ext cx="28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n w="28575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</a:t>
            </a:r>
            <a:r>
              <a:rPr lang="de-DE" sz="4000" dirty="0" smtClean="0">
                <a:ln w="28575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as Abenteuer</a:t>
            </a:r>
            <a:endParaRPr lang="ru-RU" sz="4000" dirty="0">
              <a:ln w="28575">
                <a:solidFill>
                  <a:srgbClr val="0033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076598"/>
            <a:ext cx="3564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n w="28575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die Geschichte</a:t>
            </a:r>
            <a:endParaRPr lang="ru-RU" sz="4000" dirty="0">
              <a:ln w="28575">
                <a:solidFill>
                  <a:srgbClr val="0033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773" y="4900104"/>
            <a:ext cx="449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die Sciencefiction-Literatur</a:t>
            </a:r>
            <a:endParaRPr lang="ru-RU" sz="4000" dirty="0">
              <a:ln w="28575">
                <a:solidFill>
                  <a:srgbClr val="0066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931" y="931846"/>
            <a:ext cx="2773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n w="28575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latin typeface="Bookman Old Style" panose="02050604050505020204" pitchFamily="18" charset="0"/>
              </a:rPr>
              <a:t>die Erzählung</a:t>
            </a:r>
            <a:endParaRPr lang="ru-RU" sz="4000" dirty="0">
              <a:ln w="28575">
                <a:solidFill>
                  <a:srgbClr val="003300"/>
                </a:solidFill>
                <a:prstDash val="solid"/>
              </a:ln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51" y="5400037"/>
            <a:ext cx="1705220" cy="1457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54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459731"/>
              </p:ext>
            </p:extLst>
          </p:nvPr>
        </p:nvGraphicFramePr>
        <p:xfrm>
          <a:off x="683568" y="1001613"/>
          <a:ext cx="7918382" cy="1920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56420"/>
                <a:gridCol w="58619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Bookman Old Style" panose="02050604050505020204" pitchFamily="18" charset="0"/>
                        </a:rPr>
                        <a:t>gern …</a:t>
                      </a:r>
                      <a:endParaRPr lang="ru-RU" sz="3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600" b="1" dirty="0" smtClean="0">
                          <a:latin typeface="Bookman Old Style" panose="02050604050505020204" pitchFamily="18" charset="0"/>
                        </a:rPr>
                        <a:t>Ich lese</a:t>
                      </a:r>
                      <a:endParaRPr lang="ru-RU" sz="36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Bookman Old Style" panose="02050604050505020204" pitchFamily="18" charset="0"/>
                        </a:rPr>
                        <a:t>nicht besonders gern …</a:t>
                      </a:r>
                      <a:endParaRPr lang="ru-RU" sz="3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Bookman Old Style" panose="02050604050505020204" pitchFamily="18" charset="0"/>
                        </a:rPr>
                        <a:t>überhaupt keine …</a:t>
                      </a:r>
                      <a:endParaRPr lang="ru-RU" sz="3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0537531"/>
              </p:ext>
            </p:extLst>
          </p:nvPr>
        </p:nvGraphicFramePr>
        <p:xfrm>
          <a:off x="1403648" y="5477986"/>
          <a:ext cx="6482303" cy="118872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64823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3600" dirty="0" smtClean="0">
                          <a:latin typeface="Bookman Old Style" panose="02050604050505020204" pitchFamily="18" charset="0"/>
                        </a:rPr>
                        <a:t>Mir macht es (keinen) Spaß, … zu lesen.</a:t>
                      </a:r>
                      <a:endParaRPr lang="ru-RU" sz="3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73" y="1556792"/>
            <a:ext cx="834008" cy="834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09" y="2261553"/>
            <a:ext cx="648072" cy="660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3" y="5733256"/>
            <a:ext cx="1171575" cy="93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76" y="914425"/>
            <a:ext cx="759305" cy="8160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04" y="5924550"/>
            <a:ext cx="1652666" cy="933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9502" y="299621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3300"/>
                </a:solidFill>
                <a:latin typeface="Bookman Old Style" panose="02050604050505020204" pitchFamily="18" charset="0"/>
              </a:rPr>
              <a:t>Liebesromane </a:t>
            </a:r>
            <a:endParaRPr lang="ru-RU" sz="4000" i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117" y="3990745"/>
            <a:ext cx="216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Krimis  </a:t>
            </a:r>
            <a:endParaRPr lang="ru-RU" sz="4000" i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5736" y="4648800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3300"/>
                </a:solidFill>
                <a:latin typeface="Bookman Old Style" panose="02050604050505020204" pitchFamily="18" charset="0"/>
              </a:rPr>
              <a:t>Theaterstücke  </a:t>
            </a:r>
            <a:endParaRPr lang="ru-RU" sz="4000" i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9211" y="3130874"/>
            <a:ext cx="237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Comics  </a:t>
            </a:r>
            <a:endParaRPr lang="ru-RU" sz="4000" i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7599" y="3940914"/>
            <a:ext cx="2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Märchen  </a:t>
            </a:r>
            <a:endParaRPr lang="ru-RU" sz="4000" i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138" y="4738721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Gedichte  </a:t>
            </a:r>
            <a:endParaRPr lang="ru-RU" sz="4000" i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3718" y="3838760"/>
            <a:ext cx="349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3300"/>
                </a:solidFill>
                <a:latin typeface="Bookman Old Style" panose="02050604050505020204" pitchFamily="18" charset="0"/>
              </a:rPr>
              <a:t>Abenteuer</a:t>
            </a:r>
            <a:endParaRPr lang="ru-RU" sz="4000" i="1" dirty="0">
              <a:solidFill>
                <a:srgbClr val="0033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0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14546" y="1142984"/>
          <a:ext cx="4214842" cy="53636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07421"/>
                <a:gridCol w="2107421"/>
              </a:tblGrid>
              <a:tr h="590393">
                <a:tc gridSpan="2"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lesen</a:t>
                      </a:r>
                      <a:endParaRPr lang="ru-RU" sz="36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90393">
                <a:tc>
                  <a:txBody>
                    <a:bodyPr/>
                    <a:lstStyle/>
                    <a:p>
                      <a:pPr algn="l"/>
                      <a:r>
                        <a:rPr lang="de-DE" sz="3600" b="1" i="1" dirty="0" smtClean="0">
                          <a:solidFill>
                            <a:srgbClr val="0000CC"/>
                          </a:solidFill>
                          <a:latin typeface="Bookman Old Style" panose="02050604050505020204" pitchFamily="18" charset="0"/>
                        </a:rPr>
                        <a:t>ich</a:t>
                      </a:r>
                      <a:endParaRPr lang="ru-RU" sz="3600" b="1" i="1" dirty="0">
                        <a:solidFill>
                          <a:srgbClr val="0000CC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lese</a:t>
                      </a:r>
                      <a:endParaRPr lang="ru-RU" sz="36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90393">
                <a:tc>
                  <a:txBody>
                    <a:bodyPr/>
                    <a:lstStyle/>
                    <a:p>
                      <a:pPr algn="l"/>
                      <a:r>
                        <a:rPr lang="de-DE" sz="3600" b="1" i="1" dirty="0" smtClean="0">
                          <a:solidFill>
                            <a:srgbClr val="0000CC"/>
                          </a:solidFill>
                          <a:latin typeface="Bookman Old Style" panose="02050604050505020204" pitchFamily="18" charset="0"/>
                        </a:rPr>
                        <a:t>du</a:t>
                      </a:r>
                      <a:endParaRPr lang="ru-RU" sz="3600" b="1" i="1" dirty="0">
                        <a:solidFill>
                          <a:srgbClr val="0000CC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l</a:t>
                      </a:r>
                      <a:r>
                        <a:rPr lang="de-DE" sz="3600" dirty="0" smtClean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ie</a:t>
                      </a:r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st</a:t>
                      </a:r>
                      <a:endParaRPr lang="ru-RU" sz="36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983988">
                <a:tc>
                  <a:txBody>
                    <a:bodyPr/>
                    <a:lstStyle/>
                    <a:p>
                      <a:pPr algn="l"/>
                      <a:r>
                        <a:rPr lang="de-DE" sz="3200" b="1" i="1" dirty="0" smtClean="0">
                          <a:solidFill>
                            <a:srgbClr val="0000CC"/>
                          </a:solidFill>
                          <a:latin typeface="Bookman Old Style" panose="02050604050505020204" pitchFamily="18" charset="0"/>
                        </a:rPr>
                        <a:t>er, sie, es</a:t>
                      </a:r>
                      <a:endParaRPr lang="ru-RU" sz="3200" b="1" i="1" dirty="0">
                        <a:solidFill>
                          <a:srgbClr val="0000CC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l</a:t>
                      </a:r>
                      <a:r>
                        <a:rPr lang="de-DE" sz="3600" dirty="0" smtClean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ie</a:t>
                      </a:r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st</a:t>
                      </a:r>
                      <a:endParaRPr lang="ru-RU" sz="36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90393">
                <a:tc>
                  <a:txBody>
                    <a:bodyPr/>
                    <a:lstStyle/>
                    <a:p>
                      <a:pPr algn="l"/>
                      <a:r>
                        <a:rPr lang="de-DE" sz="3600" b="1" i="1" dirty="0" smtClean="0">
                          <a:solidFill>
                            <a:srgbClr val="0000CC"/>
                          </a:solidFill>
                          <a:latin typeface="Bookman Old Style" panose="02050604050505020204" pitchFamily="18" charset="0"/>
                        </a:rPr>
                        <a:t>wir</a:t>
                      </a:r>
                      <a:endParaRPr lang="ru-RU" sz="3600" b="1" i="1" dirty="0">
                        <a:solidFill>
                          <a:srgbClr val="0000CC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lesen</a:t>
                      </a:r>
                      <a:endParaRPr lang="ru-RU" sz="36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590393">
                <a:tc>
                  <a:txBody>
                    <a:bodyPr/>
                    <a:lstStyle/>
                    <a:p>
                      <a:pPr algn="l"/>
                      <a:r>
                        <a:rPr lang="de-DE" sz="3600" b="1" i="1" dirty="0" smtClean="0">
                          <a:solidFill>
                            <a:srgbClr val="0000CC"/>
                          </a:solidFill>
                          <a:latin typeface="Bookman Old Style" panose="02050604050505020204" pitchFamily="18" charset="0"/>
                        </a:rPr>
                        <a:t>ihr</a:t>
                      </a:r>
                      <a:endParaRPr lang="ru-RU" sz="3600" b="1" i="1" dirty="0">
                        <a:solidFill>
                          <a:srgbClr val="0000CC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lest</a:t>
                      </a:r>
                      <a:endParaRPr lang="ru-RU" sz="36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096444">
                <a:tc>
                  <a:txBody>
                    <a:bodyPr/>
                    <a:lstStyle/>
                    <a:p>
                      <a:pPr algn="l"/>
                      <a:r>
                        <a:rPr lang="de-DE" sz="3600" b="1" i="1" dirty="0" smtClean="0">
                          <a:solidFill>
                            <a:srgbClr val="0000CC"/>
                          </a:solidFill>
                          <a:latin typeface="Bookman Old Style" panose="02050604050505020204" pitchFamily="18" charset="0"/>
                        </a:rPr>
                        <a:t>sie, Sie</a:t>
                      </a:r>
                      <a:endParaRPr lang="ru-RU" sz="3600" b="1" i="1" dirty="0">
                        <a:solidFill>
                          <a:srgbClr val="0000CC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lesen</a:t>
                      </a:r>
                      <a:endParaRPr lang="ru-RU" sz="36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111Библиотека</Template>
  <TotalTime>605</TotalTime>
  <Words>561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Arbeit in 2 Gruppen.</vt:lpstr>
      <vt:lpstr>Wie kommt das Buch zur Welt? Wer arbeitet am Buch?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Boss</cp:lastModifiedBy>
  <cp:revision>45</cp:revision>
  <dcterms:created xsi:type="dcterms:W3CDTF">2013-09-14T16:01:05Z</dcterms:created>
  <dcterms:modified xsi:type="dcterms:W3CDTF">2018-10-28T03:54:51Z</dcterms:modified>
</cp:coreProperties>
</file>