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9" r:id="rId11"/>
    <p:sldId id="266" r:id="rId12"/>
    <p:sldId id="265" r:id="rId13"/>
    <p:sldId id="267"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57FBB65-C25E-42B7-B81A-D63E8DE166F2}" type="datetimeFigureOut">
              <a:rPr lang="ru-RU" smtClean="0"/>
              <a:pPr/>
              <a:t>25.08.2018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E2C64B-E69C-470F-811A-9316C79C30E2}" type="slidenum">
              <a:rPr lang="ru-RU" smtClean="0"/>
              <a:pPr/>
              <a:t>‹#›</a:t>
            </a:fld>
            <a:endParaRPr lang="ru-RU"/>
          </a:p>
        </p:txBody>
      </p:sp>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7FBB65-C25E-42B7-B81A-D63E8DE166F2}" type="datetimeFigureOut">
              <a:rPr lang="ru-RU" smtClean="0"/>
              <a:pPr/>
              <a:t>25.08.2018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E2C64B-E69C-470F-811A-9316C79C30E2}" type="slidenum">
              <a:rPr lang="ru-RU" smtClean="0"/>
              <a:pPr/>
              <a:t>‹#›</a:t>
            </a:fld>
            <a:endParaRPr lang="ru-RU"/>
          </a:p>
        </p:txBody>
      </p:sp>
    </p:spTree>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7FBB65-C25E-42B7-B81A-D63E8DE166F2}" type="datetimeFigureOut">
              <a:rPr lang="ru-RU" smtClean="0"/>
              <a:pPr/>
              <a:t>25.08.2018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E2C64B-E69C-470F-811A-9316C79C30E2}" type="slidenum">
              <a:rPr lang="ru-RU" smtClean="0"/>
              <a:pPr/>
              <a:t>‹#›</a:t>
            </a:fld>
            <a:endParaRPr lang="ru-RU"/>
          </a:p>
        </p:txBody>
      </p:sp>
    </p:spTree>
  </p:cSld>
  <p:clrMapOvr>
    <a:masterClrMapping/>
  </p:clrMapOvr>
  <p:transition>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7FBB65-C25E-42B7-B81A-D63E8DE166F2}" type="datetimeFigureOut">
              <a:rPr lang="ru-RU" smtClean="0"/>
              <a:pPr/>
              <a:t>25.08.2018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E2C64B-E69C-470F-811A-9316C79C30E2}" type="slidenum">
              <a:rPr lang="ru-RU" smtClean="0"/>
              <a:pPr/>
              <a:t>‹#›</a:t>
            </a:fld>
            <a:endParaRPr lang="ru-RU"/>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57FBB65-C25E-42B7-B81A-D63E8DE166F2}" type="datetimeFigureOut">
              <a:rPr lang="ru-RU" smtClean="0"/>
              <a:pPr/>
              <a:t>25.08.2018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E2C64B-E69C-470F-811A-9316C79C30E2}" type="slidenum">
              <a:rPr lang="ru-RU" smtClean="0"/>
              <a:pPr/>
              <a:t>‹#›</a:t>
            </a:fld>
            <a:endParaRPr lang="ru-RU"/>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57FBB65-C25E-42B7-B81A-D63E8DE166F2}" type="datetimeFigureOut">
              <a:rPr lang="ru-RU" smtClean="0"/>
              <a:pPr/>
              <a:t>25.08.2018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E2C64B-E69C-470F-811A-9316C79C30E2}" type="slidenum">
              <a:rPr lang="ru-RU" smtClean="0"/>
              <a:pPr/>
              <a:t>‹#›</a:t>
            </a:fld>
            <a:endParaRPr lang="ru-RU"/>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57FBB65-C25E-42B7-B81A-D63E8DE166F2}" type="datetimeFigureOut">
              <a:rPr lang="ru-RU" smtClean="0"/>
              <a:pPr/>
              <a:t>25.08.2018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E2C64B-E69C-470F-811A-9316C79C30E2}" type="slidenum">
              <a:rPr lang="ru-RU" smtClean="0"/>
              <a:pPr/>
              <a:t>‹#›</a:t>
            </a:fld>
            <a:endParaRPr lang="ru-RU"/>
          </a:p>
        </p:txBody>
      </p:sp>
    </p:spTree>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57FBB65-C25E-42B7-B81A-D63E8DE166F2}" type="datetimeFigureOut">
              <a:rPr lang="ru-RU" smtClean="0"/>
              <a:pPr/>
              <a:t>25.08.2018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E2C64B-E69C-470F-811A-9316C79C30E2}" type="slidenum">
              <a:rPr lang="ru-RU" smtClean="0"/>
              <a:pPr/>
              <a:t>‹#›</a:t>
            </a:fld>
            <a:endParaRPr lang="ru-RU"/>
          </a:p>
        </p:txBody>
      </p:sp>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7FBB65-C25E-42B7-B81A-D63E8DE166F2}" type="datetimeFigureOut">
              <a:rPr lang="ru-RU" smtClean="0"/>
              <a:pPr/>
              <a:t>25.08.2018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E2C64B-E69C-470F-811A-9316C79C30E2}" type="slidenum">
              <a:rPr lang="ru-RU" smtClean="0"/>
              <a:pPr/>
              <a:t>‹#›</a:t>
            </a:fld>
            <a:endParaRPr lang="ru-RU"/>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7FBB65-C25E-42B7-B81A-D63E8DE166F2}" type="datetimeFigureOut">
              <a:rPr lang="ru-RU" smtClean="0"/>
              <a:pPr/>
              <a:t>25.08.2018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E2C64B-E69C-470F-811A-9316C79C30E2}" type="slidenum">
              <a:rPr lang="ru-RU" smtClean="0"/>
              <a:pPr/>
              <a:t>‹#›</a:t>
            </a:fld>
            <a:endParaRPr lang="ru-RU"/>
          </a:p>
        </p:txBody>
      </p:sp>
    </p:spTree>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7FBB65-C25E-42B7-B81A-D63E8DE166F2}" type="datetimeFigureOut">
              <a:rPr lang="ru-RU" smtClean="0"/>
              <a:pPr/>
              <a:t>25.08.2018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E2C64B-E69C-470F-811A-9316C79C30E2}" type="slidenum">
              <a:rPr lang="ru-RU" smtClean="0"/>
              <a:pPr/>
              <a:t>‹#›</a:t>
            </a:fld>
            <a:endParaRPr lang="ru-RU"/>
          </a:p>
        </p:txBody>
      </p:sp>
    </p:spTree>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FBB65-C25E-42B7-B81A-D63E8DE166F2}" type="datetimeFigureOut">
              <a:rPr lang="ru-RU" smtClean="0"/>
              <a:pPr/>
              <a:t>25.08.2018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2C64B-E69C-470F-811A-9316C79C30E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orig07.deviantart.net/efe3/f/2008/331/e/9/e9233209245b69d5818b42694c7b77b4.jpg" TargetMode="External"/><Relationship Id="rId3" Type="http://schemas.openxmlformats.org/officeDocument/2006/relationships/hyperlink" Target="http://&#1075;&#1086;&#1088;&#1089;&#1090;&#1086;&#1083;&#1103;&#1088;&#1082;&#1072;.&#1088;&#1092;/pic/tov/ed38e27d22700be5bd39a41a6b9dff76.jpg" TargetMode="External"/><Relationship Id="rId7" Type="http://schemas.openxmlformats.org/officeDocument/2006/relationships/hyperlink" Target="http://readytospeak.ru/wp-content/uploads/2016/01/house-drawing.jpg" TargetMode="External"/><Relationship Id="rId2" Type="http://schemas.openxmlformats.org/officeDocument/2006/relationships/hyperlink" Target="http://static5.depositphotos.com/1003854/460/v/950/depositphotos_4607410-Colorful-children-room-vector-illustration.jpg" TargetMode="External"/><Relationship Id="rId1" Type="http://schemas.openxmlformats.org/officeDocument/2006/relationships/slideLayout" Target="../slideLayouts/slideLayout1.xml"/><Relationship Id="rId6" Type="http://schemas.openxmlformats.org/officeDocument/2006/relationships/hyperlink" Target="http://www.homeenglish.ru/pic/bathroom.jpg" TargetMode="External"/><Relationship Id="rId5" Type="http://schemas.openxmlformats.org/officeDocument/2006/relationships/hyperlink" Target="https://fs00.infourok.ru/images/doc/252/256857/img10.jpg" TargetMode="External"/><Relationship Id="rId4" Type="http://schemas.openxmlformats.org/officeDocument/2006/relationships/hyperlink" Target="http://mebelnadom.ru/img/nizhegorodmebel/prihojaya_gloria/comps/5244.jpg" TargetMode="External"/><Relationship Id="rId9" Type="http://schemas.openxmlformats.org/officeDocument/2006/relationships/hyperlink" Target="http://www.spbtravel.ru/pic/photo/catbig_576_25.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42910" y="428604"/>
            <a:ext cx="7772400" cy="1470025"/>
          </a:xfrm>
          <a:prstGeom prst="rect">
            <a:avLst/>
          </a:prstGeom>
        </p:spPr>
        <p:txBody>
          <a:bodyPr vert="horz" lIns="91440" tIns="45720" rIns="91440" bIns="45720" rtlCol="0" anchor="ctr">
            <a:normAutofit fontScale="25000" lnSpcReduction="20000"/>
          </a:bodyPr>
          <a:lstStyle/>
          <a:p>
            <a:pPr lvl="0" algn="ctr" fontAlgn="base">
              <a:spcBef>
                <a:spcPct val="0"/>
              </a:spcBef>
              <a:spcAft>
                <a:spcPct val="0"/>
              </a:spcAft>
              <a:tabLst>
                <a:tab pos="180975" algn="l"/>
              </a:tabLst>
            </a:pPr>
            <a:r>
              <a:rPr kumimoji="0" lang="ru-RU" sz="6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6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4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44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ru-RU" sz="11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ru-RU" sz="11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11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112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n-US" sz="1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House Advert</a:t>
            </a:r>
            <a:endParaRPr kumimoji="0" lang="ru-RU" sz="11200" b="1" i="0" u="none" strike="noStrike" cap="none" normalizeH="0" baseline="0" dirty="0" smtClean="0">
              <a:ln>
                <a:noFill/>
              </a:ln>
              <a:solidFill>
                <a:schemeClr val="tx1"/>
              </a:solidFill>
              <a:effectLst/>
              <a:latin typeface="Times New Roman" pitchFamily="18" charset="0"/>
              <a:cs typeface="Times New Roman" pitchFamily="18" charset="0"/>
            </a:endParaRPr>
          </a:p>
          <a:p>
            <a:pPr lvl="0" algn="ctr" eaLnBrk="0" fontAlgn="base" hangingPunct="0">
              <a:spcBef>
                <a:spcPct val="0"/>
              </a:spcBef>
              <a:spcAft>
                <a:spcPct val="0"/>
              </a:spcAft>
              <a:tabLst>
                <a:tab pos="180975" algn="l"/>
              </a:tabLst>
            </a:pPr>
            <a:r>
              <a:rPr kumimoji="0" lang="ru-RU" sz="1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(Реклама</a:t>
            </a:r>
            <a:r>
              <a:rPr kumimoji="0" lang="ru-RU" sz="112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дома</a:t>
            </a:r>
            <a:r>
              <a:rPr kumimoji="0" lang="ru-RU" sz="1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lvl="0" algn="ctr" eaLnBrk="0" fontAlgn="base" hangingPunct="0">
              <a:spcBef>
                <a:spcPct val="0"/>
              </a:spcBef>
              <a:spcAft>
                <a:spcPct val="0"/>
              </a:spcAft>
              <a:tabLst>
                <a:tab pos="180975" algn="l"/>
              </a:tabLst>
            </a:pPr>
            <a:endParaRPr kumimoji="0" lang="ru-RU" sz="11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одзаголовок 2"/>
          <p:cNvSpPr txBox="1">
            <a:spLocks/>
          </p:cNvSpPr>
          <p:nvPr/>
        </p:nvSpPr>
        <p:spPr>
          <a:xfrm>
            <a:off x="2571736" y="4429132"/>
            <a:ext cx="6400800" cy="1752600"/>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Автор: Жаглина Татьяна Владимировна,    учитель английского языка</a:t>
            </a:r>
            <a:b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b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МБОУ гимназии №19 </a:t>
            </a:r>
            <a:b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b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имени Н.З.Поповичевой </a:t>
            </a:r>
            <a:b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br>
            <a:r>
              <a:rPr kumimoji="0" lang="ru-RU" sz="24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г. Липецка</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Прямоугольник 6"/>
          <p:cNvSpPr/>
          <p:nvPr/>
        </p:nvSpPr>
        <p:spPr>
          <a:xfrm>
            <a:off x="1835696" y="2276872"/>
            <a:ext cx="5904656" cy="830997"/>
          </a:xfrm>
          <a:prstGeom prst="rect">
            <a:avLst/>
          </a:prstGeom>
        </p:spPr>
        <p:txBody>
          <a:bodyPr wrap="square">
            <a:spAutoFit/>
          </a:bodyPr>
          <a:lstStyle/>
          <a:p>
            <a:pPr lvl="0" algn="ctr">
              <a:spcBef>
                <a:spcPct val="0"/>
              </a:spcBef>
            </a:pPr>
            <a:r>
              <a:rPr lang="ru-RU" sz="2400" b="1" dirty="0">
                <a:latin typeface="Times New Roman" pitchFamily="18" charset="0"/>
                <a:cs typeface="Times New Roman" pitchFamily="18" charset="0"/>
              </a:rPr>
              <a:t>урок английского языка, 6 класс, </a:t>
            </a:r>
            <a:br>
              <a:rPr lang="ru-RU" sz="2400" b="1" dirty="0">
                <a:latin typeface="Times New Roman" pitchFamily="18" charset="0"/>
                <a:cs typeface="Times New Roman" pitchFamily="18" charset="0"/>
              </a:rPr>
            </a:br>
            <a:r>
              <a:rPr lang="ru-RU" sz="2400" b="1" dirty="0">
                <a:latin typeface="Times New Roman" pitchFamily="18" charset="0"/>
                <a:cs typeface="Times New Roman" pitchFamily="18" charset="0"/>
              </a:rPr>
              <a:t>У</a:t>
            </a:r>
            <a:r>
              <a:rPr lang="en-US" sz="2400" b="1" dirty="0">
                <a:latin typeface="Times New Roman" pitchFamily="18" charset="0"/>
                <a:cs typeface="Times New Roman" pitchFamily="18" charset="0"/>
              </a:rPr>
              <a:t>MK</a:t>
            </a: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Ю. Е., Ваулиной ДЖ. Дули</a:t>
            </a:r>
            <a:endParaRPr lang="ru-RU" sz="2400" b="1" dirty="0">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356992"/>
            <a:ext cx="7772400" cy="1470025"/>
          </a:xfrm>
        </p:spPr>
        <p:txBody>
          <a:bodyPr>
            <a:normAutofit fontScale="90000"/>
          </a:bodyPr>
          <a:lstStyle/>
          <a:p>
            <a:pPr lvl="0" algn="l" fontAlgn="base">
              <a:spcAft>
                <a:spcPct val="0"/>
              </a:spcAft>
            </a:pPr>
            <a:r>
              <a:rPr lang="en-US" sz="4000" b="1" i="1" dirty="0" smtClean="0">
                <a:solidFill>
                  <a:srgbClr val="C00000"/>
                </a:solidFill>
                <a:latin typeface="Times New Roman" pitchFamily="18" charset="0"/>
                <a:ea typeface="Calibri" pitchFamily="34" charset="0"/>
                <a:cs typeface="Times New Roman" pitchFamily="18" charset="0"/>
              </a:rPr>
              <a:t>USE:</a:t>
            </a:r>
            <a:r>
              <a:rPr lang="en-US" b="1" i="1" dirty="0" smtClean="0">
                <a:solidFill>
                  <a:srgbClr val="C00000"/>
                </a:solidFill>
                <a:latin typeface="Times New Roman" pitchFamily="18" charset="0"/>
                <a:ea typeface="Calibri" pitchFamily="34" charset="0"/>
                <a:cs typeface="Times New Roman" pitchFamily="18" charset="0"/>
              </a:rPr>
              <a:t/>
            </a:r>
            <a:br>
              <a:rPr lang="en-US" b="1" i="1" dirty="0" smtClean="0">
                <a:solidFill>
                  <a:srgbClr val="C00000"/>
                </a:solidFill>
                <a:latin typeface="Times New Roman" pitchFamily="18" charset="0"/>
                <a:ea typeface="Calibri" pitchFamily="34" charset="0"/>
                <a:cs typeface="Times New Roman" pitchFamily="18" charset="0"/>
              </a:rPr>
            </a:br>
            <a:r>
              <a:rPr lang="en-US" sz="3100" b="1" i="1" dirty="0" smtClean="0">
                <a:solidFill>
                  <a:srgbClr val="C00000"/>
                </a:solidFill>
                <a:latin typeface="Times New Roman" pitchFamily="18" charset="0"/>
                <a:ea typeface="Calibri" pitchFamily="34" charset="0"/>
                <a:cs typeface="Times New Roman" pitchFamily="18" charset="0"/>
              </a:rPr>
              <a:t>• </a:t>
            </a:r>
            <a:r>
              <a:rPr lang="en-US" sz="3100" b="1" i="1" dirty="0" smtClean="0">
                <a:solidFill>
                  <a:srgbClr val="002060"/>
                </a:solidFill>
                <a:latin typeface="Times New Roman" pitchFamily="18" charset="0"/>
                <a:ea typeface="Calibri" pitchFamily="34" charset="0"/>
                <a:cs typeface="Times New Roman" pitchFamily="18" charset="0"/>
              </a:rPr>
              <a:t>2,Green Street</a:t>
            </a:r>
            <a:r>
              <a:rPr lang="en-US" sz="3100" b="1" dirty="0" smtClean="0">
                <a:solidFill>
                  <a:srgbClr val="002060"/>
                </a:solidFill>
                <a:latin typeface="Times New Roman" pitchFamily="18" charset="0"/>
                <a:ea typeface="Calibri" pitchFamily="34" charset="0"/>
                <a:cs typeface="Times New Roman" pitchFamily="18" charset="0"/>
              </a:rPr>
              <a:t> </a:t>
            </a:r>
            <a:r>
              <a:rPr lang="ru-RU" sz="3100" b="1" dirty="0" smtClean="0">
                <a:solidFill>
                  <a:srgbClr val="002060"/>
                </a:solidFill>
                <a:latin typeface="Times New Roman" pitchFamily="18" charset="0"/>
                <a:ea typeface="Calibri" pitchFamily="34" charset="0"/>
                <a:cs typeface="Times New Roman" pitchFamily="18" charset="0"/>
              </a:rPr>
              <a:t/>
            </a:r>
            <a:br>
              <a:rPr lang="ru-RU" sz="3100" b="1" dirty="0" smtClean="0">
                <a:solidFill>
                  <a:srgbClr val="002060"/>
                </a:solidFill>
                <a:latin typeface="Times New Roman" pitchFamily="18" charset="0"/>
                <a:ea typeface="Calibri" pitchFamily="34" charset="0"/>
                <a:cs typeface="Times New Roman" pitchFamily="18" charset="0"/>
              </a:rPr>
            </a:br>
            <a:r>
              <a:rPr lang="en-US" sz="3100" b="1" i="1" dirty="0" smtClean="0">
                <a:solidFill>
                  <a:srgbClr val="C00000"/>
                </a:solidFill>
                <a:latin typeface="Times New Roman" pitchFamily="18" charset="0"/>
                <a:ea typeface="Calibri" pitchFamily="34" charset="0"/>
                <a:cs typeface="Times New Roman" pitchFamily="18" charset="0"/>
              </a:rPr>
              <a:t>• </a:t>
            </a:r>
            <a:r>
              <a:rPr lang="en-US" sz="3100" b="1" i="1" dirty="0" smtClean="0">
                <a:solidFill>
                  <a:srgbClr val="002060"/>
                </a:solidFill>
                <a:latin typeface="Times New Roman" pitchFamily="18" charset="0"/>
                <a:ea typeface="Calibri" pitchFamily="34" charset="0"/>
                <a:cs typeface="Times New Roman" pitchFamily="18" charset="0"/>
              </a:rPr>
              <a:t>1832897 </a:t>
            </a:r>
            <a:r>
              <a:rPr lang="ru-RU" sz="3100" b="1" i="1" dirty="0" smtClean="0">
                <a:solidFill>
                  <a:srgbClr val="002060"/>
                </a:solidFill>
                <a:latin typeface="Times New Roman" pitchFamily="18" charset="0"/>
                <a:ea typeface="Calibri" pitchFamily="34" charset="0"/>
                <a:cs typeface="Times New Roman" pitchFamily="18" charset="0"/>
              </a:rPr>
              <a:t/>
            </a:r>
            <a:br>
              <a:rPr lang="ru-RU" sz="3100" b="1" i="1" dirty="0" smtClean="0">
                <a:solidFill>
                  <a:srgbClr val="002060"/>
                </a:solidFill>
                <a:latin typeface="Times New Roman" pitchFamily="18" charset="0"/>
                <a:ea typeface="Calibri" pitchFamily="34" charset="0"/>
                <a:cs typeface="Times New Roman" pitchFamily="18" charset="0"/>
              </a:rPr>
            </a:br>
            <a:r>
              <a:rPr lang="en-US" sz="3100" b="1" i="1" dirty="0" smtClean="0">
                <a:solidFill>
                  <a:srgbClr val="C00000"/>
                </a:solidFill>
                <a:latin typeface="Times New Roman" pitchFamily="18" charset="0"/>
                <a:ea typeface="Calibri" pitchFamily="34" charset="0"/>
                <a:cs typeface="Times New Roman" pitchFamily="18" charset="0"/>
              </a:rPr>
              <a:t>•</a:t>
            </a:r>
            <a:r>
              <a:rPr lang="en-US" sz="3100" b="1" i="1" dirty="0" smtClean="0">
                <a:solidFill>
                  <a:srgbClr val="002060"/>
                </a:solidFill>
                <a:latin typeface="Times New Roman" pitchFamily="18" charset="0"/>
                <a:ea typeface="Calibri" pitchFamily="34" charset="0"/>
                <a:cs typeface="Times New Roman" pitchFamily="18" charset="0"/>
              </a:rPr>
              <a:t> £</a:t>
            </a:r>
            <a:r>
              <a:rPr lang="ru-RU" sz="3100" b="1" i="1" dirty="0" smtClean="0">
                <a:solidFill>
                  <a:srgbClr val="002060"/>
                </a:solidFill>
                <a:latin typeface="Times New Roman" pitchFamily="18" charset="0"/>
                <a:ea typeface="Calibri" pitchFamily="34" charset="0"/>
                <a:cs typeface="Times New Roman" pitchFamily="18" charset="0"/>
              </a:rPr>
              <a:t>2</a:t>
            </a:r>
            <a:r>
              <a:rPr lang="en-US" sz="3100" b="1" i="1" dirty="0" smtClean="0">
                <a:solidFill>
                  <a:srgbClr val="002060"/>
                </a:solidFill>
                <a:latin typeface="Times New Roman" pitchFamily="18" charset="0"/>
                <a:ea typeface="Calibri" pitchFamily="34" charset="0"/>
                <a:cs typeface="Times New Roman" pitchFamily="18" charset="0"/>
              </a:rPr>
              <a:t>00/week </a:t>
            </a:r>
            <a:r>
              <a:rPr lang="ru-RU" sz="3100" b="1" i="1" dirty="0" smtClean="0">
                <a:solidFill>
                  <a:srgbClr val="002060"/>
                </a:solidFill>
                <a:latin typeface="Times New Roman" pitchFamily="18" charset="0"/>
                <a:ea typeface="Calibri" pitchFamily="34" charset="0"/>
                <a:cs typeface="Times New Roman" pitchFamily="18" charset="0"/>
              </a:rPr>
              <a:t/>
            </a:r>
            <a:br>
              <a:rPr lang="ru-RU" sz="3100" b="1" i="1" dirty="0" smtClean="0">
                <a:solidFill>
                  <a:srgbClr val="002060"/>
                </a:solidFill>
                <a:latin typeface="Times New Roman" pitchFamily="18" charset="0"/>
                <a:ea typeface="Calibri" pitchFamily="34" charset="0"/>
                <a:cs typeface="Times New Roman" pitchFamily="18" charset="0"/>
              </a:rPr>
            </a:br>
            <a:r>
              <a:rPr lang="en-US" sz="3100" b="1" i="1" dirty="0" smtClean="0">
                <a:solidFill>
                  <a:srgbClr val="C00000"/>
                </a:solidFill>
                <a:latin typeface="Times New Roman" pitchFamily="18" charset="0"/>
                <a:ea typeface="Calibri" pitchFamily="34" charset="0"/>
                <a:cs typeface="Times New Roman" pitchFamily="18" charset="0"/>
              </a:rPr>
              <a:t>• </a:t>
            </a:r>
            <a:r>
              <a:rPr lang="en-US" sz="3100" b="1" i="1" dirty="0" smtClean="0">
                <a:solidFill>
                  <a:srgbClr val="002060"/>
                </a:solidFill>
                <a:latin typeface="Times New Roman" pitchFamily="18" charset="0"/>
                <a:ea typeface="Calibri" pitchFamily="34" charset="0"/>
                <a:cs typeface="Times New Roman" pitchFamily="18" charset="0"/>
              </a:rPr>
              <a:t>7</a:t>
            </a:r>
            <a:r>
              <a:rPr lang="ru-RU" sz="3100" b="1" i="1" dirty="0" smtClean="0">
                <a:solidFill>
                  <a:srgbClr val="002060"/>
                </a:solidFill>
                <a:latin typeface="Times New Roman" pitchFamily="18" charset="0"/>
                <a:ea typeface="Calibri" pitchFamily="34" charset="0"/>
                <a:cs typeface="Times New Roman" pitchFamily="18" charset="0"/>
              </a:rPr>
              <a:t> </a:t>
            </a:r>
            <a:r>
              <a:rPr lang="en-US" sz="3100" b="1" i="1" dirty="0" smtClean="0">
                <a:solidFill>
                  <a:srgbClr val="002060"/>
                </a:solidFill>
                <a:latin typeface="Times New Roman" pitchFamily="18" charset="0"/>
                <a:ea typeface="Calibri" pitchFamily="34" charset="0"/>
                <a:cs typeface="Times New Roman" pitchFamily="18" charset="0"/>
              </a:rPr>
              <a:t>rooms </a:t>
            </a:r>
            <a:br>
              <a:rPr lang="en-US" sz="3100" b="1" i="1" dirty="0" smtClean="0">
                <a:solidFill>
                  <a:srgbClr val="002060"/>
                </a:solidFill>
                <a:latin typeface="Times New Roman" pitchFamily="18" charset="0"/>
                <a:ea typeface="Calibri" pitchFamily="34" charset="0"/>
                <a:cs typeface="Times New Roman" pitchFamily="18" charset="0"/>
              </a:rPr>
            </a:br>
            <a:r>
              <a:rPr lang="en-US" sz="3100" b="1" i="1" dirty="0" smtClean="0">
                <a:solidFill>
                  <a:srgbClr val="C00000"/>
                </a:solidFill>
                <a:latin typeface="Times New Roman" pitchFamily="18" charset="0"/>
                <a:ea typeface="Calibri" pitchFamily="34" charset="0"/>
                <a:cs typeface="Times New Roman" pitchFamily="18" charset="0"/>
              </a:rPr>
              <a:t>• </a:t>
            </a:r>
            <a:r>
              <a:rPr lang="en-US" sz="3100" b="1" i="1" dirty="0" smtClean="0">
                <a:solidFill>
                  <a:srgbClr val="002060"/>
                </a:solidFill>
                <a:latin typeface="Times New Roman" pitchFamily="18" charset="0"/>
                <a:cs typeface="Times New Roman" pitchFamily="18" charset="0"/>
              </a:rPr>
              <a:t>comfortable armchairs and a sofa </a:t>
            </a:r>
            <a:r>
              <a:rPr lang="en-US" sz="3100" b="1" dirty="0" smtClean="0">
                <a:solidFill>
                  <a:srgbClr val="002060"/>
                </a:solidFill>
                <a:latin typeface="Times New Roman" pitchFamily="18" charset="0"/>
                <a:ea typeface="Calibri" pitchFamily="34" charset="0"/>
                <a:cs typeface="Times New Roman" pitchFamily="18" charset="0"/>
              </a:rPr>
              <a:t/>
            </a:r>
            <a:br>
              <a:rPr lang="en-US" sz="3100" b="1" dirty="0" smtClean="0">
                <a:solidFill>
                  <a:srgbClr val="002060"/>
                </a:solidFill>
                <a:latin typeface="Times New Roman" pitchFamily="18" charset="0"/>
                <a:ea typeface="Calibri" pitchFamily="34" charset="0"/>
                <a:cs typeface="Times New Roman" pitchFamily="18" charset="0"/>
              </a:rPr>
            </a:br>
            <a:r>
              <a:rPr lang="en-US" sz="3100" b="1" i="1" dirty="0" smtClean="0">
                <a:solidFill>
                  <a:srgbClr val="C00000"/>
                </a:solidFill>
                <a:latin typeface="Times New Roman" pitchFamily="18" charset="0"/>
                <a:ea typeface="Calibri" pitchFamily="34" charset="0"/>
                <a:cs typeface="Times New Roman" pitchFamily="18" charset="0"/>
              </a:rPr>
              <a:t>• </a:t>
            </a:r>
            <a:r>
              <a:rPr lang="en-US" sz="3100" b="1" i="1" dirty="0" smtClean="0">
                <a:solidFill>
                  <a:srgbClr val="002060"/>
                </a:solidFill>
                <a:latin typeface="Times New Roman" pitchFamily="18" charset="0"/>
                <a:ea typeface="Calibri" pitchFamily="34" charset="0"/>
                <a:cs typeface="Times New Roman" pitchFamily="18" charset="0"/>
              </a:rPr>
              <a:t>a </a:t>
            </a:r>
            <a:r>
              <a:rPr lang="en-US" sz="3100" b="1" i="1" dirty="0" smtClean="0">
                <a:solidFill>
                  <a:srgbClr val="002060"/>
                </a:solidFill>
                <a:latin typeface="Times New Roman" pitchFamily="18" charset="0"/>
                <a:ea typeface="Calibri" pitchFamily="34" charset="0"/>
                <a:cs typeface="Times New Roman" pitchFamily="18" charset="0"/>
              </a:rPr>
              <a:t>small garden </a:t>
            </a:r>
            <a:r>
              <a:rPr lang="en-US" sz="3100" b="1" i="1" dirty="0" smtClean="0">
                <a:solidFill>
                  <a:srgbClr val="002060"/>
                </a:solidFill>
                <a:latin typeface="Times New Roman" pitchFamily="18" charset="0"/>
                <a:ea typeface="Calibri" pitchFamily="34" charset="0"/>
                <a:cs typeface="Times New Roman" pitchFamily="18" charset="0"/>
              </a:rPr>
              <a:t/>
            </a:r>
            <a:br>
              <a:rPr lang="en-US" sz="3100" b="1" i="1" dirty="0" smtClean="0">
                <a:solidFill>
                  <a:srgbClr val="002060"/>
                </a:solidFill>
                <a:latin typeface="Times New Roman" pitchFamily="18" charset="0"/>
                <a:ea typeface="Calibri" pitchFamily="34" charset="0"/>
                <a:cs typeface="Times New Roman" pitchFamily="18" charset="0"/>
              </a:rPr>
            </a:br>
            <a:r>
              <a:rPr lang="en-US" sz="3100" b="1" i="1" dirty="0" smtClean="0">
                <a:solidFill>
                  <a:srgbClr val="C00000"/>
                </a:solidFill>
                <a:latin typeface="Times New Roman" pitchFamily="18" charset="0"/>
                <a:ea typeface="Calibri" pitchFamily="34" charset="0"/>
                <a:cs typeface="Times New Roman" pitchFamily="18" charset="0"/>
              </a:rPr>
              <a:t>•</a:t>
            </a:r>
            <a:r>
              <a:rPr lang="en-US" sz="3100" b="1" dirty="0" smtClean="0">
                <a:solidFill>
                  <a:srgbClr val="002060"/>
                </a:solidFill>
                <a:latin typeface="Times New Roman" pitchFamily="18" charset="0"/>
                <a:cs typeface="Times New Roman" pitchFamily="18" charset="0"/>
              </a:rPr>
              <a:t> </a:t>
            </a:r>
            <a:r>
              <a:rPr lang="en-US" sz="3100" b="1" i="1" dirty="0" smtClean="0">
                <a:solidFill>
                  <a:srgbClr val="002060"/>
                </a:solidFill>
                <a:latin typeface="Times New Roman" pitchFamily="18" charset="0"/>
                <a:cs typeface="Times New Roman" pitchFamily="18" charset="0"/>
              </a:rPr>
              <a:t>a</a:t>
            </a:r>
            <a:r>
              <a:rPr lang="en-US" sz="3100" b="1" i="1" dirty="0" smtClean="0">
                <a:solidFill>
                  <a:srgbClr val="002060"/>
                </a:solidFill>
                <a:latin typeface="Times New Roman" pitchFamily="18" charset="0"/>
                <a:ea typeface="Calibri" pitchFamily="34" charset="0"/>
                <a:cs typeface="Times New Roman" pitchFamily="18" charset="0"/>
              </a:rPr>
              <a:t> </a:t>
            </a:r>
            <a:r>
              <a:rPr lang="en-US" sz="3100" b="1" i="1" dirty="0" smtClean="0">
                <a:solidFill>
                  <a:srgbClr val="002060"/>
                </a:solidFill>
                <a:latin typeface="Times New Roman" pitchFamily="18" charset="0"/>
                <a:ea typeface="Calibri" pitchFamily="34" charset="0"/>
                <a:cs typeface="Times New Roman" pitchFamily="18" charset="0"/>
              </a:rPr>
              <a:t>bath, </a:t>
            </a:r>
            <a:r>
              <a:rPr lang="en-US" sz="3100" b="1" i="1" dirty="0" smtClean="0">
                <a:solidFill>
                  <a:srgbClr val="002060"/>
                </a:solidFill>
                <a:latin typeface="Times New Roman" pitchFamily="18" charset="0"/>
                <a:ea typeface="Calibri" pitchFamily="34" charset="0"/>
                <a:cs typeface="Times New Roman" pitchFamily="18" charset="0"/>
              </a:rPr>
              <a:t>a shower</a:t>
            </a:r>
            <a:br>
              <a:rPr lang="en-US" sz="3100" b="1" i="1" dirty="0" smtClean="0">
                <a:solidFill>
                  <a:srgbClr val="002060"/>
                </a:solidFill>
                <a:latin typeface="Times New Roman" pitchFamily="18" charset="0"/>
                <a:ea typeface="Calibri" pitchFamily="34" charset="0"/>
                <a:cs typeface="Times New Roman" pitchFamily="18" charset="0"/>
              </a:rPr>
            </a:br>
            <a:r>
              <a:rPr lang="en-US" sz="3100" b="1" i="1" dirty="0" smtClean="0">
                <a:solidFill>
                  <a:srgbClr val="C00000"/>
                </a:solidFill>
                <a:latin typeface="Times New Roman" pitchFamily="18" charset="0"/>
                <a:ea typeface="Calibri" pitchFamily="34" charset="0"/>
                <a:cs typeface="Times New Roman" pitchFamily="18" charset="0"/>
              </a:rPr>
              <a:t>• </a:t>
            </a:r>
            <a:r>
              <a:rPr lang="en-US" sz="3100" b="1" i="1" dirty="0" smtClean="0">
                <a:solidFill>
                  <a:srgbClr val="002060"/>
                </a:solidFill>
                <a:latin typeface="Times New Roman" pitchFamily="18" charset="0"/>
                <a:ea typeface="Calibri" pitchFamily="34" charset="0"/>
                <a:cs typeface="Times New Roman" pitchFamily="18" charset="0"/>
              </a:rPr>
              <a:t>next </a:t>
            </a:r>
            <a:r>
              <a:rPr lang="en-US" sz="3100" b="1" i="1" dirty="0" smtClean="0">
                <a:solidFill>
                  <a:srgbClr val="002060"/>
                </a:solidFill>
                <a:latin typeface="Times New Roman" pitchFamily="18" charset="0"/>
                <a:ea typeface="Calibri" pitchFamily="34" charset="0"/>
                <a:cs typeface="Times New Roman" pitchFamily="18" charset="0"/>
              </a:rPr>
              <a:t>to the </a:t>
            </a:r>
            <a:r>
              <a:rPr lang="en-US" sz="3100" b="1" i="1" dirty="0" smtClean="0">
                <a:solidFill>
                  <a:srgbClr val="002060"/>
                </a:solidFill>
                <a:latin typeface="Times New Roman" pitchFamily="18" charset="0"/>
                <a:ea typeface="Calibri" pitchFamily="34" charset="0"/>
                <a:cs typeface="Times New Roman" pitchFamily="18" charset="0"/>
              </a:rPr>
              <a:t>park</a:t>
            </a:r>
            <a:r>
              <a:rPr lang="en-US" sz="3100" b="1" i="1" dirty="0" smtClean="0">
                <a:solidFill>
                  <a:srgbClr val="C00000"/>
                </a:solidFill>
                <a:latin typeface="Times New Roman" pitchFamily="18" charset="0"/>
                <a:ea typeface="Calibri" pitchFamily="34" charset="0"/>
                <a:cs typeface="Times New Roman" pitchFamily="18" charset="0"/>
              </a:rPr>
              <a:t> </a:t>
            </a:r>
            <a:r>
              <a:rPr lang="en-US" sz="3100" b="1" i="1" dirty="0" smtClean="0">
                <a:solidFill>
                  <a:srgbClr val="C00000"/>
                </a:solidFill>
                <a:latin typeface="Times New Roman" pitchFamily="18" charset="0"/>
                <a:ea typeface="Calibri" pitchFamily="34" charset="0"/>
                <a:cs typeface="Times New Roman" pitchFamily="18" charset="0"/>
              </a:rPr>
              <a:t/>
            </a:r>
            <a:br>
              <a:rPr lang="en-US" sz="3100" b="1" i="1" dirty="0" smtClean="0">
                <a:solidFill>
                  <a:srgbClr val="C00000"/>
                </a:solidFill>
                <a:latin typeface="Times New Roman" pitchFamily="18" charset="0"/>
                <a:ea typeface="Calibri" pitchFamily="34" charset="0"/>
                <a:cs typeface="Times New Roman" pitchFamily="18" charset="0"/>
              </a:rPr>
            </a:br>
            <a:r>
              <a:rPr lang="en-US" sz="3100" b="1" i="1" dirty="0" smtClean="0">
                <a:solidFill>
                  <a:srgbClr val="C00000"/>
                </a:solidFill>
                <a:latin typeface="Times New Roman" pitchFamily="18" charset="0"/>
                <a:ea typeface="Calibri" pitchFamily="34" charset="0"/>
                <a:cs typeface="Times New Roman" pitchFamily="18" charset="0"/>
              </a:rPr>
              <a:t>• </a:t>
            </a:r>
            <a:r>
              <a:rPr lang="en-US" sz="3100" b="1" i="1" dirty="0" smtClean="0">
                <a:solidFill>
                  <a:srgbClr val="002060"/>
                </a:solidFill>
                <a:latin typeface="Times New Roman" pitchFamily="18" charset="0"/>
                <a:cs typeface="Times New Roman" pitchFamily="18" charset="0"/>
              </a:rPr>
              <a:t>three spacious bedrooms, a living room, a </a:t>
            </a:r>
            <a:r>
              <a:rPr lang="en-US" sz="3100" b="1" i="1" dirty="0" smtClean="0">
                <a:solidFill>
                  <a:srgbClr val="002060"/>
                </a:solidFill>
                <a:latin typeface="Times New Roman" pitchFamily="18" charset="0"/>
                <a:cs typeface="Times New Roman" pitchFamily="18" charset="0"/>
              </a:rPr>
              <a:t>dining</a:t>
            </a:r>
            <a:br>
              <a:rPr lang="en-US" sz="3100" b="1" i="1" dirty="0" smtClean="0">
                <a:solidFill>
                  <a:srgbClr val="002060"/>
                </a:solidFill>
                <a:latin typeface="Times New Roman" pitchFamily="18" charset="0"/>
                <a:cs typeface="Times New Roman" pitchFamily="18" charset="0"/>
              </a:rPr>
            </a:br>
            <a:r>
              <a:rPr lang="en-US" sz="3100" b="1" i="1" dirty="0" smtClean="0">
                <a:solidFill>
                  <a:srgbClr val="002060"/>
                </a:solidFill>
                <a:latin typeface="Times New Roman" pitchFamily="18" charset="0"/>
                <a:cs typeface="Times New Roman" pitchFamily="18" charset="0"/>
              </a:rPr>
              <a:t> </a:t>
            </a:r>
            <a:r>
              <a:rPr lang="en-US" sz="3100" b="1" i="1" dirty="0" smtClean="0">
                <a:solidFill>
                  <a:srgbClr val="002060"/>
                </a:solidFill>
                <a:latin typeface="Times New Roman" pitchFamily="18" charset="0"/>
                <a:cs typeface="Times New Roman" pitchFamily="18" charset="0"/>
              </a:rPr>
              <a:t> room </a:t>
            </a:r>
            <a:br>
              <a:rPr lang="en-US" sz="3100" b="1" i="1" dirty="0" smtClean="0">
                <a:solidFill>
                  <a:srgbClr val="002060"/>
                </a:solidFill>
                <a:latin typeface="Times New Roman" pitchFamily="18" charset="0"/>
                <a:cs typeface="Times New Roman" pitchFamily="18" charset="0"/>
              </a:rPr>
            </a:br>
            <a:r>
              <a:rPr lang="en-US" sz="3100" b="1" i="1" dirty="0" smtClean="0">
                <a:solidFill>
                  <a:srgbClr val="C00000"/>
                </a:solidFill>
                <a:latin typeface="Times New Roman" pitchFamily="18" charset="0"/>
                <a:ea typeface="Calibri" pitchFamily="34" charset="0"/>
                <a:cs typeface="Times New Roman" pitchFamily="18" charset="0"/>
              </a:rPr>
              <a:t>• </a:t>
            </a:r>
            <a:r>
              <a:rPr lang="en-US" sz="3100" b="1" i="1" dirty="0" smtClean="0">
                <a:solidFill>
                  <a:srgbClr val="002060"/>
                </a:solidFill>
                <a:latin typeface="Times New Roman" pitchFamily="18" charset="0"/>
                <a:cs typeface="Times New Roman" pitchFamily="18" charset="0"/>
              </a:rPr>
              <a:t>a </a:t>
            </a:r>
            <a:r>
              <a:rPr lang="en-US" sz="3100" b="1" i="1" dirty="0" smtClean="0">
                <a:solidFill>
                  <a:srgbClr val="002060"/>
                </a:solidFill>
                <a:latin typeface="Times New Roman" pitchFamily="18" charset="0"/>
                <a:cs typeface="Times New Roman" pitchFamily="18" charset="0"/>
              </a:rPr>
              <a:t>kitchen and a </a:t>
            </a:r>
            <a:r>
              <a:rPr lang="en-US" sz="3100" b="1" i="1" dirty="0" smtClean="0">
                <a:solidFill>
                  <a:srgbClr val="002060"/>
                </a:solidFill>
                <a:latin typeface="Times New Roman" pitchFamily="18" charset="0"/>
                <a:cs typeface="Times New Roman" pitchFamily="18" charset="0"/>
              </a:rPr>
              <a:t>bathroom</a:t>
            </a:r>
            <a:br>
              <a:rPr lang="en-US" sz="3100" b="1" i="1" dirty="0" smtClean="0">
                <a:solidFill>
                  <a:srgbClr val="002060"/>
                </a:solidFill>
                <a:latin typeface="Times New Roman" pitchFamily="18" charset="0"/>
                <a:cs typeface="Times New Roman" pitchFamily="18" charset="0"/>
              </a:rPr>
            </a:br>
            <a:r>
              <a:rPr lang="en-US" sz="3100" b="1" i="1" dirty="0" smtClean="0">
                <a:solidFill>
                  <a:srgbClr val="C00000"/>
                </a:solidFill>
                <a:latin typeface="Times New Roman" pitchFamily="18" charset="0"/>
                <a:ea typeface="Calibri" pitchFamily="34" charset="0"/>
                <a:cs typeface="Times New Roman" pitchFamily="18" charset="0"/>
              </a:rPr>
              <a:t>•</a:t>
            </a:r>
            <a:r>
              <a:rPr lang="en-US" sz="3100" b="1" i="1" dirty="0" smtClean="0">
                <a:solidFill>
                  <a:srgbClr val="002060"/>
                </a:solidFill>
                <a:latin typeface="Times New Roman" pitchFamily="18" charset="0"/>
                <a:cs typeface="Times New Roman" pitchFamily="18" charset="0"/>
              </a:rPr>
              <a:t> </a:t>
            </a:r>
            <a:r>
              <a:rPr lang="en-US" sz="3100" b="1" i="1" dirty="0" smtClean="0">
                <a:solidFill>
                  <a:srgbClr val="002060"/>
                </a:solidFill>
                <a:latin typeface="Times New Roman" pitchFamily="18" charset="0"/>
                <a:cs typeface="Times New Roman" pitchFamily="18" charset="0"/>
              </a:rPr>
              <a:t>wooden wardrobes </a:t>
            </a:r>
            <a:r>
              <a:rPr lang="en-US" sz="3100" b="1" i="1" dirty="0" smtClean="0">
                <a:solidFill>
                  <a:srgbClr val="002060"/>
                </a:solidFill>
                <a:latin typeface="Times New Roman" pitchFamily="18" charset="0"/>
                <a:cs typeface="Times New Roman" pitchFamily="18" charset="0"/>
              </a:rPr>
              <a:t/>
            </a:r>
            <a:br>
              <a:rPr lang="en-US" sz="3100" b="1" i="1" dirty="0" smtClean="0">
                <a:solidFill>
                  <a:srgbClr val="002060"/>
                </a:solidFill>
                <a:latin typeface="Times New Roman" pitchFamily="18" charset="0"/>
                <a:cs typeface="Times New Roman" pitchFamily="18" charset="0"/>
              </a:rPr>
            </a:br>
            <a:r>
              <a:rPr lang="en-US" sz="3100" b="1" i="1" dirty="0" smtClean="0">
                <a:solidFill>
                  <a:srgbClr val="C00000"/>
                </a:solidFill>
                <a:latin typeface="Times New Roman" pitchFamily="18" charset="0"/>
                <a:ea typeface="Calibri" pitchFamily="34" charset="0"/>
                <a:cs typeface="Times New Roman" pitchFamily="18" charset="0"/>
              </a:rPr>
              <a:t>•</a:t>
            </a:r>
            <a:r>
              <a:rPr lang="en-US" sz="3100" b="1" i="1" dirty="0" smtClean="0">
                <a:solidFill>
                  <a:srgbClr val="002060"/>
                </a:solidFill>
                <a:latin typeface="Times New Roman" pitchFamily="18" charset="0"/>
                <a:cs typeface="Times New Roman" pitchFamily="18" charset="0"/>
              </a:rPr>
              <a:t> </a:t>
            </a:r>
            <a:r>
              <a:rPr lang="en-US" sz="3100" b="1" i="1" dirty="0" smtClean="0">
                <a:solidFill>
                  <a:srgbClr val="002060"/>
                </a:solidFill>
                <a:latin typeface="Times New Roman" pitchFamily="18" charset="0"/>
                <a:cs typeface="Times New Roman" pitchFamily="18" charset="0"/>
              </a:rPr>
              <a:t>cooker and a </a:t>
            </a:r>
            <a:r>
              <a:rPr lang="en-US" sz="3100" b="1" i="1" dirty="0" smtClean="0">
                <a:solidFill>
                  <a:srgbClr val="002060"/>
                </a:solidFill>
                <a:latin typeface="Times New Roman" pitchFamily="18" charset="0"/>
                <a:cs typeface="Times New Roman" pitchFamily="18" charset="0"/>
              </a:rPr>
              <a:t>fridge </a:t>
            </a:r>
            <a:br>
              <a:rPr lang="en-US" sz="3100" b="1" i="1" dirty="0" smtClean="0">
                <a:solidFill>
                  <a:srgbClr val="002060"/>
                </a:solidFill>
                <a:latin typeface="Times New Roman" pitchFamily="18" charset="0"/>
                <a:cs typeface="Times New Roman" pitchFamily="18" charset="0"/>
              </a:rPr>
            </a:br>
            <a:r>
              <a:rPr lang="en-US" b="1" dirty="0" smtClean="0">
                <a:solidFill>
                  <a:srgbClr val="002060"/>
                </a:solidFill>
                <a:latin typeface="Times New Roman" pitchFamily="18" charset="0"/>
                <a:cs typeface="Times New Roman" pitchFamily="18" charset="0"/>
              </a:rPr>
              <a:t/>
            </a:r>
            <a:br>
              <a:rPr lang="en-US" b="1" dirty="0" smtClean="0">
                <a:solidFill>
                  <a:srgbClr val="002060"/>
                </a:solidFill>
                <a:latin typeface="Times New Roman" pitchFamily="18" charset="0"/>
                <a:cs typeface="Times New Roman" pitchFamily="18" charset="0"/>
              </a:rPr>
            </a:br>
            <a:endParaRPr lang="ru-RU" dirty="0"/>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924944"/>
            <a:ext cx="7772400" cy="1470025"/>
          </a:xfrm>
        </p:spPr>
        <p:txBody>
          <a:bodyPr>
            <a:normAutofit fontScale="90000"/>
          </a:bodyPr>
          <a:lstStyle/>
          <a:p>
            <a:pPr algn="l"/>
            <a:r>
              <a:rPr lang="en-US" sz="3100" b="1" dirty="0" smtClean="0">
                <a:latin typeface="Times New Roman" pitchFamily="18" charset="0"/>
                <a:cs typeface="Times New Roman" pitchFamily="18" charset="0"/>
              </a:rPr>
              <a:t>                          For </a:t>
            </a:r>
            <a:r>
              <a:rPr lang="en-US" sz="3100" b="1" dirty="0">
                <a:latin typeface="Times New Roman" pitchFamily="18" charset="0"/>
                <a:cs typeface="Times New Roman" pitchFamily="18" charset="0"/>
              </a:rPr>
              <a:t>rent: £200/week</a:t>
            </a:r>
            <a:r>
              <a:rPr lang="en-US" sz="3100" b="1" i="1" dirty="0">
                <a:latin typeface="Times New Roman" pitchFamily="18" charset="0"/>
                <a:cs typeface="Times New Roman" pitchFamily="18" charset="0"/>
              </a:rPr>
              <a:t>.</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en-US" sz="3100" b="1" dirty="0">
                <a:latin typeface="Times New Roman" pitchFamily="18" charset="0"/>
                <a:cs typeface="Times New Roman" pitchFamily="18" charset="0"/>
              </a:rPr>
              <a:t>An attractive house next to the park suitable for a family of four. Located at 2, Green Street, it is large, with three spacious bedrooms, a living room, a dining room, a kitchen and a bathroom. In the living room there are comfortable armchairs and a sofa. The large kitchen has got a new cooker and a fridge. The bedrooms have  got wooden wardrobes and the modern bathroom has got a bath and a shower. Call 1832897  for more information.</a:t>
            </a:r>
            <a:r>
              <a:rPr lang="ru-RU" dirty="0"/>
              <a:t/>
            </a:r>
            <a:br>
              <a:rPr lang="ru-RU" dirty="0"/>
            </a:br>
            <a:endParaRPr lang="ru-RU" dirty="0"/>
          </a:p>
        </p:txBody>
      </p:sp>
      <p:sp>
        <p:nvSpPr>
          <p:cNvPr id="3" name="Прямоугольник 2"/>
          <p:cNvSpPr/>
          <p:nvPr/>
        </p:nvSpPr>
        <p:spPr>
          <a:xfrm>
            <a:off x="3059832" y="404664"/>
            <a:ext cx="3409844" cy="523220"/>
          </a:xfrm>
          <a:prstGeom prst="rect">
            <a:avLst/>
          </a:prstGeom>
        </p:spPr>
        <p:txBody>
          <a:bodyPr wrap="none">
            <a:spAutoFit/>
          </a:bodyPr>
          <a:lstStyle/>
          <a:p>
            <a:r>
              <a:rPr lang="en-US" sz="2800" b="1" dirty="0" smtClean="0">
                <a:solidFill>
                  <a:srgbClr val="C00000"/>
                </a:solidFill>
                <a:latin typeface="Times New Roman" pitchFamily="18" charset="0"/>
                <a:cs typeface="Times New Roman" pitchFamily="18" charset="0"/>
              </a:rPr>
              <a:t>Check your answers:</a:t>
            </a:r>
            <a:endParaRPr lang="ru-RU" sz="2800" b="1" dirty="0">
              <a:solidFill>
                <a:srgbClr val="C00000"/>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3501008"/>
            <a:ext cx="7772400" cy="1470025"/>
          </a:xfrm>
        </p:spPr>
        <p:txBody>
          <a:bodyPr>
            <a:normAutofit fontScale="90000"/>
          </a:bodyPr>
          <a:lstStyle/>
          <a:p>
            <a:pPr algn="l"/>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en-US" sz="3100" b="1" dirty="0">
                <a:latin typeface="Times New Roman" pitchFamily="18" charset="0"/>
                <a:cs typeface="Times New Roman" pitchFamily="18" charset="0"/>
              </a:rPr>
              <a:t>This    beautiful, fully-furnished cottage is in the countryside 5km from the village of </a:t>
            </a:r>
            <a:r>
              <a:rPr lang="en-US" sz="3100" b="1" dirty="0" err="1">
                <a:latin typeface="Times New Roman" pitchFamily="18" charset="0"/>
                <a:cs typeface="Times New Roman" pitchFamily="18" charset="0"/>
              </a:rPr>
              <a:t>Priston</a:t>
            </a:r>
            <a:r>
              <a:rPr lang="en-US" sz="3100" b="1" dirty="0">
                <a:latin typeface="Times New Roman" pitchFamily="18" charset="0"/>
                <a:cs typeface="Times New Roman" pitchFamily="18" charset="0"/>
              </a:rPr>
              <a:t>. On the ground floor is the kitchen, a large living room 1) ............... </a:t>
            </a:r>
            <a:r>
              <a:rPr lang="en-US" sz="3100" b="1" dirty="0" smtClean="0">
                <a:latin typeface="Times New Roman" pitchFamily="18" charset="0"/>
                <a:cs typeface="Times New Roman" pitchFamily="18" charset="0"/>
              </a:rPr>
              <a:t>A dining </a:t>
            </a:r>
            <a:r>
              <a:rPr lang="en-US" sz="3100" b="1" dirty="0">
                <a:latin typeface="Times New Roman" pitchFamily="18" charset="0"/>
                <a:cs typeface="Times New Roman" pitchFamily="18" charset="0"/>
              </a:rPr>
              <a:t>room. The kitchen is modern, 2)...........fitted cupboards 3)...........</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en-US" sz="3100" b="1" dirty="0">
                <a:latin typeface="Times New Roman" pitchFamily="18" charset="0"/>
                <a:cs typeface="Times New Roman" pitchFamily="18" charset="0"/>
              </a:rPr>
              <a:t>an electric cooker. There are three bedrooms with fitted wardrobes on the first </a:t>
            </a:r>
            <a:r>
              <a:rPr lang="en-US" sz="3100" b="1" dirty="0" smtClean="0">
                <a:latin typeface="Times New Roman" pitchFamily="18" charset="0"/>
                <a:cs typeface="Times New Roman" pitchFamily="18" charset="0"/>
              </a:rPr>
              <a:t>floor</a:t>
            </a:r>
            <a:r>
              <a:rPr lang="ru-RU" sz="3100" b="1" dirty="0" smtClean="0">
                <a:latin typeface="Times New Roman" pitchFamily="18" charset="0"/>
                <a:cs typeface="Times New Roman" pitchFamily="18" charset="0"/>
              </a:rPr>
              <a:t> </a:t>
            </a:r>
            <a:r>
              <a:rPr lang="en-US" sz="3100" b="1" dirty="0" smtClean="0">
                <a:latin typeface="Times New Roman" pitchFamily="18" charset="0"/>
                <a:cs typeface="Times New Roman" pitchFamily="18" charset="0"/>
              </a:rPr>
              <a:t>4).............</a:t>
            </a: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a </a:t>
            </a:r>
            <a:r>
              <a:rPr lang="en-US" sz="3100" b="1" dirty="0">
                <a:latin typeface="Times New Roman" pitchFamily="18" charset="0"/>
                <a:cs typeface="Times New Roman" pitchFamily="18" charset="0"/>
              </a:rPr>
              <a:t>bathroom 5).............. a shower. The cottage has a large </a:t>
            </a:r>
            <a:r>
              <a:rPr lang="en-US" sz="3100" b="1" dirty="0" smtClean="0">
                <a:latin typeface="Times New Roman" pitchFamily="18" charset="0"/>
                <a:cs typeface="Times New Roman" pitchFamily="18" charset="0"/>
              </a:rPr>
              <a:t>garden</a:t>
            </a:r>
            <a:r>
              <a:rPr lang="ru-RU" sz="3100" b="1" dirty="0" smtClean="0">
                <a:latin typeface="Times New Roman" pitchFamily="18" charset="0"/>
                <a:cs typeface="Times New Roman" pitchFamily="18" charset="0"/>
              </a:rPr>
              <a:t> </a:t>
            </a:r>
            <a:r>
              <a:rPr lang="en-US" sz="3100" b="1" dirty="0" smtClean="0">
                <a:latin typeface="Times New Roman" pitchFamily="18" charset="0"/>
                <a:cs typeface="Times New Roman" pitchFamily="18" charset="0"/>
              </a:rPr>
              <a:t>6</a:t>
            </a:r>
            <a:r>
              <a:rPr lang="en-US" sz="3100" b="1" dirty="0">
                <a:latin typeface="Times New Roman" pitchFamily="18" charset="0"/>
                <a:cs typeface="Times New Roman" pitchFamily="18" charset="0"/>
              </a:rPr>
              <a:t>)...............there is a new garage 7)...............space for two cars.</a:t>
            </a:r>
            <a:r>
              <a:rPr lang="ru-RU" dirty="0"/>
              <a:t/>
            </a:r>
            <a:br>
              <a:rPr lang="ru-RU" dirty="0"/>
            </a:br>
            <a:endParaRPr lang="ru-RU" dirty="0"/>
          </a:p>
        </p:txBody>
      </p:sp>
      <p:sp>
        <p:nvSpPr>
          <p:cNvPr id="5" name="Прямоугольник 4"/>
          <p:cNvSpPr/>
          <p:nvPr/>
        </p:nvSpPr>
        <p:spPr>
          <a:xfrm>
            <a:off x="2627784" y="980728"/>
            <a:ext cx="4115229" cy="954107"/>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FOR RENT</a:t>
            </a:r>
            <a: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r>
            <a:br>
              <a:rPr lang="ru-RU"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BEAUTIFUL COTTAGE</a:t>
            </a:r>
            <a:endParaRPr lang="ru-RU"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Прямоугольник 5"/>
          <p:cNvSpPr/>
          <p:nvPr/>
        </p:nvSpPr>
        <p:spPr>
          <a:xfrm>
            <a:off x="2267744" y="3140968"/>
            <a:ext cx="764953" cy="523220"/>
          </a:xfrm>
          <a:prstGeom prst="rect">
            <a:avLst/>
          </a:prstGeom>
        </p:spPr>
        <p:txBody>
          <a:bodyPr wrap="none">
            <a:spAutoFit/>
          </a:bodyPr>
          <a:lstStyle/>
          <a:p>
            <a:r>
              <a:rPr lang="en-US" sz="2800" b="1" dirty="0" smtClean="0">
                <a:solidFill>
                  <a:srgbClr val="FF0000"/>
                </a:solidFill>
                <a:latin typeface="Times New Roman" pitchFamily="18" charset="0"/>
                <a:ea typeface="Calibri" pitchFamily="34" charset="0"/>
                <a:cs typeface="Times New Roman" pitchFamily="18" charset="0"/>
              </a:rPr>
              <a:t>and</a:t>
            </a:r>
            <a:endParaRPr lang="ru-RU" sz="2800" b="1" dirty="0">
              <a:solidFill>
                <a:srgbClr val="FF0000"/>
              </a:solidFill>
            </a:endParaRPr>
          </a:p>
        </p:txBody>
      </p:sp>
      <p:sp>
        <p:nvSpPr>
          <p:cNvPr id="7" name="Прямоугольник 6"/>
          <p:cNvSpPr/>
          <p:nvPr/>
        </p:nvSpPr>
        <p:spPr>
          <a:xfrm>
            <a:off x="2339752" y="3573016"/>
            <a:ext cx="922047" cy="523220"/>
          </a:xfrm>
          <a:prstGeom prst="rect">
            <a:avLst/>
          </a:prstGeom>
        </p:spPr>
        <p:txBody>
          <a:bodyPr wrap="none">
            <a:spAutoFit/>
          </a:bodyPr>
          <a:lstStyle/>
          <a:p>
            <a:r>
              <a:rPr lang="en-US" sz="2800" b="1" dirty="0" smtClean="0">
                <a:solidFill>
                  <a:srgbClr val="FF0000"/>
                </a:solidFill>
                <a:latin typeface="Times New Roman" pitchFamily="18" charset="0"/>
                <a:ea typeface="Calibri" pitchFamily="34" charset="0"/>
                <a:cs typeface="Times New Roman" pitchFamily="18" charset="0"/>
              </a:rPr>
              <a:t>with</a:t>
            </a:r>
            <a:r>
              <a:rPr lang="en-US" dirty="0" smtClean="0">
                <a:latin typeface="Times New Roman" pitchFamily="18" charset="0"/>
                <a:ea typeface="Calibri" pitchFamily="34" charset="0"/>
                <a:cs typeface="Times New Roman" pitchFamily="18" charset="0"/>
              </a:rPr>
              <a:t> </a:t>
            </a:r>
            <a:endParaRPr lang="ru-RU" dirty="0"/>
          </a:p>
        </p:txBody>
      </p:sp>
      <p:sp>
        <p:nvSpPr>
          <p:cNvPr id="8" name="Прямоугольник 7"/>
          <p:cNvSpPr/>
          <p:nvPr/>
        </p:nvSpPr>
        <p:spPr>
          <a:xfrm>
            <a:off x="6228184" y="3573016"/>
            <a:ext cx="854721" cy="523220"/>
          </a:xfrm>
          <a:prstGeom prst="rect">
            <a:avLst/>
          </a:prstGeom>
        </p:spPr>
        <p:txBody>
          <a:bodyPr wrap="none">
            <a:spAutoFit/>
          </a:bodyPr>
          <a:lstStyle/>
          <a:p>
            <a:r>
              <a:rPr lang="en-US" sz="2800" b="1" dirty="0" smtClean="0">
                <a:solidFill>
                  <a:srgbClr val="FF0000"/>
                </a:solidFill>
                <a:latin typeface="Times New Roman" pitchFamily="18" charset="0"/>
                <a:ea typeface="Calibri" pitchFamily="34" charset="0"/>
                <a:cs typeface="Times New Roman" pitchFamily="18" charset="0"/>
              </a:rPr>
              <a:t>and </a:t>
            </a:r>
            <a:endParaRPr lang="ru-RU" sz="2800" b="1" dirty="0">
              <a:solidFill>
                <a:srgbClr val="FF0000"/>
              </a:solidFill>
            </a:endParaRPr>
          </a:p>
        </p:txBody>
      </p:sp>
      <p:sp>
        <p:nvSpPr>
          <p:cNvPr id="9" name="Прямоугольник 8"/>
          <p:cNvSpPr/>
          <p:nvPr/>
        </p:nvSpPr>
        <p:spPr>
          <a:xfrm>
            <a:off x="6300192" y="4437112"/>
            <a:ext cx="764953" cy="523220"/>
          </a:xfrm>
          <a:prstGeom prst="rect">
            <a:avLst/>
          </a:prstGeom>
        </p:spPr>
        <p:txBody>
          <a:bodyPr wrap="none">
            <a:spAutoFit/>
          </a:bodyPr>
          <a:lstStyle/>
          <a:p>
            <a:r>
              <a:rPr lang="en-US" sz="2800" b="1" dirty="0" smtClean="0">
                <a:solidFill>
                  <a:srgbClr val="FF0000"/>
                </a:solidFill>
                <a:latin typeface="Times New Roman" pitchFamily="18" charset="0"/>
                <a:ea typeface="Calibri" pitchFamily="34" charset="0"/>
                <a:cs typeface="Times New Roman" pitchFamily="18" charset="0"/>
              </a:rPr>
              <a:t>and</a:t>
            </a:r>
            <a:endParaRPr lang="ru-RU" sz="2800" b="1" dirty="0">
              <a:solidFill>
                <a:srgbClr val="FF0000"/>
              </a:solidFill>
            </a:endParaRPr>
          </a:p>
        </p:txBody>
      </p:sp>
      <p:sp>
        <p:nvSpPr>
          <p:cNvPr id="10" name="Прямоугольник 9"/>
          <p:cNvSpPr/>
          <p:nvPr/>
        </p:nvSpPr>
        <p:spPr>
          <a:xfrm>
            <a:off x="3059832" y="4797152"/>
            <a:ext cx="864339" cy="523220"/>
          </a:xfrm>
          <a:prstGeom prst="rect">
            <a:avLst/>
          </a:prstGeom>
        </p:spPr>
        <p:txBody>
          <a:bodyPr wrap="none">
            <a:spAutoFit/>
          </a:bodyPr>
          <a:lstStyle/>
          <a:p>
            <a:r>
              <a:rPr lang="en-US" sz="2800" b="1" dirty="0" smtClean="0">
                <a:solidFill>
                  <a:srgbClr val="FF0000"/>
                </a:solidFill>
                <a:latin typeface="Times New Roman" pitchFamily="18" charset="0"/>
                <a:ea typeface="Calibri" pitchFamily="34" charset="0"/>
                <a:cs typeface="Times New Roman" pitchFamily="18" charset="0"/>
              </a:rPr>
              <a:t>with</a:t>
            </a:r>
            <a:endParaRPr lang="ru-RU" sz="2800" b="1" dirty="0">
              <a:solidFill>
                <a:srgbClr val="FF0000"/>
              </a:solidFill>
            </a:endParaRPr>
          </a:p>
        </p:txBody>
      </p:sp>
      <p:sp>
        <p:nvSpPr>
          <p:cNvPr id="11" name="Прямоугольник 10"/>
          <p:cNvSpPr/>
          <p:nvPr/>
        </p:nvSpPr>
        <p:spPr>
          <a:xfrm>
            <a:off x="3563888" y="5301208"/>
            <a:ext cx="764953" cy="523220"/>
          </a:xfrm>
          <a:prstGeom prst="rect">
            <a:avLst/>
          </a:prstGeom>
        </p:spPr>
        <p:txBody>
          <a:bodyPr wrap="none">
            <a:spAutoFit/>
          </a:bodyPr>
          <a:lstStyle/>
          <a:p>
            <a:r>
              <a:rPr lang="en-US" sz="2800" b="1" dirty="0" smtClean="0">
                <a:solidFill>
                  <a:srgbClr val="FF0000"/>
                </a:solidFill>
                <a:latin typeface="Times New Roman" pitchFamily="18" charset="0"/>
                <a:ea typeface="Calibri" pitchFamily="34" charset="0"/>
                <a:cs typeface="Times New Roman" pitchFamily="18" charset="0"/>
              </a:rPr>
              <a:t>and</a:t>
            </a:r>
            <a:endParaRPr lang="ru-RU" sz="2800" b="1" dirty="0">
              <a:solidFill>
                <a:srgbClr val="FF0000"/>
              </a:solidFill>
            </a:endParaRPr>
          </a:p>
        </p:txBody>
      </p:sp>
      <p:sp>
        <p:nvSpPr>
          <p:cNvPr id="12" name="Прямоугольник 11"/>
          <p:cNvSpPr/>
          <p:nvPr/>
        </p:nvSpPr>
        <p:spPr>
          <a:xfrm>
            <a:off x="1187624" y="5661248"/>
            <a:ext cx="864339" cy="523220"/>
          </a:xfrm>
          <a:prstGeom prst="rect">
            <a:avLst/>
          </a:prstGeom>
        </p:spPr>
        <p:txBody>
          <a:bodyPr wrap="none">
            <a:spAutoFit/>
          </a:bodyPr>
          <a:lstStyle/>
          <a:p>
            <a:r>
              <a:rPr lang="en-US" sz="2800" b="1" dirty="0" smtClean="0">
                <a:solidFill>
                  <a:srgbClr val="FF0000"/>
                </a:solidFill>
                <a:latin typeface="Times New Roman" pitchFamily="18" charset="0"/>
                <a:ea typeface="Calibri" pitchFamily="34" charset="0"/>
                <a:cs typeface="Times New Roman" pitchFamily="18" charset="0"/>
              </a:rPr>
              <a:t>with</a:t>
            </a:r>
            <a:endParaRPr lang="ru-RU" sz="2800" b="1" dirty="0">
              <a:solidFill>
                <a:srgbClr val="FF0000"/>
              </a:solidFill>
            </a:endParaRPr>
          </a:p>
        </p:txBody>
      </p:sp>
      <p:sp>
        <p:nvSpPr>
          <p:cNvPr id="13" name="Прямоугольник 12"/>
          <p:cNvSpPr/>
          <p:nvPr/>
        </p:nvSpPr>
        <p:spPr>
          <a:xfrm>
            <a:off x="3275856" y="404664"/>
            <a:ext cx="3100464"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Fill in </a:t>
            </a:r>
            <a:r>
              <a:rPr lang="en-US" sz="2800" b="1" i="1" dirty="0" smtClean="0">
                <a:solidFill>
                  <a:srgbClr val="002060"/>
                </a:solidFill>
                <a:latin typeface="Times New Roman" pitchFamily="18" charset="0"/>
                <a:cs typeface="Times New Roman" pitchFamily="18" charset="0"/>
              </a:rPr>
              <a:t>with</a:t>
            </a:r>
            <a:r>
              <a:rPr lang="en-US" sz="2800" b="1" dirty="0" smtClean="0">
                <a:solidFill>
                  <a:srgbClr val="FF0000"/>
                </a:solidFill>
                <a:latin typeface="Times New Roman" pitchFamily="18" charset="0"/>
                <a:cs typeface="Times New Roman" pitchFamily="18" charset="0"/>
              </a:rPr>
              <a:t> or </a:t>
            </a:r>
            <a:r>
              <a:rPr lang="en-US" sz="2800" b="1" i="1" dirty="0" smtClean="0">
                <a:solidFill>
                  <a:srgbClr val="002060"/>
                </a:solidFill>
                <a:latin typeface="Times New Roman" pitchFamily="18" charset="0"/>
                <a:cs typeface="Times New Roman" pitchFamily="18" charset="0"/>
              </a:rPr>
              <a:t>and</a:t>
            </a:r>
            <a:r>
              <a:rPr lang="en-US" sz="2800" b="1" dirty="0" smtClean="0">
                <a:solidFill>
                  <a:srgbClr val="FF0000"/>
                </a:solidFill>
                <a:latin typeface="Times New Roman" pitchFamily="18" charset="0"/>
                <a:cs typeface="Times New Roman" pitchFamily="18" charset="0"/>
              </a:rPr>
              <a:t>: </a:t>
            </a:r>
            <a:endParaRPr lang="ru-RU" sz="2800" b="1" dirty="0">
              <a:solidFill>
                <a:srgbClr val="FF0000"/>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strVal val="#ppt_w*0.70"/>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Effect transition="in" filter="fade">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strVal val="#ppt_w*0.70"/>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Effect transition="in" filter="fade">
                                      <p:cBhvr>
                                        <p:cTn id="5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772816"/>
            <a:ext cx="7772400" cy="1470025"/>
          </a:xfrm>
        </p:spPr>
        <p:txBody>
          <a:bodyPr>
            <a:normAutofit/>
          </a:bodyPr>
          <a:lstStyle/>
          <a:p>
            <a:pPr algn="l"/>
            <a:r>
              <a:rPr lang="en-US" sz="2800" b="1" dirty="0" smtClean="0">
                <a:solidFill>
                  <a:srgbClr val="002060"/>
                </a:solidFill>
                <a:latin typeface="Times New Roman" pitchFamily="18" charset="0"/>
                <a:cs typeface="Times New Roman" pitchFamily="18" charset="0"/>
              </a:rPr>
              <a:t>Ex. 4 p. 15: </a:t>
            </a:r>
            <a:r>
              <a:rPr lang="en-US" sz="2800" b="1" dirty="0" smtClean="0">
                <a:latin typeface="Times New Roman" pitchFamily="18" charset="0"/>
                <a:cs typeface="Times New Roman" pitchFamily="18" charset="0"/>
              </a:rPr>
              <a:t>Use </a:t>
            </a:r>
            <a:r>
              <a:rPr lang="en-US" sz="2800" b="1" dirty="0">
                <a:latin typeface="Times New Roman" pitchFamily="18" charset="0"/>
                <a:cs typeface="Times New Roman" pitchFamily="18" charset="0"/>
              </a:rPr>
              <a:t>the information in the box to write an advert for the flat below. </a:t>
            </a:r>
            <a:r>
              <a:rPr lang="en-US" sz="2800" b="1" dirty="0" smtClean="0">
                <a:latin typeface="Times New Roman" pitchFamily="18" charset="0"/>
                <a:cs typeface="Times New Roman" pitchFamily="18" charset="0"/>
              </a:rPr>
              <a:t>Use a plan,  </a:t>
            </a:r>
            <a:r>
              <a:rPr lang="en-US" sz="2800" b="1" dirty="0">
                <a:latin typeface="Times New Roman" pitchFamily="18" charset="0"/>
                <a:cs typeface="Times New Roman" pitchFamily="18" charset="0"/>
              </a:rPr>
              <a:t>Ex. </a:t>
            </a:r>
            <a:r>
              <a:rPr lang="en-US" sz="2800" b="1" dirty="0" smtClean="0">
                <a:latin typeface="Times New Roman" pitchFamily="18" charset="0"/>
                <a:cs typeface="Times New Roman" pitchFamily="18" charset="0"/>
              </a:rPr>
              <a:t>2 p. 15, </a:t>
            </a:r>
            <a:r>
              <a:rPr lang="en-US" sz="2800" b="1" dirty="0">
                <a:latin typeface="Times New Roman" pitchFamily="18" charset="0"/>
                <a:cs typeface="Times New Roman" pitchFamily="18" charset="0"/>
              </a:rPr>
              <a:t>your adverts, </a:t>
            </a:r>
            <a:r>
              <a:rPr lang="en-US" sz="2800" b="1" dirty="0" smtClean="0">
                <a:latin typeface="Times New Roman" pitchFamily="18" charset="0"/>
                <a:cs typeface="Times New Roman" pitchFamily="18" charset="0"/>
              </a:rPr>
              <a:t>as </a:t>
            </a:r>
            <a:r>
              <a:rPr lang="en-US" sz="2800" b="1" dirty="0">
                <a:latin typeface="Times New Roman" pitchFamily="18" charset="0"/>
                <a:cs typeface="Times New Roman" pitchFamily="18" charset="0"/>
              </a:rPr>
              <a:t>a model</a:t>
            </a:r>
            <a:r>
              <a:rPr lang="en-US" sz="2800" dirty="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4" name="Прямоугольник 3"/>
          <p:cNvSpPr/>
          <p:nvPr/>
        </p:nvSpPr>
        <p:spPr>
          <a:xfrm>
            <a:off x="1979712" y="620688"/>
            <a:ext cx="577350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OUR HOMEWORK</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Рисунок 5" descr="https://fs00.infourok.ru/images/doc/252/256857/img10.jpg"/>
          <p:cNvPicPr/>
          <p:nvPr/>
        </p:nvPicPr>
        <p:blipFill>
          <a:blip r:embed="rId2" cstate="print">
            <a:clrChange>
              <a:clrFrom>
                <a:srgbClr val="FDF6EE"/>
              </a:clrFrom>
              <a:clrTo>
                <a:srgbClr val="FDF6EE">
                  <a:alpha val="0"/>
                </a:srgbClr>
              </a:clrTo>
            </a:clrChange>
          </a:blip>
          <a:srcRect l="6734" t="11752" r="6040"/>
          <a:stretch>
            <a:fillRect/>
          </a:stretch>
        </p:blipFill>
        <p:spPr bwMode="auto">
          <a:xfrm>
            <a:off x="4427984" y="3573016"/>
            <a:ext cx="4143375" cy="3145614"/>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130425"/>
            <a:ext cx="9036496" cy="1470025"/>
          </a:xfrm>
        </p:spPr>
        <p:txBody>
          <a:bodyPr>
            <a:normAutofit/>
          </a:bodyPr>
          <a:lstStyle/>
          <a:p>
            <a:pPr algn="l"/>
            <a:r>
              <a:rPr lang="ru-RU" dirty="0" smtClean="0"/>
              <a:t/>
            </a:r>
            <a:br>
              <a:rPr lang="ru-RU" dirty="0" smtClean="0"/>
            </a:br>
            <a:endParaRPr lang="ru-RU" dirty="0"/>
          </a:p>
        </p:txBody>
      </p:sp>
      <p:sp>
        <p:nvSpPr>
          <p:cNvPr id="3" name="Подзаголовок 2"/>
          <p:cNvSpPr>
            <a:spLocks noGrp="1"/>
          </p:cNvSpPr>
          <p:nvPr>
            <p:ph type="subTitle" idx="1"/>
          </p:nvPr>
        </p:nvSpPr>
        <p:spPr>
          <a:xfrm>
            <a:off x="251520" y="692696"/>
            <a:ext cx="8640960" cy="432048"/>
          </a:xfrm>
        </p:spPr>
        <p:txBody>
          <a:bodyPr>
            <a:noAutofit/>
          </a:bodyPr>
          <a:lstStyle/>
          <a:p>
            <a:pPr lvl="0" algn="l"/>
            <a:r>
              <a:rPr lang="ru-RU" sz="2000" b="1" dirty="0" smtClean="0">
                <a:solidFill>
                  <a:schemeClr val="tx1"/>
                </a:solidFill>
                <a:latin typeface="Times New Roman" pitchFamily="18" charset="0"/>
                <a:cs typeface="Times New Roman" pitchFamily="18" charset="0"/>
              </a:rPr>
              <a:t>Интернет источники:</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endParaRPr lang="ru-RU" sz="2000" dirty="0">
              <a:solidFill>
                <a:schemeClr val="tx1"/>
              </a:solidFill>
            </a:endParaRPr>
          </a:p>
        </p:txBody>
      </p:sp>
      <p:sp>
        <p:nvSpPr>
          <p:cNvPr id="2049" name="Rectangle 1"/>
          <p:cNvSpPr>
            <a:spLocks noChangeArrowheads="1"/>
          </p:cNvSpPr>
          <p:nvPr/>
        </p:nvSpPr>
        <p:spPr bwMode="auto">
          <a:xfrm>
            <a:off x="251520" y="960984"/>
            <a:ext cx="856895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tab pos="1171575"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http</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static</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5.</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2"/>
              </a:rPr>
              <a:t>depositphotos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com</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/1003854/460/</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v</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/950/</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2"/>
              </a:rPr>
              <a:t>depositphotos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_4607410-</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Colorful</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children</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room</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vector</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illustration</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jpg</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изображение спальни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1171575"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http://xn--80afvdoancgk9l.xn--p1ai/pic/tov/ed38e27d22700be5bd39a41a6b9dff76.jpg</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изображение столовой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1171575" algn="l"/>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http</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4"/>
              </a:rPr>
              <a:t>mebelnadom</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4"/>
              </a:rPr>
              <a:t>ru</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4"/>
              </a:rPr>
              <a:t>img</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4"/>
              </a:rPr>
              <a:t>nizhegorodmebel</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4"/>
              </a:rPr>
              <a:t>prihojaya</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_</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4"/>
              </a:rPr>
              <a:t>gloria</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comps</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/5244.</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4"/>
              </a:rPr>
              <a:t>jpg</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изображение прихожей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1171575"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5"/>
              </a:rPr>
              <a:t>https://fs00.infourok.ru/images/doc/252/256857/img10.jpg</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изображение плана квартиры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1171575"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6"/>
              </a:rPr>
              <a:t>http://www.homeenglish.ru/pic/bathroom.jpg</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изображение ванной комнаты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1171575"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7"/>
              </a:rPr>
              <a:t>http://readytospeak.ru/wp-content/uploads/2016/01/house-drawing.jpg</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изображение дома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1171575"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8"/>
              </a:rPr>
              <a:t>http://orig07.deviantart.net/efe3/f/2008/331/e/9/e9233209245b69d5818b42694c7b77b4.jpg</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изображение гостиной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1171575"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9"/>
              </a:rPr>
              <a:t>http://www.spbtravel.ru/pic/photo/catbig_576_25.jpg</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изображение кухни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www.tybcwz.com/wp-content/uploads/2016/11/Simple-Cartoon-Living-Room-on-Small-House-Remodel-Ideas-with-Cartoon-Living-Room.jpg"/>
          <p:cNvPicPr/>
          <p:nvPr/>
        </p:nvPicPr>
        <p:blipFill>
          <a:blip r:embed="rId2" cstate="print"/>
          <a:srcRect/>
          <a:stretch>
            <a:fillRect/>
          </a:stretch>
        </p:blipFill>
        <p:spPr bwMode="auto">
          <a:xfrm>
            <a:off x="467544" y="3861048"/>
            <a:ext cx="2376264" cy="2232248"/>
          </a:xfrm>
          <a:prstGeom prst="rect">
            <a:avLst/>
          </a:prstGeom>
          <a:noFill/>
          <a:ln w="28575">
            <a:solidFill>
              <a:schemeClr val="bg2">
                <a:lumMod val="10000"/>
              </a:schemeClr>
            </a:solidFill>
            <a:miter lim="800000"/>
            <a:headEnd/>
            <a:tailEnd/>
          </a:ln>
        </p:spPr>
      </p:pic>
      <p:pic>
        <p:nvPicPr>
          <p:cNvPr id="7" name="Рисунок 6" descr="http://www.homeenglish.ru/pic/bathroom.jpg"/>
          <p:cNvPicPr/>
          <p:nvPr/>
        </p:nvPicPr>
        <p:blipFill>
          <a:blip r:embed="rId3" cstate="print"/>
          <a:srcRect/>
          <a:stretch>
            <a:fillRect/>
          </a:stretch>
        </p:blipFill>
        <p:spPr bwMode="auto">
          <a:xfrm>
            <a:off x="2987824" y="116632"/>
            <a:ext cx="2943597" cy="2070919"/>
          </a:xfrm>
          <a:prstGeom prst="rect">
            <a:avLst/>
          </a:prstGeom>
          <a:noFill/>
          <a:ln w="19050">
            <a:solidFill>
              <a:schemeClr val="bg2">
                <a:lumMod val="10000"/>
              </a:schemeClr>
            </a:solidFill>
            <a:miter lim="800000"/>
            <a:headEnd/>
            <a:tailEnd/>
          </a:ln>
        </p:spPr>
      </p:pic>
      <p:pic>
        <p:nvPicPr>
          <p:cNvPr id="9" name="Рисунок 8" descr="http://www.spbtravel.ru/pic/photo/catbig_576_25.jpg"/>
          <p:cNvPicPr/>
          <p:nvPr/>
        </p:nvPicPr>
        <p:blipFill>
          <a:blip r:embed="rId4" cstate="print"/>
          <a:srcRect/>
          <a:stretch>
            <a:fillRect/>
          </a:stretch>
        </p:blipFill>
        <p:spPr bwMode="auto">
          <a:xfrm>
            <a:off x="3131840" y="4581128"/>
            <a:ext cx="2863824" cy="2172072"/>
          </a:xfrm>
          <a:prstGeom prst="rect">
            <a:avLst/>
          </a:prstGeom>
          <a:noFill/>
          <a:ln w="28575">
            <a:solidFill>
              <a:schemeClr val="bg2">
                <a:lumMod val="10000"/>
              </a:schemeClr>
            </a:solidFill>
            <a:miter lim="800000"/>
            <a:headEnd/>
            <a:tailEnd/>
          </a:ln>
        </p:spPr>
      </p:pic>
      <p:sp>
        <p:nvSpPr>
          <p:cNvPr id="10" name="Прямоугольник 9"/>
          <p:cNvSpPr/>
          <p:nvPr/>
        </p:nvSpPr>
        <p:spPr>
          <a:xfrm>
            <a:off x="2627784" y="1988840"/>
            <a:ext cx="338554" cy="461665"/>
          </a:xfrm>
          <a:prstGeom prst="rect">
            <a:avLst/>
          </a:prstGeom>
        </p:spPr>
        <p:txBody>
          <a:bodyPr wrap="none">
            <a:spAutoFit/>
          </a:bodyPr>
          <a:lstStyle/>
          <a:p>
            <a:r>
              <a:rPr lang="en-US" sz="2400" b="1" dirty="0">
                <a:solidFill>
                  <a:srgbClr val="C00000"/>
                </a:solidFill>
                <a:latin typeface="Times New Roman" pitchFamily="18" charset="0"/>
                <a:cs typeface="Times New Roman" pitchFamily="18" charset="0"/>
              </a:rPr>
              <a:t>1</a:t>
            </a:r>
            <a:endParaRPr lang="ru-RU" sz="2400" b="1" dirty="0">
              <a:solidFill>
                <a:srgbClr val="C00000"/>
              </a:solidFill>
              <a:latin typeface="Times New Roman" pitchFamily="18" charset="0"/>
              <a:cs typeface="Times New Roman" pitchFamily="18" charset="0"/>
            </a:endParaRPr>
          </a:p>
        </p:txBody>
      </p:sp>
      <p:sp>
        <p:nvSpPr>
          <p:cNvPr id="11" name="Прямоугольник 10"/>
          <p:cNvSpPr/>
          <p:nvPr/>
        </p:nvSpPr>
        <p:spPr>
          <a:xfrm>
            <a:off x="5940152" y="1700808"/>
            <a:ext cx="340158" cy="461665"/>
          </a:xfrm>
          <a:prstGeom prst="rect">
            <a:avLst/>
          </a:prstGeom>
        </p:spPr>
        <p:txBody>
          <a:bodyPr wrap="none">
            <a:spAutoFit/>
          </a:bodyPr>
          <a:lstStyle/>
          <a:p>
            <a:r>
              <a:rPr lang="en-US" sz="2400" b="1" dirty="0">
                <a:solidFill>
                  <a:srgbClr val="C00000"/>
                </a:solidFill>
                <a:latin typeface="Times New Roman" pitchFamily="18" charset="0"/>
                <a:cs typeface="Times New Roman" pitchFamily="18" charset="0"/>
              </a:rPr>
              <a:t>2</a:t>
            </a:r>
            <a:endParaRPr lang="ru-RU" sz="2400" b="1" dirty="0">
              <a:solidFill>
                <a:srgbClr val="C00000"/>
              </a:solidFill>
              <a:latin typeface="Times New Roman" pitchFamily="18" charset="0"/>
              <a:cs typeface="Times New Roman" pitchFamily="18" charset="0"/>
            </a:endParaRPr>
          </a:p>
        </p:txBody>
      </p:sp>
      <p:sp>
        <p:nvSpPr>
          <p:cNvPr id="12" name="Прямоугольник 11"/>
          <p:cNvSpPr/>
          <p:nvPr/>
        </p:nvSpPr>
        <p:spPr>
          <a:xfrm>
            <a:off x="8805446" y="2060848"/>
            <a:ext cx="338554" cy="461665"/>
          </a:xfrm>
          <a:prstGeom prst="rect">
            <a:avLst/>
          </a:prstGeom>
        </p:spPr>
        <p:txBody>
          <a:bodyPr wrap="none">
            <a:spAutoFit/>
          </a:bodyPr>
          <a:lstStyle/>
          <a:p>
            <a:r>
              <a:rPr lang="en-US" sz="2400" b="1" dirty="0">
                <a:solidFill>
                  <a:srgbClr val="C00000"/>
                </a:solidFill>
                <a:latin typeface="Times New Roman" pitchFamily="18" charset="0"/>
                <a:cs typeface="Times New Roman" pitchFamily="18" charset="0"/>
              </a:rPr>
              <a:t>3</a:t>
            </a:r>
            <a:endParaRPr lang="ru-RU" sz="2400" b="1" dirty="0">
              <a:solidFill>
                <a:srgbClr val="C00000"/>
              </a:solidFill>
              <a:latin typeface="Times New Roman" pitchFamily="18" charset="0"/>
              <a:cs typeface="Times New Roman" pitchFamily="18" charset="0"/>
            </a:endParaRPr>
          </a:p>
        </p:txBody>
      </p:sp>
      <p:sp>
        <p:nvSpPr>
          <p:cNvPr id="13" name="Прямоугольник 12"/>
          <p:cNvSpPr/>
          <p:nvPr/>
        </p:nvSpPr>
        <p:spPr>
          <a:xfrm>
            <a:off x="107504" y="3861048"/>
            <a:ext cx="338554" cy="461665"/>
          </a:xfrm>
          <a:prstGeom prst="rect">
            <a:avLst/>
          </a:prstGeom>
        </p:spPr>
        <p:txBody>
          <a:bodyPr wrap="none">
            <a:spAutoFit/>
          </a:bodyPr>
          <a:lstStyle/>
          <a:p>
            <a:r>
              <a:rPr lang="en-US" sz="2400" b="1" dirty="0">
                <a:solidFill>
                  <a:srgbClr val="C00000"/>
                </a:solidFill>
                <a:latin typeface="Times New Roman" pitchFamily="18" charset="0"/>
                <a:cs typeface="Times New Roman" pitchFamily="18" charset="0"/>
              </a:rPr>
              <a:t>4</a:t>
            </a:r>
            <a:endParaRPr lang="ru-RU" sz="2400" b="1" dirty="0">
              <a:solidFill>
                <a:srgbClr val="C00000"/>
              </a:solidFill>
              <a:latin typeface="Times New Roman" pitchFamily="18" charset="0"/>
              <a:cs typeface="Times New Roman" pitchFamily="18" charset="0"/>
            </a:endParaRPr>
          </a:p>
        </p:txBody>
      </p:sp>
      <p:sp>
        <p:nvSpPr>
          <p:cNvPr id="14" name="Прямоугольник 13"/>
          <p:cNvSpPr/>
          <p:nvPr/>
        </p:nvSpPr>
        <p:spPr>
          <a:xfrm>
            <a:off x="2771800" y="6165304"/>
            <a:ext cx="338554" cy="461665"/>
          </a:xfrm>
          <a:prstGeom prst="rect">
            <a:avLst/>
          </a:prstGeom>
        </p:spPr>
        <p:txBody>
          <a:bodyPr wrap="none">
            <a:spAutoFit/>
          </a:bodyPr>
          <a:lstStyle/>
          <a:p>
            <a:r>
              <a:rPr lang="en-US" sz="2400" b="1" dirty="0">
                <a:solidFill>
                  <a:srgbClr val="C00000"/>
                </a:solidFill>
                <a:latin typeface="Times New Roman" pitchFamily="18" charset="0"/>
                <a:cs typeface="Times New Roman" pitchFamily="18" charset="0"/>
              </a:rPr>
              <a:t>5</a:t>
            </a:r>
            <a:endParaRPr lang="ru-RU" sz="2400" b="1" dirty="0">
              <a:solidFill>
                <a:srgbClr val="C00000"/>
              </a:solidFill>
              <a:latin typeface="Times New Roman" pitchFamily="18" charset="0"/>
              <a:cs typeface="Times New Roman" pitchFamily="18" charset="0"/>
            </a:endParaRPr>
          </a:p>
        </p:txBody>
      </p:sp>
      <p:sp>
        <p:nvSpPr>
          <p:cNvPr id="25" name="Прямоугольник 24"/>
          <p:cNvSpPr/>
          <p:nvPr/>
        </p:nvSpPr>
        <p:spPr>
          <a:xfrm>
            <a:off x="5868144" y="4077072"/>
            <a:ext cx="338554" cy="461665"/>
          </a:xfrm>
          <a:prstGeom prst="rect">
            <a:avLst/>
          </a:prstGeom>
        </p:spPr>
        <p:txBody>
          <a:bodyPr wrap="none">
            <a:spAutoFit/>
          </a:bodyPr>
          <a:lstStyle/>
          <a:p>
            <a:r>
              <a:rPr lang="ru-RU" sz="2400" b="1" dirty="0" smtClean="0">
                <a:solidFill>
                  <a:srgbClr val="C00000"/>
                </a:solidFill>
                <a:latin typeface="Times New Roman" pitchFamily="18" charset="0"/>
                <a:cs typeface="Times New Roman" pitchFamily="18" charset="0"/>
              </a:rPr>
              <a:t>6</a:t>
            </a:r>
            <a:endParaRPr lang="ru-RU" sz="2400" b="1" dirty="0">
              <a:solidFill>
                <a:srgbClr val="C00000"/>
              </a:solidFill>
              <a:latin typeface="Times New Roman" pitchFamily="18" charset="0"/>
              <a:cs typeface="Times New Roman" pitchFamily="18" charset="0"/>
            </a:endParaRPr>
          </a:p>
        </p:txBody>
      </p:sp>
      <p:sp>
        <p:nvSpPr>
          <p:cNvPr id="14347" name="Rectangle 11"/>
          <p:cNvSpPr>
            <a:spLocks noChangeArrowheads="1"/>
          </p:cNvSpPr>
          <p:nvPr/>
        </p:nvSpPr>
        <p:spPr bwMode="auto">
          <a:xfrm>
            <a:off x="3347864" y="2175248"/>
            <a:ext cx="252028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pPr>
            <a:r>
              <a:rPr kumimoji="0" lang="en-US" sz="2400" b="1" i="0" u="none" strike="noStrike" cap="none" normalizeH="0" baseline="0" dirty="0" smtClean="0">
                <a:ln>
                  <a:noFill/>
                </a:ln>
                <a:effectLst/>
                <a:latin typeface="Times New Roman" pitchFamily="18" charset="0"/>
                <a:ea typeface="Calibri" pitchFamily="34" charset="0"/>
                <a:cs typeface="Times New Roman" pitchFamily="18" charset="0"/>
              </a:rPr>
              <a:t>a bedroom</a:t>
            </a:r>
            <a:endParaRPr kumimoji="0" lang="ru-RU" sz="2400" b="1" i="0" u="none" strike="noStrike" cap="none" normalizeH="0" baseline="0" dirty="0" smtClean="0">
              <a:ln>
                <a:noFill/>
              </a:ln>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sz="2400" b="1" i="0" u="none" strike="noStrike" cap="none" normalizeH="0" baseline="0" dirty="0" smtClean="0">
                <a:ln>
                  <a:noFill/>
                </a:ln>
                <a:effectLst/>
                <a:latin typeface="Times New Roman" pitchFamily="18" charset="0"/>
                <a:ea typeface="Calibri" pitchFamily="34" charset="0"/>
                <a:cs typeface="Times New Roman" pitchFamily="18" charset="0"/>
              </a:rPr>
              <a:t>a living room </a:t>
            </a:r>
            <a:endParaRPr kumimoji="0" lang="ru-RU" sz="2400" b="1" i="0" u="none" strike="noStrike" cap="none" normalizeH="0" baseline="0" dirty="0" smtClean="0">
              <a:ln>
                <a:noFill/>
              </a:ln>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sz="2400" b="1" i="0" u="none" strike="noStrike" cap="none" normalizeH="0" baseline="0" dirty="0" smtClean="0">
                <a:ln>
                  <a:noFill/>
                </a:ln>
                <a:effectLst/>
                <a:latin typeface="Times New Roman" pitchFamily="18" charset="0"/>
                <a:ea typeface="Calibri" pitchFamily="34" charset="0"/>
                <a:cs typeface="Times New Roman" pitchFamily="18" charset="0"/>
              </a:rPr>
              <a:t>a kitchen</a:t>
            </a:r>
            <a:endParaRPr kumimoji="0" lang="ru-RU" sz="2400" b="1" i="0" u="none" strike="noStrike" cap="none" normalizeH="0" baseline="0" dirty="0" smtClean="0">
              <a:ln>
                <a:noFill/>
              </a:ln>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sz="2400" b="1" i="0" u="none" strike="noStrike" cap="none" normalizeH="0" baseline="0" dirty="0" smtClean="0">
                <a:ln>
                  <a:noFill/>
                </a:ln>
                <a:effectLst/>
                <a:latin typeface="Times New Roman" pitchFamily="18" charset="0"/>
                <a:ea typeface="Calibri" pitchFamily="34" charset="0"/>
                <a:cs typeface="Times New Roman" pitchFamily="18" charset="0"/>
              </a:rPr>
              <a:t>a bathroom</a:t>
            </a:r>
            <a:endParaRPr kumimoji="0" lang="ru-RU" sz="2400" b="1" i="0" u="none" strike="noStrike" cap="none" normalizeH="0" baseline="0" dirty="0" smtClean="0">
              <a:ln>
                <a:noFill/>
              </a:ln>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sz="2400" b="1" i="0" u="none" strike="noStrike" cap="none" normalizeH="0" baseline="0" dirty="0" smtClean="0">
                <a:ln>
                  <a:noFill/>
                </a:ln>
                <a:effectLst/>
                <a:latin typeface="Times New Roman" pitchFamily="18" charset="0"/>
                <a:ea typeface="Calibri" pitchFamily="34" charset="0"/>
                <a:cs typeface="Times New Roman" pitchFamily="18" charset="0"/>
              </a:rPr>
              <a:t>a di</a:t>
            </a:r>
            <a:r>
              <a:rPr lang="en-US" sz="2400" b="1" dirty="0">
                <a:latin typeface="Times New Roman" pitchFamily="18" charset="0"/>
                <a:ea typeface="Calibri" pitchFamily="34" charset="0"/>
                <a:cs typeface="Times New Roman" pitchFamily="18" charset="0"/>
              </a:rPr>
              <a:t>n</a:t>
            </a:r>
            <a:r>
              <a:rPr kumimoji="0" lang="en-US" sz="2400" b="1" i="0" u="none" strike="noStrike" cap="none" normalizeH="0" baseline="0" dirty="0" smtClean="0">
                <a:ln>
                  <a:noFill/>
                </a:ln>
                <a:effectLst/>
                <a:latin typeface="Times New Roman" pitchFamily="18" charset="0"/>
                <a:ea typeface="Calibri" pitchFamily="34" charset="0"/>
                <a:cs typeface="Times New Roman" pitchFamily="18" charset="0"/>
              </a:rPr>
              <a:t>ing room</a:t>
            </a:r>
            <a:endParaRPr kumimoji="0" lang="ru-RU" sz="2400" b="1" i="0" u="none" strike="noStrike" cap="none" normalizeH="0" baseline="0" dirty="0" smtClean="0">
              <a:ln>
                <a:noFill/>
              </a:ln>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sz="2400" b="1" i="0" u="none" strike="noStrike" cap="none" normalizeH="0" baseline="0" dirty="0" smtClean="0">
                <a:ln>
                  <a:noFill/>
                </a:ln>
                <a:effectLst/>
                <a:latin typeface="Times New Roman" pitchFamily="18" charset="0"/>
                <a:ea typeface="Calibri" pitchFamily="34" charset="0"/>
                <a:cs typeface="Times New Roman" pitchFamily="18" charset="0"/>
              </a:rPr>
              <a:t>a hall</a:t>
            </a:r>
            <a:endParaRPr kumimoji="0" lang="en-US" sz="2400" b="1" i="0" u="none" strike="noStrike" cap="none" normalizeH="0" baseline="0" dirty="0" smtClean="0">
              <a:ln>
                <a:noFill/>
              </a:ln>
              <a:effectLst/>
              <a:latin typeface="Times New Roman" pitchFamily="18" charset="0"/>
              <a:cs typeface="Times New Roman" pitchFamily="18" charset="0"/>
            </a:endParaRPr>
          </a:p>
        </p:txBody>
      </p:sp>
      <p:cxnSp>
        <p:nvCxnSpPr>
          <p:cNvPr id="28" name="Прямая со стрелкой 27"/>
          <p:cNvCxnSpPr/>
          <p:nvPr/>
        </p:nvCxnSpPr>
        <p:spPr>
          <a:xfrm>
            <a:off x="5220072" y="2492896"/>
            <a:ext cx="2088232"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flipV="1">
            <a:off x="1979712" y="2564904"/>
            <a:ext cx="1728192" cy="15841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V="1">
            <a:off x="5148064" y="2636912"/>
            <a:ext cx="1872208"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flipH="1" flipV="1">
            <a:off x="4427984" y="2132856"/>
            <a:ext cx="432048" cy="14401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endCxn id="5" idx="0"/>
          </p:cNvCxnSpPr>
          <p:nvPr/>
        </p:nvCxnSpPr>
        <p:spPr>
          <a:xfrm flipH="1">
            <a:off x="1655676" y="2924944"/>
            <a:ext cx="1836204" cy="9361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4499992" y="3212976"/>
            <a:ext cx="144016"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4" name="Рисунок 33" descr="http://mebelnadom.ru/img/nizhegorodmebel/prihojaya_gloria/comps/5244.jpg"/>
          <p:cNvPicPr/>
          <p:nvPr/>
        </p:nvPicPr>
        <p:blipFill>
          <a:blip r:embed="rId5" cstate="print"/>
          <a:srcRect/>
          <a:stretch>
            <a:fillRect/>
          </a:stretch>
        </p:blipFill>
        <p:spPr bwMode="auto">
          <a:xfrm>
            <a:off x="179512" y="476672"/>
            <a:ext cx="2448272" cy="2016224"/>
          </a:xfrm>
          <a:prstGeom prst="rect">
            <a:avLst/>
          </a:prstGeom>
          <a:noFill/>
          <a:ln w="9525">
            <a:noFill/>
            <a:miter lim="800000"/>
            <a:headEnd/>
            <a:tailEnd/>
          </a:ln>
        </p:spPr>
      </p:pic>
      <p:pic>
        <p:nvPicPr>
          <p:cNvPr id="36" name="Рисунок 35" descr="http://static5.depositphotos.com/1003854/460/v/950/depositphotos_4607410-Colorful-children-room-vector-illustration.jpg"/>
          <p:cNvPicPr/>
          <p:nvPr/>
        </p:nvPicPr>
        <p:blipFill>
          <a:blip r:embed="rId6" cstate="print"/>
          <a:srcRect/>
          <a:stretch>
            <a:fillRect/>
          </a:stretch>
        </p:blipFill>
        <p:spPr bwMode="auto">
          <a:xfrm>
            <a:off x="6228184" y="4005064"/>
            <a:ext cx="2766392" cy="2304256"/>
          </a:xfrm>
          <a:prstGeom prst="rect">
            <a:avLst/>
          </a:prstGeom>
          <a:noFill/>
          <a:ln w="28575">
            <a:solidFill>
              <a:schemeClr val="bg2">
                <a:lumMod val="10000"/>
              </a:schemeClr>
            </a:solidFill>
            <a:miter lim="800000"/>
            <a:headEnd/>
            <a:tailEnd/>
          </a:ln>
        </p:spPr>
      </p:pic>
      <p:pic>
        <p:nvPicPr>
          <p:cNvPr id="21" name="Рисунок 20" descr="http://xn--80afvdoancgk9l.xn--p1ai/pic/tov/ed38e27d22700be5bd39a41a6b9dff76.jpg"/>
          <p:cNvPicPr/>
          <p:nvPr/>
        </p:nvPicPr>
        <p:blipFill>
          <a:blip r:embed="rId7" cstate="print"/>
          <a:srcRect/>
          <a:stretch>
            <a:fillRect/>
          </a:stretch>
        </p:blipFill>
        <p:spPr bwMode="auto">
          <a:xfrm>
            <a:off x="6372200" y="404664"/>
            <a:ext cx="2555776" cy="1944216"/>
          </a:xfrm>
          <a:prstGeom prst="rect">
            <a:avLst/>
          </a:prstGeom>
          <a:noFill/>
          <a:ln w="28575">
            <a:solidFill>
              <a:schemeClr val="bg2">
                <a:lumMod val="25000"/>
              </a:schemeClr>
            </a:solid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1000" fill="hold"/>
                                        <p:tgtEl>
                                          <p:spTgt spid="32"/>
                                        </p:tgtEl>
                                        <p:attrNameLst>
                                          <p:attrName>ppt_w</p:attrName>
                                        </p:attrNameLst>
                                      </p:cBhvr>
                                      <p:tavLst>
                                        <p:tav tm="0">
                                          <p:val>
                                            <p:strVal val="#ppt_w*0.70"/>
                                          </p:val>
                                        </p:tav>
                                        <p:tav tm="100000">
                                          <p:val>
                                            <p:strVal val="#ppt_w"/>
                                          </p:val>
                                        </p:tav>
                                      </p:tavLst>
                                    </p:anim>
                                    <p:anim calcmode="lin" valueType="num">
                                      <p:cBhvr>
                                        <p:cTn id="15" dur="1000" fill="hold"/>
                                        <p:tgtEl>
                                          <p:spTgt spid="32"/>
                                        </p:tgtEl>
                                        <p:attrNameLst>
                                          <p:attrName>ppt_h</p:attrName>
                                        </p:attrNameLst>
                                      </p:cBhvr>
                                      <p:tavLst>
                                        <p:tav tm="0">
                                          <p:val>
                                            <p:strVal val="#ppt_h"/>
                                          </p:val>
                                        </p:tav>
                                        <p:tav tm="100000">
                                          <p:val>
                                            <p:strVal val="#ppt_h"/>
                                          </p:val>
                                        </p:tav>
                                      </p:tavLst>
                                    </p:anim>
                                    <p:animEffect transition="in" filter="fade">
                                      <p:cBhvr>
                                        <p:cTn id="16" dur="1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1000" fill="hold"/>
                                        <p:tgtEl>
                                          <p:spTgt spid="33"/>
                                        </p:tgtEl>
                                        <p:attrNameLst>
                                          <p:attrName>ppt_w</p:attrName>
                                        </p:attrNameLst>
                                      </p:cBhvr>
                                      <p:tavLst>
                                        <p:tav tm="0">
                                          <p:val>
                                            <p:strVal val="#ppt_w*0.70"/>
                                          </p:val>
                                        </p:tav>
                                        <p:tav tm="100000">
                                          <p:val>
                                            <p:strVal val="#ppt_w"/>
                                          </p:val>
                                        </p:tav>
                                      </p:tavLst>
                                    </p:anim>
                                    <p:anim calcmode="lin" valueType="num">
                                      <p:cBhvr>
                                        <p:cTn id="22" dur="1000" fill="hold"/>
                                        <p:tgtEl>
                                          <p:spTgt spid="33"/>
                                        </p:tgtEl>
                                        <p:attrNameLst>
                                          <p:attrName>ppt_h</p:attrName>
                                        </p:attrNameLst>
                                      </p:cBhvr>
                                      <p:tavLst>
                                        <p:tav tm="0">
                                          <p:val>
                                            <p:strVal val="#ppt_h"/>
                                          </p:val>
                                        </p:tav>
                                        <p:tav tm="100000">
                                          <p:val>
                                            <p:strVal val="#ppt_h"/>
                                          </p:val>
                                        </p:tav>
                                      </p:tavLst>
                                    </p:anim>
                                    <p:animEffect transition="in" filter="fade">
                                      <p:cBhvr>
                                        <p:cTn id="23" dur="10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strVal val="#ppt_w*0.70"/>
                                          </p:val>
                                        </p:tav>
                                        <p:tav tm="100000">
                                          <p:val>
                                            <p:strVal val="#ppt_w"/>
                                          </p:val>
                                        </p:tav>
                                      </p:tavLst>
                                    </p:anim>
                                    <p:anim calcmode="lin" valueType="num">
                                      <p:cBhvr>
                                        <p:cTn id="29" dur="1000" fill="hold"/>
                                        <p:tgtEl>
                                          <p:spTgt spid="31"/>
                                        </p:tgtEl>
                                        <p:attrNameLst>
                                          <p:attrName>ppt_h</p:attrName>
                                        </p:attrNameLst>
                                      </p:cBhvr>
                                      <p:tavLst>
                                        <p:tav tm="0">
                                          <p:val>
                                            <p:strVal val="#ppt_h"/>
                                          </p:val>
                                        </p:tav>
                                        <p:tav tm="100000">
                                          <p:val>
                                            <p:strVal val="#ppt_h"/>
                                          </p:val>
                                        </p:tav>
                                      </p:tavLst>
                                    </p:anim>
                                    <p:animEffect transition="in" filter="fade">
                                      <p:cBhvr>
                                        <p:cTn id="30" dur="10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strVal val="#ppt_w*0.70"/>
                                          </p:val>
                                        </p:tav>
                                        <p:tav tm="100000">
                                          <p:val>
                                            <p:strVal val="#ppt_w"/>
                                          </p:val>
                                        </p:tav>
                                      </p:tavLst>
                                    </p:anim>
                                    <p:anim calcmode="lin" valueType="num">
                                      <p:cBhvr>
                                        <p:cTn id="36" dur="1000" fill="hold"/>
                                        <p:tgtEl>
                                          <p:spTgt spid="30"/>
                                        </p:tgtEl>
                                        <p:attrNameLst>
                                          <p:attrName>ppt_h</p:attrName>
                                        </p:attrNameLst>
                                      </p:cBhvr>
                                      <p:tavLst>
                                        <p:tav tm="0">
                                          <p:val>
                                            <p:strVal val="#ppt_h"/>
                                          </p:val>
                                        </p:tav>
                                        <p:tav tm="100000">
                                          <p:val>
                                            <p:strVal val="#ppt_h"/>
                                          </p:val>
                                        </p:tav>
                                      </p:tavLst>
                                    </p:anim>
                                    <p:animEffect transition="in" filter="fade">
                                      <p:cBhvr>
                                        <p:cTn id="37" dur="1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1000" fill="hold"/>
                                        <p:tgtEl>
                                          <p:spTgt spid="29"/>
                                        </p:tgtEl>
                                        <p:attrNameLst>
                                          <p:attrName>ppt_w</p:attrName>
                                        </p:attrNameLst>
                                      </p:cBhvr>
                                      <p:tavLst>
                                        <p:tav tm="0">
                                          <p:val>
                                            <p:strVal val="#ppt_w*0.70"/>
                                          </p:val>
                                        </p:tav>
                                        <p:tav tm="100000">
                                          <p:val>
                                            <p:strVal val="#ppt_w"/>
                                          </p:val>
                                        </p:tav>
                                      </p:tavLst>
                                    </p:anim>
                                    <p:anim calcmode="lin" valueType="num">
                                      <p:cBhvr>
                                        <p:cTn id="43" dur="1000" fill="hold"/>
                                        <p:tgtEl>
                                          <p:spTgt spid="29"/>
                                        </p:tgtEl>
                                        <p:attrNameLst>
                                          <p:attrName>ppt_h</p:attrName>
                                        </p:attrNameLst>
                                      </p:cBhvr>
                                      <p:tavLst>
                                        <p:tav tm="0">
                                          <p:val>
                                            <p:strVal val="#ppt_h"/>
                                          </p:val>
                                        </p:tav>
                                        <p:tav tm="100000">
                                          <p:val>
                                            <p:strVal val="#ppt_h"/>
                                          </p:val>
                                        </p:tav>
                                      </p:tavLst>
                                    </p:anim>
                                    <p:animEffect transition="in" filter="fade">
                                      <p:cBhvr>
                                        <p:cTn id="4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052736"/>
            <a:ext cx="7772400" cy="5616624"/>
          </a:xfrm>
        </p:spPr>
        <p:txBody>
          <a:bodyPr>
            <a:normAutofit/>
          </a:bodyPr>
          <a:lstStyle/>
          <a:p>
            <a:pPr algn="l"/>
            <a:r>
              <a:rPr lang="en-US" sz="2400" b="1" dirty="0">
                <a:latin typeface="Times New Roman" pitchFamily="18" charset="0"/>
                <a:cs typeface="Times New Roman" pitchFamily="18" charset="0"/>
              </a:rPr>
              <a:t>COST PER WEEK</a:t>
            </a:r>
            <a:r>
              <a:rPr lang="en-US" sz="2400" b="1" dirty="0" smtClean="0">
                <a:latin typeface="Times New Roman" pitchFamily="18" charset="0"/>
                <a:cs typeface="Times New Roman" pitchFamily="18" charset="0"/>
              </a:rPr>
              <a:t>:</a:t>
            </a:r>
            <a:r>
              <a:rPr lang="en-US" sz="2400" dirty="0"/>
              <a:t>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300 per week</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ROOMS: </a:t>
            </a:r>
            <a:r>
              <a:rPr lang="en-US" sz="2400" dirty="0" smtClean="0"/>
              <a:t> </a:t>
            </a:r>
            <a:r>
              <a:rPr lang="en-US" sz="2400" b="1" dirty="0" smtClean="0">
                <a:solidFill>
                  <a:srgbClr val="C00000"/>
                </a:solidFill>
                <a:latin typeface="Times New Roman" pitchFamily="18" charset="0"/>
                <a:cs typeface="Times New Roman" pitchFamily="18" charset="0"/>
              </a:rPr>
              <a:t>1</a:t>
            </a:r>
            <a:r>
              <a:rPr lang="en-US" sz="2400" dirty="0"/>
              <a:t> </a:t>
            </a:r>
            <a:r>
              <a:rPr lang="en-US" sz="2400" dirty="0" smtClean="0"/>
              <a:t>             </a:t>
            </a:r>
            <a:r>
              <a:rPr lang="en-US" sz="2400" b="1" dirty="0" smtClean="0">
                <a:latin typeface="Times New Roman" pitchFamily="18" charset="0"/>
                <a:cs typeface="Times New Roman" pitchFamily="18" charset="0"/>
              </a:rPr>
              <a:t>big bedrooms</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living room</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kitchen</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bathroom</a:t>
            </a:r>
            <a:r>
              <a:rPr lang="ru-RU" sz="2400" dirty="0"/>
              <a:t/>
            </a:r>
            <a:br>
              <a:rPr lang="ru-RU" sz="2400" dirty="0"/>
            </a:br>
            <a:r>
              <a:rPr lang="en-US" sz="2400" dirty="0" smtClean="0"/>
              <a:t/>
            </a:r>
            <a:br>
              <a:rPr lang="en-US" sz="2400" dirty="0" smtClean="0"/>
            </a:br>
            <a:r>
              <a:rPr lang="en-US" sz="2400" b="1" dirty="0" smtClean="0">
                <a:latin typeface="Times New Roman" pitchFamily="18" charset="0"/>
                <a:cs typeface="Times New Roman" pitchFamily="18" charset="0"/>
              </a:rPr>
              <a:t>ADDRESS:</a:t>
            </a:r>
            <a:r>
              <a:rPr lang="en-US" sz="2400" dirty="0" smtClean="0"/>
              <a:t> </a:t>
            </a:r>
            <a:r>
              <a:rPr lang="en-US" sz="2400" b="1" dirty="0" smtClean="0">
                <a:solidFill>
                  <a:srgbClr val="C00000"/>
                </a:solidFill>
                <a:latin typeface="Times New Roman" pitchFamily="18" charset="0"/>
                <a:cs typeface="Times New Roman" pitchFamily="18" charset="0"/>
              </a:rPr>
              <a:t>2</a:t>
            </a:r>
            <a:r>
              <a:rPr lang="en-US" sz="2400" dirty="0" smtClean="0"/>
              <a:t>                   </a:t>
            </a:r>
            <a:r>
              <a:rPr lang="en-US" sz="2400" b="1" dirty="0" smtClean="0">
                <a:solidFill>
                  <a:srgbClr val="C00000"/>
                </a:solidFill>
                <a:latin typeface="Times New Roman" pitchFamily="18" charset="0"/>
                <a:cs typeface="Times New Roman" pitchFamily="18" charset="0"/>
              </a:rPr>
              <a:t>3 </a:t>
            </a:r>
            <a:r>
              <a:rPr lang="en-US" sz="2400" dirty="0" smtClean="0"/>
              <a:t>                          </a:t>
            </a:r>
            <a:r>
              <a:rPr lang="en-US" sz="2400" b="1" dirty="0" smtClean="0">
                <a:latin typeface="Times New Roman" pitchFamily="18" charset="0"/>
                <a:cs typeface="Times New Roman" pitchFamily="18" charset="0"/>
              </a:rPr>
              <a:t>Road, Saltburn</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SHOPS </a:t>
            </a:r>
            <a:r>
              <a:rPr lang="en-US" sz="2400" b="1" dirty="0">
                <a:latin typeface="Times New Roman" pitchFamily="18" charset="0"/>
                <a:cs typeface="Times New Roman" pitchFamily="18" charset="0"/>
              </a:rPr>
              <a:t>NEAR COTTAGE</a:t>
            </a:r>
            <a:r>
              <a:rPr lang="en-US" sz="2400" b="1" dirty="0" smtClean="0">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4</a:t>
            </a:r>
            <a:r>
              <a:rPr lang="en-US" sz="2400" dirty="0" smtClean="0"/>
              <a:t/>
            </a:r>
            <a:br>
              <a:rPr lang="en-US" sz="2400" dirty="0" smtClean="0"/>
            </a:br>
            <a:r>
              <a:rPr lang="en-US" sz="2400" dirty="0" smtClean="0"/>
              <a:t>                                                          </a:t>
            </a:r>
            <a:r>
              <a:rPr lang="en-US" sz="2400" b="1" dirty="0" smtClean="0">
                <a:latin typeface="Times New Roman" pitchFamily="18" charset="0"/>
                <a:cs typeface="Times New Roman" pitchFamily="18" charset="0"/>
              </a:rPr>
              <a:t>greengrocer's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post </a:t>
            </a:r>
            <a:r>
              <a:rPr lang="en-US" sz="2400" b="1" dirty="0">
                <a:latin typeface="Times New Roman" pitchFamily="18" charset="0"/>
                <a:cs typeface="Times New Roman" pitchFamily="18" charset="0"/>
              </a:rPr>
              <a:t>office</a:t>
            </a:r>
            <a:r>
              <a:rPr lang="ru-RU" sz="2400" dirty="0"/>
              <a:t/>
            </a:r>
            <a:br>
              <a:rPr lang="ru-RU" sz="2400" dirty="0"/>
            </a:br>
            <a:r>
              <a:rPr lang="en-US" sz="2400" b="1" dirty="0">
                <a:latin typeface="Times New Roman" pitchFamily="18" charset="0"/>
                <a:cs typeface="Times New Roman" pitchFamily="18" charset="0"/>
              </a:rPr>
              <a:t> AVAILABLE:  </a:t>
            </a:r>
            <a:r>
              <a:rPr lang="en-US" sz="2400" b="1" dirty="0" smtClean="0">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5</a:t>
            </a:r>
            <a:r>
              <a:rPr lang="en-US" sz="2400" b="1" dirty="0" smtClean="0">
                <a:latin typeface="Times New Roman" pitchFamily="18" charset="0"/>
                <a:cs typeface="Times New Roman" pitchFamily="18" charset="0"/>
              </a:rPr>
              <a:t>                    </a:t>
            </a:r>
            <a:r>
              <a:rPr lang="en-US" sz="2700" b="1" dirty="0" smtClean="0">
                <a:latin typeface="Times New Roman" pitchFamily="18" charset="0"/>
                <a:cs typeface="Times New Roman" pitchFamily="18" charset="0"/>
              </a:rPr>
              <a:t> and August</a:t>
            </a:r>
            <a:r>
              <a:rPr lang="ru-RU" sz="2400" dirty="0"/>
              <a:t/>
            </a:r>
            <a:br>
              <a:rPr lang="ru-RU" sz="2400" dirty="0"/>
            </a:br>
            <a:endParaRPr lang="ru-RU" sz="2400" b="1" dirty="0">
              <a:latin typeface="Times New Roman" pitchFamily="18" charset="0"/>
              <a:cs typeface="Times New Roman" pitchFamily="18" charset="0"/>
            </a:endParaRPr>
          </a:p>
        </p:txBody>
      </p:sp>
      <p:sp>
        <p:nvSpPr>
          <p:cNvPr id="4" name="Прямоугольник 3"/>
          <p:cNvSpPr/>
          <p:nvPr/>
        </p:nvSpPr>
        <p:spPr>
          <a:xfrm>
            <a:off x="755576" y="116632"/>
            <a:ext cx="7956376" cy="923330"/>
          </a:xfrm>
          <a:prstGeom prst="rect">
            <a:avLst/>
          </a:prstGeom>
          <a:noFill/>
        </p:spPr>
        <p:txBody>
          <a:bodyPr wrap="square" lIns="91440" tIns="45720" rIns="91440" bIns="45720">
            <a:spAutoFit/>
          </a:bodyPr>
          <a:lstStyle/>
          <a:p>
            <a:r>
              <a:rPr lang="en-US" sz="5400" b="1" dirty="0">
                <a:ln w="19050">
                  <a:solidFill>
                    <a:srgbClr val="00B050"/>
                  </a:solidFill>
                  <a:prstDash val="solid"/>
                </a:ln>
                <a:solidFill>
                  <a:srgbClr val="002060"/>
                </a:solidFill>
                <a:effectLst>
                  <a:outerShdw blurRad="50000" dist="50800" dir="7500000" algn="tl">
                    <a:srgbClr val="000000">
                      <a:shade val="5000"/>
                      <a:alpha val="35000"/>
                    </a:srgbClr>
                  </a:outerShdw>
                </a:effectLst>
              </a:rPr>
              <a:t>Summer </a:t>
            </a:r>
            <a:r>
              <a:rPr lang="en-US" sz="5400" b="1" dirty="0" smtClean="0">
                <a:ln w="19050">
                  <a:solidFill>
                    <a:srgbClr val="00B050"/>
                  </a:solidFill>
                  <a:prstDash val="solid"/>
                </a:ln>
                <a:solidFill>
                  <a:srgbClr val="002060"/>
                </a:solidFill>
                <a:effectLst>
                  <a:outerShdw blurRad="50000" dist="50800" dir="7500000" algn="tl">
                    <a:srgbClr val="000000">
                      <a:shade val="5000"/>
                      <a:alpha val="35000"/>
                    </a:srgbClr>
                  </a:outerShdw>
                </a:effectLst>
              </a:rPr>
              <a:t>Holiday Cottage</a:t>
            </a:r>
            <a:endParaRPr lang="ru-RU" sz="5400" b="1" dirty="0">
              <a:ln w="19050">
                <a:solidFill>
                  <a:srgbClr val="00B050"/>
                </a:solidFill>
                <a:prstDash val="solid"/>
              </a:ln>
              <a:solidFill>
                <a:srgbClr val="002060"/>
              </a:solidFill>
              <a:effectLst>
                <a:outerShdw blurRad="50000" dist="50800" dir="7500000" algn="tl">
                  <a:srgbClr val="000000">
                    <a:shade val="5000"/>
                    <a:alpha val="35000"/>
                  </a:srgbClr>
                </a:outerShdw>
              </a:effectLst>
            </a:endParaRPr>
          </a:p>
        </p:txBody>
      </p:sp>
      <p:graphicFrame>
        <p:nvGraphicFramePr>
          <p:cNvPr id="5" name="Таблица 4"/>
          <p:cNvGraphicFramePr>
            <a:graphicFrameLocks noGrp="1"/>
          </p:cNvGraphicFramePr>
          <p:nvPr/>
        </p:nvGraphicFramePr>
        <p:xfrm>
          <a:off x="2771800" y="1988840"/>
          <a:ext cx="360040" cy="457200"/>
        </p:xfrm>
        <a:graphic>
          <a:graphicData uri="http://schemas.openxmlformats.org/drawingml/2006/table">
            <a:tbl>
              <a:tblPr firstRow="1" bandRow="1">
                <a:tableStyleId>{5940675A-B579-460E-94D1-54222C63F5DA}</a:tableStyleId>
              </a:tblPr>
              <a:tblGrid>
                <a:gridCol w="360040"/>
              </a:tblGrid>
              <a:tr h="313184">
                <a:tc>
                  <a:txBody>
                    <a:bodyPr/>
                    <a:lstStyle/>
                    <a:p>
                      <a:r>
                        <a:rPr lang="en-US" sz="2400" b="1" dirty="0" smtClean="0">
                          <a:solidFill>
                            <a:srgbClr val="002060"/>
                          </a:solidFill>
                          <a:latin typeface="Times New Roman" pitchFamily="18" charset="0"/>
                          <a:cs typeface="Times New Roman" pitchFamily="18" charset="0"/>
                        </a:rPr>
                        <a:t>3</a:t>
                      </a:r>
                      <a:endParaRPr lang="ru-RU" sz="2400" b="1" dirty="0">
                        <a:solidFill>
                          <a:srgbClr val="002060"/>
                        </a:solidFill>
                        <a:latin typeface="Times New Roman" pitchFamily="18" charset="0"/>
                        <a:cs typeface="Times New Roman" pitchFamily="18" charset="0"/>
                      </a:endParaRPr>
                    </a:p>
                  </a:txBody>
                  <a:tcPr/>
                </a:tc>
              </a:tr>
            </a:tbl>
          </a:graphicData>
        </a:graphic>
      </p:graphicFrame>
      <p:graphicFrame>
        <p:nvGraphicFramePr>
          <p:cNvPr id="6" name="Таблица 5"/>
          <p:cNvGraphicFramePr>
            <a:graphicFrameLocks noGrp="1"/>
          </p:cNvGraphicFramePr>
          <p:nvPr/>
        </p:nvGraphicFramePr>
        <p:xfrm>
          <a:off x="2987824" y="3789040"/>
          <a:ext cx="504056" cy="457200"/>
        </p:xfrm>
        <a:graphic>
          <a:graphicData uri="http://schemas.openxmlformats.org/drawingml/2006/table">
            <a:tbl>
              <a:tblPr firstRow="1" bandRow="1">
                <a:tableStyleId>{5940675A-B579-460E-94D1-54222C63F5DA}</a:tableStyleId>
              </a:tblPr>
              <a:tblGrid>
                <a:gridCol w="504056"/>
              </a:tblGrid>
              <a:tr h="385192">
                <a:tc>
                  <a:txBody>
                    <a:bodyPr/>
                    <a:lstStyle/>
                    <a:p>
                      <a:r>
                        <a:rPr lang="en-US" sz="2400" b="1" dirty="0" smtClean="0">
                          <a:solidFill>
                            <a:srgbClr val="002060"/>
                          </a:solidFill>
                          <a:latin typeface="Times New Roman" pitchFamily="18" charset="0"/>
                          <a:cs typeface="Times New Roman" pitchFamily="18" charset="0"/>
                        </a:rPr>
                        <a:t>10</a:t>
                      </a:r>
                      <a:endParaRPr lang="ru-RU" sz="2400" b="1" dirty="0">
                        <a:solidFill>
                          <a:srgbClr val="002060"/>
                        </a:solidFill>
                        <a:latin typeface="Times New Roman" pitchFamily="18" charset="0"/>
                        <a:cs typeface="Times New Roman" pitchFamily="18" charset="0"/>
                      </a:endParaRPr>
                    </a:p>
                  </a:txBody>
                  <a:tcPr/>
                </a:tc>
              </a:tr>
            </a:tbl>
          </a:graphicData>
        </a:graphic>
      </p:graphicFrame>
      <p:graphicFrame>
        <p:nvGraphicFramePr>
          <p:cNvPr id="7" name="Таблица 6"/>
          <p:cNvGraphicFramePr>
            <a:graphicFrameLocks noGrp="1"/>
          </p:cNvGraphicFramePr>
          <p:nvPr/>
        </p:nvGraphicFramePr>
        <p:xfrm>
          <a:off x="4572000" y="3789040"/>
          <a:ext cx="1008112" cy="457200"/>
        </p:xfrm>
        <a:graphic>
          <a:graphicData uri="http://schemas.openxmlformats.org/drawingml/2006/table">
            <a:tbl>
              <a:tblPr firstRow="1" bandRow="1">
                <a:tableStyleId>{5940675A-B579-460E-94D1-54222C63F5DA}</a:tableStyleId>
              </a:tblPr>
              <a:tblGrid>
                <a:gridCol w="1008112"/>
              </a:tblGrid>
              <a:tr h="2411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rgbClr val="002060"/>
                          </a:solidFill>
                          <a:latin typeface="Times New Roman" pitchFamily="18" charset="0"/>
                          <a:ea typeface="+mn-ea"/>
                          <a:cs typeface="Times New Roman" pitchFamily="18" charset="0"/>
                        </a:rPr>
                        <a:t>Beach</a:t>
                      </a:r>
                      <a:endParaRPr lang="ru-RU" sz="2400" b="1" kern="1200" dirty="0" smtClean="0">
                        <a:solidFill>
                          <a:srgbClr val="002060"/>
                        </a:solidFill>
                        <a:latin typeface="Times New Roman" pitchFamily="18" charset="0"/>
                        <a:ea typeface="+mn-ea"/>
                        <a:cs typeface="Times New Roman" pitchFamily="18" charset="0"/>
                      </a:endParaRPr>
                    </a:p>
                  </a:txBody>
                  <a:tcPr/>
                </a:tc>
              </a:tr>
            </a:tbl>
          </a:graphicData>
        </a:graphic>
      </p:graphicFrame>
      <p:graphicFrame>
        <p:nvGraphicFramePr>
          <p:cNvPr id="9" name="Таблица 8"/>
          <p:cNvGraphicFramePr>
            <a:graphicFrameLocks noGrp="1"/>
          </p:cNvGraphicFramePr>
          <p:nvPr/>
        </p:nvGraphicFramePr>
        <p:xfrm>
          <a:off x="4932040" y="4509120"/>
          <a:ext cx="1031776" cy="457200"/>
        </p:xfrm>
        <a:graphic>
          <a:graphicData uri="http://schemas.openxmlformats.org/drawingml/2006/table">
            <a:tbl>
              <a:tblPr firstRow="1" bandRow="1">
                <a:tableStyleId>{5940675A-B579-460E-94D1-54222C63F5DA}</a:tableStyleId>
              </a:tblPr>
              <a:tblGrid>
                <a:gridCol w="1031776"/>
              </a:tblGrid>
              <a:tr h="3851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rgbClr val="002060"/>
                          </a:solidFill>
                          <a:latin typeface="Times New Roman" pitchFamily="18" charset="0"/>
                          <a:ea typeface="+mn-ea"/>
                          <a:cs typeface="Times New Roman" pitchFamily="18" charset="0"/>
                        </a:rPr>
                        <a:t>bakes</a:t>
                      </a:r>
                      <a:endParaRPr lang="ru-RU" sz="2400" b="1" kern="1200" dirty="0" smtClean="0">
                        <a:solidFill>
                          <a:srgbClr val="002060"/>
                        </a:solidFill>
                        <a:latin typeface="Times New Roman" pitchFamily="18" charset="0"/>
                        <a:ea typeface="+mn-ea"/>
                        <a:cs typeface="Times New Roman" pitchFamily="18" charset="0"/>
                      </a:endParaRPr>
                    </a:p>
                  </a:txBody>
                  <a:tcPr/>
                </a:tc>
              </a:tr>
            </a:tbl>
          </a:graphicData>
        </a:graphic>
      </p:graphicFrame>
      <p:graphicFrame>
        <p:nvGraphicFramePr>
          <p:cNvPr id="10" name="Таблица 9"/>
          <p:cNvGraphicFramePr>
            <a:graphicFrameLocks noGrp="1"/>
          </p:cNvGraphicFramePr>
          <p:nvPr/>
        </p:nvGraphicFramePr>
        <p:xfrm>
          <a:off x="3707904" y="5661248"/>
          <a:ext cx="815752" cy="457200"/>
        </p:xfrm>
        <a:graphic>
          <a:graphicData uri="http://schemas.openxmlformats.org/drawingml/2006/table">
            <a:tbl>
              <a:tblPr firstRow="1" bandRow="1">
                <a:tableStyleId>{5940675A-B579-460E-94D1-54222C63F5DA}</a:tableStyleId>
              </a:tblPr>
              <a:tblGrid>
                <a:gridCol w="81575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2060"/>
                          </a:solidFill>
                          <a:latin typeface="Times New Roman" pitchFamily="18" charset="0"/>
                          <a:cs typeface="Times New Roman" pitchFamily="18" charset="0"/>
                        </a:rPr>
                        <a:t>July</a:t>
                      </a:r>
                      <a:endParaRPr lang="ru-RU" sz="2400" b="1" dirty="0" smtClean="0">
                        <a:solidFill>
                          <a:srgbClr val="002060"/>
                        </a:solidFill>
                        <a:latin typeface="Times New Roman" pitchFamily="18" charset="0"/>
                        <a:cs typeface="Times New Roman" pitchFamily="18" charset="0"/>
                      </a:endParaRPr>
                    </a:p>
                  </a:txBody>
                  <a:tcPr/>
                </a:tc>
              </a:tr>
            </a:tbl>
          </a:graphicData>
        </a:graphic>
      </p:graphicFrame>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readytospeak.ru/wp-content/uploads/2016/01/house-drawing.jpg"/>
          <p:cNvPicPr/>
          <p:nvPr/>
        </p:nvPicPr>
        <p:blipFill>
          <a:blip r:embed="rId2" cstate="print">
            <a:clrChange>
              <a:clrFrom>
                <a:srgbClr val="FFFFFD"/>
              </a:clrFrom>
              <a:clrTo>
                <a:srgbClr val="FFFFFD">
                  <a:alpha val="0"/>
                </a:srgbClr>
              </a:clrTo>
            </a:clrChange>
          </a:blip>
          <a:srcRect/>
          <a:stretch>
            <a:fillRect/>
          </a:stretch>
        </p:blipFill>
        <p:spPr bwMode="auto">
          <a:xfrm>
            <a:off x="1763688" y="2132856"/>
            <a:ext cx="5940425" cy="3230106"/>
          </a:xfrm>
          <a:prstGeom prst="rect">
            <a:avLst/>
          </a:prstGeom>
          <a:noFill/>
          <a:ln w="9525">
            <a:noFill/>
            <a:miter lim="800000"/>
            <a:headEnd/>
            <a:tailEnd/>
          </a:ln>
        </p:spPr>
      </p:pic>
      <p:sp>
        <p:nvSpPr>
          <p:cNvPr id="5" name="Прямоугольник 4"/>
          <p:cNvSpPr/>
          <p:nvPr/>
        </p:nvSpPr>
        <p:spPr>
          <a:xfrm>
            <a:off x="2183043" y="692696"/>
            <a:ext cx="487877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dirty="0">
                <a:solidFill>
                  <a:srgbClr val="C00000"/>
                </a:solidFill>
                <a:latin typeface="Times New Roman" pitchFamily="18" charset="0"/>
                <a:cs typeface="Times New Roman" pitchFamily="18" charset="0"/>
              </a:rPr>
              <a:t>A House Advert</a:t>
            </a:r>
            <a:endParaRPr lang="ru-RU" sz="5400" b="1" cap="none" spc="50" dirty="0">
              <a:ln w="11430"/>
              <a:solidFill>
                <a:srgbClr val="C0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7" name="Овал 6"/>
          <p:cNvSpPr/>
          <p:nvPr/>
        </p:nvSpPr>
        <p:spPr>
          <a:xfrm>
            <a:off x="1043608" y="4725144"/>
            <a:ext cx="3312368" cy="16561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Times New Roman" pitchFamily="18" charset="0"/>
                <a:cs typeface="Times New Roman" pitchFamily="18" charset="0"/>
              </a:rPr>
              <a:t>Call</a:t>
            </a:r>
            <a:r>
              <a:rPr lang="en-US" sz="2400" b="1" dirty="0" smtClean="0">
                <a:no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7729689</a:t>
            </a:r>
          </a:p>
          <a:p>
            <a:pPr algn="ctr"/>
            <a:r>
              <a:rPr lang="en-US" sz="2400" b="1" dirty="0" smtClean="0">
                <a:solidFill>
                  <a:schemeClr val="bg1"/>
                </a:solidFill>
                <a:latin typeface="Times New Roman" pitchFamily="18" charset="0"/>
                <a:cs typeface="Times New Roman" pitchFamily="18" charset="0"/>
              </a:rPr>
              <a:t>for more information</a:t>
            </a:r>
            <a:endParaRPr lang="ru-RU" sz="2400" b="1" dirty="0">
              <a:solidFill>
                <a:schemeClr val="bg1"/>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79512" y="2060848"/>
          <a:ext cx="8640960" cy="2792916"/>
        </p:xfrm>
        <a:graphic>
          <a:graphicData uri="http://schemas.openxmlformats.org/drawingml/2006/table">
            <a:tbl>
              <a:tblPr firstRow="1" bandRow="1">
                <a:tableStyleId>{5940675A-B579-460E-94D1-54222C63F5DA}</a:tableStyleId>
              </a:tblPr>
              <a:tblGrid>
                <a:gridCol w="4677217"/>
                <a:gridCol w="3963743"/>
              </a:tblGrid>
              <a:tr h="616012">
                <a:tc>
                  <a:txBody>
                    <a:bodyPr/>
                    <a:lstStyle/>
                    <a:p>
                      <a:r>
                        <a:rPr lang="en-US" sz="2800" b="1" dirty="0" smtClean="0">
                          <a:latin typeface="Times New Roman" pitchFamily="18" charset="0"/>
                          <a:cs typeface="Times New Roman" pitchFamily="18" charset="0"/>
                        </a:rPr>
                        <a:t>where </a:t>
                      </a:r>
                      <a:r>
                        <a:rPr lang="en-US" sz="2800" b="1" u="none" dirty="0" smtClean="0">
                          <a:latin typeface="Times New Roman" pitchFamily="18" charset="0"/>
                          <a:cs typeface="Times New Roman" pitchFamily="18" charset="0"/>
                        </a:rPr>
                        <a:t>it is (location)</a:t>
                      </a:r>
                      <a:endParaRPr lang="ru-RU" sz="2400" b="1" u="none" dirty="0">
                        <a:latin typeface="Times New Roman" pitchFamily="18" charset="0"/>
                        <a:cs typeface="Times New Roman" pitchFamily="18" charset="0"/>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r>
                        <a:rPr lang="en-US" sz="2800" b="1" u="none" dirty="0" smtClean="0">
                          <a:latin typeface="Times New Roman" pitchFamily="18" charset="0"/>
                          <a:cs typeface="Times New Roman" pitchFamily="18" charset="0"/>
                        </a:rPr>
                        <a:t>how big it is (</a:t>
                      </a:r>
                      <a:r>
                        <a:rPr lang="en-US" sz="2800" b="1" dirty="0" smtClean="0">
                          <a:latin typeface="Times New Roman" pitchFamily="18" charset="0"/>
                          <a:cs typeface="Times New Roman" pitchFamily="18" charset="0"/>
                        </a:rPr>
                        <a:t>size)</a:t>
                      </a:r>
                      <a:endParaRPr lang="ru-RU" sz="2800" b="1" u="none" dirty="0">
                        <a:latin typeface="Times New Roman" pitchFamily="18" charset="0"/>
                        <a:cs typeface="Times New Roman" pitchFamily="18" charset="0"/>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r>
              <a:tr h="616012">
                <a:tc>
                  <a:txBody>
                    <a:bodyPr/>
                    <a:lstStyle/>
                    <a:p>
                      <a:r>
                        <a:rPr lang="en-US" sz="2800" b="1" dirty="0" smtClean="0">
                          <a:latin typeface="Times New Roman" pitchFamily="18" charset="0"/>
                          <a:cs typeface="Times New Roman" pitchFamily="18" charset="0"/>
                        </a:rPr>
                        <a:t>name </a:t>
                      </a:r>
                      <a:r>
                        <a:rPr lang="en-US" sz="2800" b="1" u="none" dirty="0" smtClean="0">
                          <a:latin typeface="Times New Roman" pitchFamily="18" charset="0"/>
                          <a:cs typeface="Times New Roman" pitchFamily="18" charset="0"/>
                        </a:rPr>
                        <a:t>of the street</a:t>
                      </a:r>
                      <a:endParaRPr lang="ru-RU" sz="2800" b="1" u="none" dirty="0">
                        <a:latin typeface="Times New Roman" pitchFamily="18" charset="0"/>
                        <a:cs typeface="Times New Roman" pitchFamily="18" charset="0"/>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r>
                        <a:rPr lang="en-US" sz="2800" b="1" dirty="0" smtClean="0">
                          <a:latin typeface="Times New Roman" pitchFamily="18" charset="0"/>
                          <a:cs typeface="Times New Roman" pitchFamily="18" charset="0"/>
                        </a:rPr>
                        <a:t>rooms and furniture</a:t>
                      </a:r>
                      <a:endParaRPr lang="ru-RU" sz="2800" b="1" dirty="0">
                        <a:latin typeface="Times New Roman" pitchFamily="18" charset="0"/>
                        <a:cs typeface="Times New Roman" pitchFamily="18" charset="0"/>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r>
              <a:tr h="616012">
                <a:tc>
                  <a:txBody>
                    <a:bodyPr/>
                    <a:lstStyle/>
                    <a:p>
                      <a:r>
                        <a:rPr lang="en-US" sz="2800" b="1" dirty="0" smtClean="0">
                          <a:latin typeface="Times New Roman" pitchFamily="18" charset="0"/>
                          <a:cs typeface="Times New Roman" pitchFamily="18" charset="0"/>
                        </a:rPr>
                        <a:t>outside</a:t>
                      </a:r>
                      <a:endParaRPr lang="ru-RU" sz="2800" b="1" dirty="0">
                        <a:latin typeface="Times New Roman" pitchFamily="18" charset="0"/>
                        <a:cs typeface="Times New Roman" pitchFamily="18" charset="0"/>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r>
                        <a:rPr lang="en-US" sz="2800" b="1" dirty="0" smtClean="0">
                          <a:latin typeface="Times New Roman" pitchFamily="18" charset="0"/>
                          <a:cs typeface="Times New Roman" pitchFamily="18" charset="0"/>
                        </a:rPr>
                        <a:t>whose house it is </a:t>
                      </a:r>
                      <a:endParaRPr lang="ru-RU" sz="2800" b="1" dirty="0">
                        <a:latin typeface="Times New Roman" pitchFamily="18" charset="0"/>
                        <a:cs typeface="Times New Roman" pitchFamily="18" charset="0"/>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r>
              <a:tr h="616012">
                <a:tc>
                  <a:txBody>
                    <a:bodyPr/>
                    <a:lstStyle/>
                    <a:p>
                      <a:r>
                        <a:rPr lang="en-US" sz="2800" b="1" dirty="0" smtClean="0">
                          <a:latin typeface="Times New Roman" pitchFamily="18" charset="0"/>
                          <a:cs typeface="Times New Roman" pitchFamily="18" charset="0"/>
                        </a:rPr>
                        <a:t>money </a:t>
                      </a:r>
                      <a:r>
                        <a:rPr lang="en-US" sz="2800" b="1" u="none" dirty="0" smtClean="0">
                          <a:latin typeface="Times New Roman" pitchFamily="18" charset="0"/>
                          <a:cs typeface="Times New Roman" pitchFamily="18" charset="0"/>
                        </a:rPr>
                        <a:t>per month (rent)</a:t>
                      </a:r>
                      <a:endParaRPr lang="ru-RU" sz="2800" b="1" u="none" dirty="0">
                        <a:latin typeface="Times New Roman" pitchFamily="18" charset="0"/>
                        <a:cs typeface="Times New Roman" pitchFamily="18" charset="0"/>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r>
                        <a:rPr lang="en-US" sz="2800" b="1" dirty="0" smtClean="0">
                          <a:latin typeface="Times New Roman" pitchFamily="18" charset="0"/>
                          <a:cs typeface="Times New Roman" pitchFamily="18" charset="0"/>
                        </a:rPr>
                        <a:t>telephone number for information</a:t>
                      </a:r>
                      <a:endParaRPr lang="ru-RU" sz="2800" b="1" dirty="0">
                        <a:latin typeface="Times New Roman" pitchFamily="18" charset="0"/>
                        <a:cs typeface="Times New Roman" pitchFamily="18" charset="0"/>
                      </a:endParaRPr>
                    </a:p>
                  </a:txBody>
                  <a:tcPr>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r>
            </a:tbl>
          </a:graphicData>
        </a:graphic>
      </p:graphicFrame>
      <p:sp>
        <p:nvSpPr>
          <p:cNvPr id="7" name="Прямоугольник 6"/>
          <p:cNvSpPr/>
          <p:nvPr/>
        </p:nvSpPr>
        <p:spPr>
          <a:xfrm rot="10800000" flipV="1">
            <a:off x="8244408" y="4077072"/>
            <a:ext cx="576064" cy="707886"/>
          </a:xfrm>
          <a:prstGeom prst="rect">
            <a:avLst/>
          </a:prstGeom>
        </p:spPr>
        <p:txBody>
          <a:bodyPr wrap="square">
            <a:spAutoFit/>
          </a:bodyPr>
          <a:lstStyle/>
          <a:p>
            <a:r>
              <a:rPr lang="en-US" sz="4000" b="1" u="none" dirty="0" smtClean="0">
                <a:solidFill>
                  <a:srgbClr val="C00000"/>
                </a:solidFill>
                <a:latin typeface="Times New Roman" pitchFamily="18" charset="0"/>
                <a:cs typeface="Times New Roman" pitchFamily="18" charset="0"/>
              </a:rPr>
              <a:t>√</a:t>
            </a:r>
            <a:endParaRPr lang="ru-RU" sz="4000" dirty="0">
              <a:solidFill>
                <a:srgbClr val="C00000"/>
              </a:solidFill>
            </a:endParaRPr>
          </a:p>
        </p:txBody>
      </p:sp>
      <p:sp>
        <p:nvSpPr>
          <p:cNvPr id="8" name="Прямоугольник 7"/>
          <p:cNvSpPr/>
          <p:nvPr/>
        </p:nvSpPr>
        <p:spPr>
          <a:xfrm rot="10800000" flipV="1">
            <a:off x="8244408" y="3284984"/>
            <a:ext cx="576064" cy="707886"/>
          </a:xfrm>
          <a:prstGeom prst="rect">
            <a:avLst/>
          </a:prstGeom>
        </p:spPr>
        <p:txBody>
          <a:bodyPr wrap="square">
            <a:spAutoFit/>
          </a:bodyPr>
          <a:lstStyle/>
          <a:p>
            <a:r>
              <a:rPr lang="en-US" sz="4000" b="1" u="none" dirty="0" smtClean="0">
                <a:solidFill>
                  <a:srgbClr val="C00000"/>
                </a:solidFill>
                <a:latin typeface="Times New Roman" pitchFamily="18" charset="0"/>
                <a:cs typeface="Times New Roman" pitchFamily="18" charset="0"/>
              </a:rPr>
              <a:t>√</a:t>
            </a:r>
            <a:endParaRPr lang="ru-RU" sz="4000" dirty="0">
              <a:solidFill>
                <a:srgbClr val="C00000"/>
              </a:solidFill>
            </a:endParaRPr>
          </a:p>
        </p:txBody>
      </p:sp>
      <p:sp>
        <p:nvSpPr>
          <p:cNvPr id="9" name="Прямоугольник 8"/>
          <p:cNvSpPr/>
          <p:nvPr/>
        </p:nvSpPr>
        <p:spPr>
          <a:xfrm rot="10800000" flipV="1">
            <a:off x="8244408" y="2060848"/>
            <a:ext cx="576064" cy="707886"/>
          </a:xfrm>
          <a:prstGeom prst="rect">
            <a:avLst/>
          </a:prstGeom>
        </p:spPr>
        <p:txBody>
          <a:bodyPr wrap="square">
            <a:spAutoFit/>
          </a:bodyPr>
          <a:lstStyle/>
          <a:p>
            <a:r>
              <a:rPr lang="en-US" sz="4000" b="1" u="none" dirty="0" smtClean="0">
                <a:solidFill>
                  <a:srgbClr val="C00000"/>
                </a:solidFill>
                <a:latin typeface="Times New Roman" pitchFamily="18" charset="0"/>
                <a:cs typeface="Times New Roman" pitchFamily="18" charset="0"/>
              </a:rPr>
              <a:t>√</a:t>
            </a:r>
            <a:endParaRPr lang="ru-RU" sz="4000" dirty="0">
              <a:solidFill>
                <a:srgbClr val="C00000"/>
              </a:solidFill>
            </a:endParaRPr>
          </a:p>
        </p:txBody>
      </p:sp>
      <p:sp>
        <p:nvSpPr>
          <p:cNvPr id="10" name="Прямоугольник 9"/>
          <p:cNvSpPr/>
          <p:nvPr/>
        </p:nvSpPr>
        <p:spPr>
          <a:xfrm rot="10800000" flipV="1">
            <a:off x="4283968" y="4005064"/>
            <a:ext cx="576064" cy="707886"/>
          </a:xfrm>
          <a:prstGeom prst="rect">
            <a:avLst/>
          </a:prstGeom>
        </p:spPr>
        <p:txBody>
          <a:bodyPr wrap="square">
            <a:spAutoFit/>
          </a:bodyPr>
          <a:lstStyle/>
          <a:p>
            <a:r>
              <a:rPr lang="en-US" sz="4000" b="1" u="none" dirty="0" smtClean="0">
                <a:solidFill>
                  <a:srgbClr val="C00000"/>
                </a:solidFill>
                <a:latin typeface="Times New Roman" pitchFamily="18" charset="0"/>
                <a:cs typeface="Times New Roman" pitchFamily="18" charset="0"/>
              </a:rPr>
              <a:t>√</a:t>
            </a:r>
            <a:endParaRPr lang="ru-RU" sz="4000" dirty="0">
              <a:solidFill>
                <a:srgbClr val="C00000"/>
              </a:solidFill>
            </a:endParaRPr>
          </a:p>
        </p:txBody>
      </p:sp>
      <p:sp>
        <p:nvSpPr>
          <p:cNvPr id="11" name="Прямоугольник 10"/>
          <p:cNvSpPr/>
          <p:nvPr/>
        </p:nvSpPr>
        <p:spPr>
          <a:xfrm rot="10800000" flipV="1">
            <a:off x="4283968" y="3284984"/>
            <a:ext cx="576064" cy="707886"/>
          </a:xfrm>
          <a:prstGeom prst="rect">
            <a:avLst/>
          </a:prstGeom>
        </p:spPr>
        <p:txBody>
          <a:bodyPr wrap="square">
            <a:spAutoFit/>
          </a:bodyPr>
          <a:lstStyle/>
          <a:p>
            <a:r>
              <a:rPr lang="en-US" sz="4000" b="1" u="none" dirty="0" smtClean="0">
                <a:solidFill>
                  <a:srgbClr val="C00000"/>
                </a:solidFill>
                <a:latin typeface="Times New Roman" pitchFamily="18" charset="0"/>
                <a:cs typeface="Times New Roman" pitchFamily="18" charset="0"/>
              </a:rPr>
              <a:t>√</a:t>
            </a:r>
            <a:endParaRPr lang="ru-RU" sz="4000" dirty="0">
              <a:solidFill>
                <a:srgbClr val="C00000"/>
              </a:solidFill>
            </a:endParaRPr>
          </a:p>
        </p:txBody>
      </p:sp>
      <p:sp>
        <p:nvSpPr>
          <p:cNvPr id="12" name="Прямоугольник 11"/>
          <p:cNvSpPr/>
          <p:nvPr/>
        </p:nvSpPr>
        <p:spPr>
          <a:xfrm rot="10800000" flipV="1">
            <a:off x="4283968" y="2708920"/>
            <a:ext cx="576064" cy="707886"/>
          </a:xfrm>
          <a:prstGeom prst="rect">
            <a:avLst/>
          </a:prstGeom>
        </p:spPr>
        <p:txBody>
          <a:bodyPr wrap="square">
            <a:spAutoFit/>
          </a:bodyPr>
          <a:lstStyle/>
          <a:p>
            <a:r>
              <a:rPr lang="en-US" sz="4000" b="1" u="none" dirty="0" smtClean="0">
                <a:solidFill>
                  <a:srgbClr val="C00000"/>
                </a:solidFill>
                <a:latin typeface="Times New Roman" pitchFamily="18" charset="0"/>
                <a:cs typeface="Times New Roman" pitchFamily="18" charset="0"/>
              </a:rPr>
              <a:t>√</a:t>
            </a:r>
            <a:endParaRPr lang="ru-RU" sz="4000" dirty="0">
              <a:solidFill>
                <a:srgbClr val="C00000"/>
              </a:solidFill>
            </a:endParaRPr>
          </a:p>
        </p:txBody>
      </p:sp>
      <p:sp>
        <p:nvSpPr>
          <p:cNvPr id="13" name="Прямоугольник 12"/>
          <p:cNvSpPr/>
          <p:nvPr/>
        </p:nvSpPr>
        <p:spPr>
          <a:xfrm rot="10800000" flipV="1">
            <a:off x="4283968" y="2060848"/>
            <a:ext cx="576064" cy="707886"/>
          </a:xfrm>
          <a:prstGeom prst="rect">
            <a:avLst/>
          </a:prstGeom>
        </p:spPr>
        <p:txBody>
          <a:bodyPr wrap="square">
            <a:spAutoFit/>
          </a:bodyPr>
          <a:lstStyle/>
          <a:p>
            <a:r>
              <a:rPr lang="en-US" sz="4000" b="1" u="none" dirty="0" smtClean="0">
                <a:solidFill>
                  <a:srgbClr val="C00000"/>
                </a:solidFill>
                <a:latin typeface="Times New Roman" pitchFamily="18" charset="0"/>
                <a:cs typeface="Times New Roman" pitchFamily="18" charset="0"/>
              </a:rPr>
              <a:t>√</a:t>
            </a:r>
            <a:endParaRPr lang="ru-RU" sz="4000" dirty="0">
              <a:solidFill>
                <a:srgbClr val="C00000"/>
              </a:solidFill>
            </a:endParaRPr>
          </a:p>
        </p:txBody>
      </p:sp>
      <p:sp>
        <p:nvSpPr>
          <p:cNvPr id="16" name="Прямоугольник 15"/>
          <p:cNvSpPr/>
          <p:nvPr/>
        </p:nvSpPr>
        <p:spPr>
          <a:xfrm>
            <a:off x="899592" y="332656"/>
            <a:ext cx="7632848" cy="954107"/>
          </a:xfrm>
          <a:prstGeom prst="rect">
            <a:avLst/>
          </a:prstGeom>
        </p:spPr>
        <p:txBody>
          <a:bodyPr wrap="square">
            <a:spAutoFit/>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Which of the following can you find in the advertisement?</a:t>
            </a:r>
            <a:endParaRPr lang="ru-RU" sz="2800" b="1"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0.70"/>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strVal val="#ppt_w*0.70"/>
                                          </p:val>
                                        </p:tav>
                                        <p:tav tm="100000">
                                          <p:val>
                                            <p:strVal val="#ppt_w"/>
                                          </p:val>
                                        </p:tav>
                                      </p:tavLst>
                                    </p:anim>
                                    <p:anim calcmode="lin" valueType="num">
                                      <p:cBhvr>
                                        <p:cTn id="50" dur="1000" fill="hold"/>
                                        <p:tgtEl>
                                          <p:spTgt spid="7"/>
                                        </p:tgtEl>
                                        <p:attrNameLst>
                                          <p:attrName>ppt_h</p:attrName>
                                        </p:attrNameLst>
                                      </p:cBhvr>
                                      <p:tavLst>
                                        <p:tav tm="0">
                                          <p:val>
                                            <p:strVal val="#ppt_h"/>
                                          </p:val>
                                        </p:tav>
                                        <p:tav tm="100000">
                                          <p:val>
                                            <p:strVal val="#ppt_h"/>
                                          </p:val>
                                        </p:tav>
                                      </p:tavLst>
                                    </p:anim>
                                    <p:animEffect transition="in" filter="fade">
                                      <p:cBhvr>
                                        <p:cTn id="5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899592" y="1412776"/>
          <a:ext cx="6912768" cy="4267200"/>
        </p:xfrm>
        <a:graphic>
          <a:graphicData uri="http://schemas.openxmlformats.org/drawingml/2006/table">
            <a:tbl>
              <a:tblPr/>
              <a:tblGrid>
                <a:gridCol w="1656184"/>
                <a:gridCol w="5256584"/>
              </a:tblGrid>
              <a:tr h="414655">
                <a:tc>
                  <a:txBody>
                    <a:bodyPr/>
                    <a:lstStyle/>
                    <a:p>
                      <a:pPr indent="0" algn="l">
                        <a:spcAft>
                          <a:spcPts val="0"/>
                        </a:spcAft>
                      </a:pPr>
                      <a:r>
                        <a:rPr lang="en-US" sz="2800" b="1" dirty="0">
                          <a:solidFill>
                            <a:srgbClr val="000000"/>
                          </a:solidFill>
                          <a:latin typeface="Times New Roman" pitchFamily="18" charset="0"/>
                          <a:ea typeface="Calibri"/>
                          <a:cs typeface="Times New Roman" pitchFamily="18" charset="0"/>
                        </a:rPr>
                        <a:t>Location</a:t>
                      </a:r>
                      <a:endParaRPr lang="ru-RU" sz="2800" b="1" dirty="0">
                        <a:latin typeface="Times New Roman" pitchFamily="18" charset="0"/>
                        <a:ea typeface="Calibri"/>
                        <a:cs typeface="Times New Roman" pitchFamily="18" charset="0"/>
                      </a:endParaRPr>
                    </a:p>
                    <a:p>
                      <a:pPr indent="0" algn="l">
                        <a:spcAft>
                          <a:spcPts val="0"/>
                        </a:spcAft>
                      </a:pPr>
                      <a:endParaRPr lang="ru-RU" sz="2800" b="1" dirty="0">
                        <a:latin typeface="Times New Roman" pitchFamily="18" charset="0"/>
                        <a:ea typeface="Calibri"/>
                        <a:cs typeface="Times New Roman" pitchFamily="18" charset="0"/>
                      </a:endParaRPr>
                    </a:p>
                  </a:txBody>
                  <a:tcPr marL="25400" marR="25400" marT="0" marB="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indent="0">
                        <a:spcAft>
                          <a:spcPts val="0"/>
                        </a:spcAft>
                      </a:pPr>
                      <a:r>
                        <a:rPr lang="en-US" sz="2800" b="1" dirty="0">
                          <a:solidFill>
                            <a:srgbClr val="000000"/>
                          </a:solidFill>
                          <a:latin typeface="Times New Roman" pitchFamily="18" charset="0"/>
                          <a:ea typeface="Calibri"/>
                          <a:cs typeface="Times New Roman" pitchFamily="18" charset="0"/>
                        </a:rPr>
                        <a:t>quiet </a:t>
                      </a:r>
                      <a:r>
                        <a:rPr lang="en-US" sz="2800" b="1" dirty="0" smtClean="0">
                          <a:solidFill>
                            <a:schemeClr val="tx1"/>
                          </a:solidFill>
                          <a:latin typeface="Times New Roman" pitchFamily="18" charset="0"/>
                          <a:ea typeface="Calibri"/>
                          <a:cs typeface="Times New Roman" pitchFamily="18" charset="0"/>
                        </a:rPr>
                        <a:t>street</a:t>
                      </a:r>
                    </a:p>
                    <a:p>
                      <a:pPr indent="0">
                        <a:spcAft>
                          <a:spcPts val="0"/>
                        </a:spcAft>
                      </a:pPr>
                      <a:r>
                        <a:rPr lang="en-US" sz="2800" b="1" dirty="0" smtClean="0">
                          <a:solidFill>
                            <a:srgbClr val="000000"/>
                          </a:solidFill>
                          <a:latin typeface="Times New Roman" pitchFamily="18" charset="0"/>
                          <a:ea typeface="Calibri"/>
                          <a:cs typeface="Times New Roman" pitchFamily="18" charset="0"/>
                        </a:rPr>
                        <a:t>beautiful</a:t>
                      </a:r>
                      <a:endParaRPr lang="ru-RU" sz="2800" b="1" dirty="0">
                        <a:latin typeface="Times New Roman" pitchFamily="18" charset="0"/>
                        <a:ea typeface="Calibri"/>
                        <a:cs typeface="Times New Roman" pitchFamily="18" charset="0"/>
                      </a:endParaRPr>
                    </a:p>
                  </a:txBody>
                  <a:tcPr marL="25400" marR="25400" marT="0" marB="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r>
              <a:tr h="749935">
                <a:tc>
                  <a:txBody>
                    <a:bodyPr/>
                    <a:lstStyle/>
                    <a:p>
                      <a:pPr indent="0" algn="l">
                        <a:spcAft>
                          <a:spcPts val="0"/>
                        </a:spcAft>
                      </a:pPr>
                      <a:endParaRPr lang="en-US" sz="2800" b="1" dirty="0" smtClean="0">
                        <a:solidFill>
                          <a:srgbClr val="000000"/>
                        </a:solidFill>
                        <a:latin typeface="Times New Roman" pitchFamily="18" charset="0"/>
                        <a:ea typeface="Calibri"/>
                        <a:cs typeface="Times New Roman" pitchFamily="18" charset="0"/>
                      </a:endParaRPr>
                    </a:p>
                    <a:p>
                      <a:pPr indent="0" algn="l">
                        <a:spcAft>
                          <a:spcPts val="0"/>
                        </a:spcAft>
                      </a:pPr>
                      <a:r>
                        <a:rPr lang="en-US" sz="2800" b="1" dirty="0" smtClean="0">
                          <a:solidFill>
                            <a:srgbClr val="000000"/>
                          </a:solidFill>
                          <a:latin typeface="Times New Roman" pitchFamily="18" charset="0"/>
                          <a:ea typeface="Calibri"/>
                          <a:cs typeface="Times New Roman" pitchFamily="18" charset="0"/>
                        </a:rPr>
                        <a:t>Rooms</a:t>
                      </a:r>
                      <a:endParaRPr lang="ru-RU" sz="2800" b="1" dirty="0">
                        <a:latin typeface="Times New Roman" pitchFamily="18" charset="0"/>
                        <a:ea typeface="Calibri"/>
                        <a:cs typeface="Times New Roman" pitchFamily="18" charset="0"/>
                      </a:endParaRPr>
                    </a:p>
                  </a:txBody>
                  <a:tcPr marL="25400" marR="25400" marT="0" marB="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indent="0">
                        <a:spcAft>
                          <a:spcPts val="0"/>
                        </a:spcAft>
                      </a:pPr>
                      <a:r>
                        <a:rPr lang="en-US" sz="2800" b="1" dirty="0">
                          <a:solidFill>
                            <a:srgbClr val="000000"/>
                          </a:solidFill>
                          <a:latin typeface="Times New Roman" pitchFamily="18" charset="0"/>
                          <a:ea typeface="Calibri"/>
                          <a:cs typeface="Times New Roman" pitchFamily="18" charset="0"/>
                        </a:rPr>
                        <a:t>spacious </a:t>
                      </a:r>
                      <a:r>
                        <a:rPr lang="en-US" sz="2800" b="1" dirty="0" smtClean="0">
                          <a:solidFill>
                            <a:srgbClr val="000000"/>
                          </a:solidFill>
                          <a:latin typeface="Times New Roman" pitchFamily="18" charset="0"/>
                          <a:ea typeface="Calibri"/>
                          <a:cs typeface="Times New Roman" pitchFamily="18" charset="0"/>
                        </a:rPr>
                        <a:t>                      </a:t>
                      </a:r>
                    </a:p>
                    <a:p>
                      <a:pPr indent="0">
                        <a:spcAft>
                          <a:spcPts val="0"/>
                        </a:spcAft>
                      </a:pPr>
                      <a:r>
                        <a:rPr lang="en-US" sz="2800" b="1" dirty="0" smtClean="0">
                          <a:solidFill>
                            <a:srgbClr val="000000"/>
                          </a:solidFill>
                          <a:latin typeface="Times New Roman" pitchFamily="18" charset="0"/>
                          <a:ea typeface="Calibri"/>
                          <a:cs typeface="Times New Roman" pitchFamily="18" charset="0"/>
                        </a:rPr>
                        <a:t>small </a:t>
                      </a:r>
                    </a:p>
                    <a:p>
                      <a:pPr indent="0">
                        <a:spcAft>
                          <a:spcPts val="0"/>
                        </a:spcAft>
                      </a:pPr>
                      <a:r>
                        <a:rPr lang="en-US" sz="2800" b="1" dirty="0" smtClean="0">
                          <a:solidFill>
                            <a:srgbClr val="000000"/>
                          </a:solidFill>
                          <a:latin typeface="Times New Roman" pitchFamily="18" charset="0"/>
                          <a:ea typeface="Calibri"/>
                          <a:cs typeface="Times New Roman" pitchFamily="18" charset="0"/>
                        </a:rPr>
                        <a:t>modern                    </a:t>
                      </a:r>
                    </a:p>
                    <a:p>
                      <a:pPr indent="0">
                        <a:spcAft>
                          <a:spcPts val="0"/>
                        </a:spcAft>
                      </a:pPr>
                      <a:r>
                        <a:rPr lang="en-US" sz="2800" b="1" dirty="0" smtClean="0">
                          <a:solidFill>
                            <a:srgbClr val="000000"/>
                          </a:solidFill>
                          <a:latin typeface="Times New Roman" pitchFamily="18" charset="0"/>
                          <a:ea typeface="Calibri"/>
                          <a:cs typeface="Times New Roman" pitchFamily="18" charset="0"/>
                        </a:rPr>
                        <a:t>cosy</a:t>
                      </a:r>
                      <a:endParaRPr lang="ru-RU" sz="2800" b="1" dirty="0">
                        <a:latin typeface="Times New Roman" pitchFamily="18" charset="0"/>
                        <a:ea typeface="Calibri"/>
                        <a:cs typeface="Times New Roman" pitchFamily="18" charset="0"/>
                      </a:endParaRPr>
                    </a:p>
                  </a:txBody>
                  <a:tcPr marL="25400" marR="25400" marT="0" marB="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r>
              <a:tr h="377825">
                <a:tc>
                  <a:txBody>
                    <a:bodyPr/>
                    <a:lstStyle/>
                    <a:p>
                      <a:pPr indent="0" algn="l">
                        <a:spcAft>
                          <a:spcPts val="0"/>
                        </a:spcAft>
                      </a:pPr>
                      <a:r>
                        <a:rPr lang="en-US" sz="2800" b="1">
                          <a:solidFill>
                            <a:srgbClr val="000000"/>
                          </a:solidFill>
                          <a:latin typeface="Times New Roman" pitchFamily="18" charset="0"/>
                          <a:ea typeface="Calibri"/>
                          <a:cs typeface="Times New Roman" pitchFamily="18" charset="0"/>
                        </a:rPr>
                        <a:t>Outside</a:t>
                      </a:r>
                      <a:endParaRPr lang="ru-RU" sz="2800" b="1">
                        <a:latin typeface="Times New Roman" pitchFamily="18" charset="0"/>
                        <a:ea typeface="Calibri"/>
                        <a:cs typeface="Times New Roman" pitchFamily="18" charset="0"/>
                      </a:endParaRPr>
                    </a:p>
                  </a:txBody>
                  <a:tcPr marL="25400" marR="25400" marT="0" marB="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indent="0">
                        <a:spcAft>
                          <a:spcPts val="0"/>
                        </a:spcAft>
                      </a:pPr>
                      <a:r>
                        <a:rPr lang="en-US" sz="2800" b="1" dirty="0">
                          <a:solidFill>
                            <a:srgbClr val="000000"/>
                          </a:solidFill>
                          <a:latin typeface="Times New Roman" pitchFamily="18" charset="0"/>
                          <a:ea typeface="Calibri"/>
                          <a:cs typeface="Times New Roman" pitchFamily="18" charset="0"/>
                        </a:rPr>
                        <a:t>lovely </a:t>
                      </a:r>
                      <a:r>
                        <a:rPr lang="en-US" sz="2800" b="1" dirty="0" smtClean="0">
                          <a:solidFill>
                            <a:srgbClr val="000000"/>
                          </a:solidFill>
                          <a:latin typeface="Times New Roman" pitchFamily="18" charset="0"/>
                          <a:ea typeface="Calibri"/>
                          <a:cs typeface="Times New Roman" pitchFamily="18" charset="0"/>
                        </a:rPr>
                        <a:t>                            </a:t>
                      </a:r>
                    </a:p>
                    <a:p>
                      <a:pPr indent="0">
                        <a:spcAft>
                          <a:spcPts val="0"/>
                        </a:spcAft>
                      </a:pPr>
                      <a:r>
                        <a:rPr lang="en-US" sz="2800" b="1" dirty="0" smtClean="0">
                          <a:solidFill>
                            <a:srgbClr val="000000"/>
                          </a:solidFill>
                          <a:latin typeface="Times New Roman" pitchFamily="18" charset="0"/>
                          <a:ea typeface="Calibri"/>
                          <a:cs typeface="Times New Roman" pitchFamily="18" charset="0"/>
                        </a:rPr>
                        <a:t>huge</a:t>
                      </a:r>
                      <a:endParaRPr lang="ru-RU" sz="2800" b="1" dirty="0">
                        <a:latin typeface="Times New Roman" pitchFamily="18" charset="0"/>
                        <a:ea typeface="Calibri"/>
                        <a:cs typeface="Times New Roman" pitchFamily="18" charset="0"/>
                      </a:endParaRPr>
                    </a:p>
                  </a:txBody>
                  <a:tcPr marL="25400" marR="25400" marT="0" marB="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r>
              <a:tr h="511810">
                <a:tc>
                  <a:txBody>
                    <a:bodyPr/>
                    <a:lstStyle/>
                    <a:p>
                      <a:pPr indent="0" algn="l">
                        <a:spcAft>
                          <a:spcPts val="0"/>
                        </a:spcAft>
                      </a:pPr>
                      <a:r>
                        <a:rPr lang="en-US" sz="2800" b="1" dirty="0">
                          <a:solidFill>
                            <a:srgbClr val="000000"/>
                          </a:solidFill>
                          <a:latin typeface="Times New Roman" pitchFamily="18" charset="0"/>
                          <a:ea typeface="Calibri"/>
                          <a:cs typeface="Times New Roman" pitchFamily="18" charset="0"/>
                        </a:rPr>
                        <a:t>Furniture</a:t>
                      </a:r>
                      <a:endParaRPr lang="ru-RU" sz="2800" b="1" dirty="0">
                        <a:latin typeface="Times New Roman" pitchFamily="18" charset="0"/>
                        <a:ea typeface="Calibri"/>
                        <a:cs typeface="Times New Roman" pitchFamily="18" charset="0"/>
                      </a:endParaRPr>
                    </a:p>
                  </a:txBody>
                  <a:tcPr marL="25400" marR="25400" marT="0" marB="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indent="0">
                        <a:spcAft>
                          <a:spcPts val="0"/>
                        </a:spcAft>
                      </a:pPr>
                      <a:r>
                        <a:rPr lang="en-US" sz="2800" b="1" dirty="0" smtClean="0">
                          <a:solidFill>
                            <a:srgbClr val="000000"/>
                          </a:solidFill>
                          <a:latin typeface="Times New Roman" pitchFamily="18" charset="0"/>
                          <a:ea typeface="Calibri"/>
                          <a:cs typeface="Times New Roman" pitchFamily="18" charset="0"/>
                        </a:rPr>
                        <a:t>comfortable</a:t>
                      </a:r>
                      <a:endParaRPr lang="en-US" sz="2800" b="1" dirty="0" smtClean="0">
                        <a:solidFill>
                          <a:srgbClr val="9E7583"/>
                        </a:solidFill>
                        <a:latin typeface="Times New Roman" pitchFamily="18" charset="0"/>
                        <a:ea typeface="Calibri"/>
                        <a:cs typeface="Times New Roman" pitchFamily="18" charset="0"/>
                      </a:endParaRPr>
                    </a:p>
                    <a:p>
                      <a:pPr indent="0">
                        <a:spcAft>
                          <a:spcPts val="0"/>
                        </a:spcAft>
                      </a:pPr>
                      <a:r>
                        <a:rPr lang="en-US" sz="2800" b="1" dirty="0" smtClean="0">
                          <a:solidFill>
                            <a:srgbClr val="000000"/>
                          </a:solidFill>
                          <a:latin typeface="Times New Roman" pitchFamily="18" charset="0"/>
                          <a:ea typeface="Calibri"/>
                          <a:cs typeface="Times New Roman" pitchFamily="18" charset="0"/>
                        </a:rPr>
                        <a:t>wooden</a:t>
                      </a:r>
                      <a:endParaRPr lang="ru-RU" sz="2800" b="1" dirty="0">
                        <a:latin typeface="Times New Roman" pitchFamily="18" charset="0"/>
                        <a:ea typeface="Calibri"/>
                        <a:cs typeface="Times New Roman" pitchFamily="18" charset="0"/>
                      </a:endParaRPr>
                    </a:p>
                  </a:txBody>
                  <a:tcPr marL="25400" marR="25400" marT="0" marB="0">
                    <a:lnL w="38100" cap="flat" cmpd="sng" algn="ctr">
                      <a:solidFill>
                        <a:srgbClr val="002060"/>
                      </a:solidFill>
                      <a:prstDash val="solid"/>
                      <a:round/>
                      <a:headEnd type="none" w="med" len="med"/>
                      <a:tailEnd type="none" w="med" len="med"/>
                    </a:lnL>
                    <a:lnR w="3810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r>
            </a:tbl>
          </a:graphicData>
        </a:graphic>
      </p:graphicFrame>
      <p:sp>
        <p:nvSpPr>
          <p:cNvPr id="5" name="Прямоугольник 4"/>
          <p:cNvSpPr/>
          <p:nvPr/>
        </p:nvSpPr>
        <p:spPr>
          <a:xfrm>
            <a:off x="4211960" y="1772816"/>
            <a:ext cx="2231701" cy="523220"/>
          </a:xfrm>
          <a:prstGeom prst="rect">
            <a:avLst/>
          </a:prstGeom>
        </p:spPr>
        <p:txBody>
          <a:bodyPr wrap="none">
            <a:spAutoFit/>
          </a:bodyPr>
          <a:lstStyle/>
          <a:p>
            <a:r>
              <a:rPr lang="en-US" sz="2800" b="1" dirty="0" smtClean="0">
                <a:solidFill>
                  <a:srgbClr val="D4393D"/>
                </a:solidFill>
                <a:latin typeface="Times New Roman" pitchFamily="18" charset="0"/>
                <a:ea typeface="Calibri"/>
                <a:cs typeface="Times New Roman" pitchFamily="18" charset="0"/>
              </a:rPr>
              <a:t>country town</a:t>
            </a:r>
            <a:endParaRPr lang="ru-RU" sz="2800" dirty="0"/>
          </a:p>
        </p:txBody>
      </p:sp>
      <p:sp>
        <p:nvSpPr>
          <p:cNvPr id="6" name="Прямоугольник 5"/>
          <p:cNvSpPr/>
          <p:nvPr/>
        </p:nvSpPr>
        <p:spPr>
          <a:xfrm>
            <a:off x="4211960" y="2276872"/>
            <a:ext cx="2032864" cy="523220"/>
          </a:xfrm>
          <a:prstGeom prst="rect">
            <a:avLst/>
          </a:prstGeom>
        </p:spPr>
        <p:txBody>
          <a:bodyPr wrap="none">
            <a:spAutoFit/>
          </a:bodyPr>
          <a:lstStyle/>
          <a:p>
            <a:r>
              <a:rPr lang="en-US" sz="2800" b="1" dirty="0" smtClean="0">
                <a:solidFill>
                  <a:srgbClr val="D4393D"/>
                </a:solidFill>
                <a:latin typeface="Times New Roman" pitchFamily="18" charset="0"/>
                <a:ea typeface="Calibri"/>
                <a:cs typeface="Times New Roman" pitchFamily="18" charset="0"/>
              </a:rPr>
              <a:t>living room </a:t>
            </a:r>
            <a:endParaRPr lang="ru-RU" sz="2800" dirty="0"/>
          </a:p>
        </p:txBody>
      </p:sp>
      <p:sp>
        <p:nvSpPr>
          <p:cNvPr id="7" name="Прямоугольник 6"/>
          <p:cNvSpPr/>
          <p:nvPr/>
        </p:nvSpPr>
        <p:spPr>
          <a:xfrm>
            <a:off x="3923928" y="2708920"/>
            <a:ext cx="2154692" cy="523220"/>
          </a:xfrm>
          <a:prstGeom prst="rect">
            <a:avLst/>
          </a:prstGeom>
        </p:spPr>
        <p:txBody>
          <a:bodyPr wrap="none">
            <a:spAutoFit/>
          </a:bodyPr>
          <a:lstStyle/>
          <a:p>
            <a:r>
              <a:rPr lang="en-US" sz="2800" b="1" dirty="0" smtClean="0">
                <a:solidFill>
                  <a:srgbClr val="D4393D"/>
                </a:solidFill>
                <a:latin typeface="Times New Roman" pitchFamily="18" charset="0"/>
                <a:ea typeface="Calibri"/>
                <a:cs typeface="Times New Roman" pitchFamily="18" charset="0"/>
              </a:rPr>
              <a:t>dining room </a:t>
            </a:r>
            <a:endParaRPr lang="ru-RU" sz="2800" dirty="0"/>
          </a:p>
        </p:txBody>
      </p:sp>
      <p:sp>
        <p:nvSpPr>
          <p:cNvPr id="8" name="Прямоугольник 7"/>
          <p:cNvSpPr/>
          <p:nvPr/>
        </p:nvSpPr>
        <p:spPr>
          <a:xfrm>
            <a:off x="4283968" y="3140968"/>
            <a:ext cx="1322798" cy="523220"/>
          </a:xfrm>
          <a:prstGeom prst="rect">
            <a:avLst/>
          </a:prstGeom>
        </p:spPr>
        <p:txBody>
          <a:bodyPr wrap="none">
            <a:spAutoFit/>
          </a:bodyPr>
          <a:lstStyle/>
          <a:p>
            <a:r>
              <a:rPr lang="en-US" sz="2800" b="1" dirty="0" smtClean="0">
                <a:solidFill>
                  <a:srgbClr val="D4393D"/>
                </a:solidFill>
                <a:latin typeface="Times New Roman" pitchFamily="18" charset="0"/>
                <a:ea typeface="Calibri"/>
                <a:cs typeface="Times New Roman" pitchFamily="18" charset="0"/>
              </a:rPr>
              <a:t>kitchen</a:t>
            </a:r>
            <a:endParaRPr lang="ru-RU" sz="2800" dirty="0"/>
          </a:p>
        </p:txBody>
      </p:sp>
      <p:sp>
        <p:nvSpPr>
          <p:cNvPr id="9" name="Прямоугольник 8"/>
          <p:cNvSpPr/>
          <p:nvPr/>
        </p:nvSpPr>
        <p:spPr>
          <a:xfrm>
            <a:off x="3707904" y="3501008"/>
            <a:ext cx="1694631" cy="523220"/>
          </a:xfrm>
          <a:prstGeom prst="rect">
            <a:avLst/>
          </a:prstGeom>
        </p:spPr>
        <p:txBody>
          <a:bodyPr wrap="none">
            <a:spAutoFit/>
          </a:bodyPr>
          <a:lstStyle/>
          <a:p>
            <a:r>
              <a:rPr lang="en-US" sz="2800" b="1" dirty="0" smtClean="0">
                <a:solidFill>
                  <a:srgbClr val="D4393D"/>
                </a:solidFill>
                <a:latin typeface="Times New Roman" pitchFamily="18" charset="0"/>
                <a:ea typeface="Calibri"/>
                <a:cs typeface="Times New Roman" pitchFamily="18" charset="0"/>
              </a:rPr>
              <a:t>bedrooms</a:t>
            </a:r>
            <a:endParaRPr lang="ru-RU" sz="2800" dirty="0"/>
          </a:p>
        </p:txBody>
      </p:sp>
      <p:sp>
        <p:nvSpPr>
          <p:cNvPr id="10" name="Прямоугольник 9"/>
          <p:cNvSpPr/>
          <p:nvPr/>
        </p:nvSpPr>
        <p:spPr>
          <a:xfrm>
            <a:off x="3923928" y="3933056"/>
            <a:ext cx="2454454" cy="523220"/>
          </a:xfrm>
          <a:prstGeom prst="rect">
            <a:avLst/>
          </a:prstGeom>
        </p:spPr>
        <p:txBody>
          <a:bodyPr wrap="none">
            <a:spAutoFit/>
          </a:bodyPr>
          <a:lstStyle/>
          <a:p>
            <a:r>
              <a:rPr lang="en-US" sz="2800" b="1" dirty="0" smtClean="0">
                <a:solidFill>
                  <a:srgbClr val="D4393D"/>
                </a:solidFill>
                <a:latin typeface="Times New Roman" pitchFamily="18" charset="0"/>
                <a:ea typeface="Calibri"/>
                <a:cs typeface="Times New Roman" pitchFamily="18" charset="0"/>
              </a:rPr>
              <a:t>(front) garden </a:t>
            </a:r>
            <a:endParaRPr lang="ru-RU" sz="2800" dirty="0"/>
          </a:p>
        </p:txBody>
      </p:sp>
      <p:sp>
        <p:nvSpPr>
          <p:cNvPr id="11" name="Прямоугольник 10"/>
          <p:cNvSpPr/>
          <p:nvPr/>
        </p:nvSpPr>
        <p:spPr>
          <a:xfrm>
            <a:off x="3707904" y="4365104"/>
            <a:ext cx="1261884" cy="523220"/>
          </a:xfrm>
          <a:prstGeom prst="rect">
            <a:avLst/>
          </a:prstGeom>
        </p:spPr>
        <p:txBody>
          <a:bodyPr wrap="none">
            <a:spAutoFit/>
          </a:bodyPr>
          <a:lstStyle/>
          <a:p>
            <a:r>
              <a:rPr lang="en-US" sz="2800" b="1" dirty="0" smtClean="0">
                <a:solidFill>
                  <a:srgbClr val="D4393D"/>
                </a:solidFill>
                <a:latin typeface="Times New Roman" pitchFamily="18" charset="0"/>
                <a:ea typeface="Calibri"/>
                <a:cs typeface="Times New Roman" pitchFamily="18" charset="0"/>
              </a:rPr>
              <a:t>garden</a:t>
            </a:r>
            <a:endParaRPr lang="ru-RU" sz="2800" dirty="0"/>
          </a:p>
        </p:txBody>
      </p:sp>
      <p:sp>
        <p:nvSpPr>
          <p:cNvPr id="12" name="Прямоугольник 11"/>
          <p:cNvSpPr/>
          <p:nvPr/>
        </p:nvSpPr>
        <p:spPr>
          <a:xfrm>
            <a:off x="4716016" y="4797152"/>
            <a:ext cx="1835759" cy="523220"/>
          </a:xfrm>
          <a:prstGeom prst="rect">
            <a:avLst/>
          </a:prstGeom>
        </p:spPr>
        <p:txBody>
          <a:bodyPr wrap="none">
            <a:spAutoFit/>
          </a:bodyPr>
          <a:lstStyle/>
          <a:p>
            <a:r>
              <a:rPr lang="en-US" sz="2800" b="1" dirty="0" smtClean="0">
                <a:solidFill>
                  <a:srgbClr val="D4393D"/>
                </a:solidFill>
                <a:latin typeface="Times New Roman" pitchFamily="18" charset="0"/>
                <a:ea typeface="Calibri"/>
                <a:cs typeface="Times New Roman" pitchFamily="18" charset="0"/>
              </a:rPr>
              <a:t>armchairs</a:t>
            </a:r>
            <a:r>
              <a:rPr lang="en-US" sz="2400" b="1" dirty="0" smtClean="0">
                <a:solidFill>
                  <a:srgbClr val="D4393D"/>
                </a:solidFill>
                <a:latin typeface="Times New Roman" pitchFamily="18" charset="0"/>
                <a:ea typeface="Calibri"/>
                <a:cs typeface="Times New Roman" pitchFamily="18" charset="0"/>
              </a:rPr>
              <a:t> </a:t>
            </a:r>
            <a:endParaRPr lang="ru-RU" sz="2400" dirty="0"/>
          </a:p>
        </p:txBody>
      </p:sp>
      <p:sp>
        <p:nvSpPr>
          <p:cNvPr id="13" name="Прямоугольник 12"/>
          <p:cNvSpPr/>
          <p:nvPr/>
        </p:nvSpPr>
        <p:spPr>
          <a:xfrm>
            <a:off x="4139952" y="5229200"/>
            <a:ext cx="1813253" cy="523220"/>
          </a:xfrm>
          <a:prstGeom prst="rect">
            <a:avLst/>
          </a:prstGeom>
        </p:spPr>
        <p:txBody>
          <a:bodyPr wrap="none">
            <a:spAutoFit/>
          </a:bodyPr>
          <a:lstStyle/>
          <a:p>
            <a:r>
              <a:rPr lang="en-US" sz="2800" b="1" dirty="0" smtClean="0">
                <a:solidFill>
                  <a:srgbClr val="D4393D"/>
                </a:solidFill>
                <a:latin typeface="Times New Roman" pitchFamily="18" charset="0"/>
                <a:ea typeface="Calibri"/>
                <a:cs typeface="Times New Roman" pitchFamily="18" charset="0"/>
              </a:rPr>
              <a:t>wardrobes</a:t>
            </a:r>
            <a:endParaRPr lang="ru-RU" sz="2800" dirty="0"/>
          </a:p>
        </p:txBody>
      </p:sp>
      <p:sp>
        <p:nvSpPr>
          <p:cNvPr id="15" name="Прямоугольник 14"/>
          <p:cNvSpPr/>
          <p:nvPr/>
        </p:nvSpPr>
        <p:spPr>
          <a:xfrm>
            <a:off x="2771800" y="404664"/>
            <a:ext cx="4038285" cy="523220"/>
          </a:xfrm>
          <a:prstGeom prst="rect">
            <a:avLst/>
          </a:prstGeom>
        </p:spPr>
        <p:txBody>
          <a:bodyPr wrap="none">
            <a:spAutoFit/>
          </a:bodyPr>
          <a:lstStyle/>
          <a:p>
            <a:r>
              <a:rPr lang="en-US" sz="2800" b="1" dirty="0" smtClean="0">
                <a:solidFill>
                  <a:srgbClr val="C00000"/>
                </a:solidFill>
                <a:latin typeface="Times New Roman" pitchFamily="18" charset="0"/>
                <a:cs typeface="Times New Roman" pitchFamily="18" charset="0"/>
              </a:rPr>
              <a:t>Fill in the missing nouns:</a:t>
            </a:r>
            <a:endParaRPr lang="ru-RU" sz="2800" b="1" dirty="0">
              <a:solidFill>
                <a:srgbClr val="C00000"/>
              </a:solidFill>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0.70"/>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strVal val="#ppt_w*0.70"/>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Effect transition="in" filter="fade">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strVal val="#ppt_w*0.70"/>
                                          </p:val>
                                        </p:tav>
                                        <p:tav tm="100000">
                                          <p:val>
                                            <p:strVal val="#ppt_w"/>
                                          </p:val>
                                        </p:tav>
                                      </p:tavLst>
                                    </p:anim>
                                    <p:anim calcmode="lin" valueType="num">
                                      <p:cBhvr>
                                        <p:cTn id="64" dur="1000" fill="hold"/>
                                        <p:tgtEl>
                                          <p:spTgt spid="13"/>
                                        </p:tgtEl>
                                        <p:attrNameLst>
                                          <p:attrName>ppt_h</p:attrName>
                                        </p:attrNameLst>
                                      </p:cBhvr>
                                      <p:tavLst>
                                        <p:tav tm="0">
                                          <p:val>
                                            <p:strVal val="#ppt_h"/>
                                          </p:val>
                                        </p:tav>
                                        <p:tav tm="100000">
                                          <p:val>
                                            <p:strVal val="#ppt_h"/>
                                          </p:val>
                                        </p:tav>
                                      </p:tavLst>
                                    </p:anim>
                                    <p:animEffect transition="in" filter="fade">
                                      <p:cBhvr>
                                        <p:cTn id="6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l"/>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To write an advertisement for a house for rent we write how                          is and                               . We start our advertisement by saying </a:t>
            </a:r>
            <a:br>
              <a:rPr lang="en-US"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                                 is (location) and </a:t>
            </a:r>
            <a:br>
              <a:rPr lang="en-US"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it is (size). Next we write how many </a:t>
            </a:r>
            <a:br>
              <a:rPr lang="en-US"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there are and what</a:t>
            </a:r>
            <a:r>
              <a:rPr lang="ru-RU" sz="3100" b="1" dirty="0" smtClean="0">
                <a:latin typeface="Times New Roman" pitchFamily="18" charset="0"/>
                <a:cs typeface="Times New Roman" pitchFamily="18" charset="0"/>
              </a:rPr>
              <a:t>                        </a:t>
            </a:r>
            <a:r>
              <a:rPr lang="en-US" sz="3100" b="1" dirty="0" smtClean="0">
                <a:latin typeface="Times New Roman" pitchFamily="18" charset="0"/>
                <a:cs typeface="Times New Roman" pitchFamily="18" charset="0"/>
              </a:rPr>
              <a:t> </a:t>
            </a:r>
            <a:r>
              <a:rPr lang="ru-RU" sz="3100" b="1" dirty="0" smtClean="0">
                <a:latin typeface="Times New Roman" pitchFamily="18" charset="0"/>
                <a:cs typeface="Times New Roman" pitchFamily="18" charset="0"/>
              </a:rPr>
              <a:t>        </a:t>
            </a:r>
            <a:r>
              <a:rPr lang="en-US" sz="3100" b="1" dirty="0" smtClean="0">
                <a:latin typeface="Times New Roman" pitchFamily="18" charset="0"/>
                <a:cs typeface="Times New Roman" pitchFamily="18" charset="0"/>
              </a:rPr>
              <a:t>room. Then     we                                       of the house. We end the advertisement by</a:t>
            </a:r>
            <a:r>
              <a:rPr lang="en-US" sz="3100" b="1" dirty="0" smtClean="0">
                <a:solidFill>
                  <a:srgbClr val="FF0000"/>
                </a:solidFill>
                <a:latin typeface="Times New Roman" pitchFamily="18" charset="0"/>
                <a:cs typeface="Times New Roman" pitchFamily="18" charset="0"/>
              </a:rPr>
              <a:t>                                                  </a:t>
            </a:r>
            <a:r>
              <a:rPr lang="en-US" sz="3100" b="1" dirty="0" smtClean="0">
                <a:latin typeface="Times New Roman" pitchFamily="18" charset="0"/>
                <a:cs typeface="Times New Roman" pitchFamily="18" charset="0"/>
              </a:rPr>
              <a:t>for more information.</a:t>
            </a:r>
            <a:endParaRPr lang="ru-RU" sz="3100" b="1" dirty="0"/>
          </a:p>
        </p:txBody>
      </p:sp>
      <p:sp>
        <p:nvSpPr>
          <p:cNvPr id="4" name="Прямоугольник 3"/>
          <p:cNvSpPr/>
          <p:nvPr/>
        </p:nvSpPr>
        <p:spPr>
          <a:xfrm>
            <a:off x="2627784" y="476672"/>
            <a:ext cx="378244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Writing</a:t>
            </a:r>
            <a:r>
              <a:rPr lang="en-US" sz="5400" dirty="0" smtClean="0">
                <a:latin typeface="Times New Roman" pitchFamily="18" charset="0"/>
                <a:cs typeface="Times New Roman" pitchFamily="18" charset="0"/>
              </a:rPr>
              <a:t> </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Tip</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Прямоугольник 6"/>
          <p:cNvSpPr/>
          <p:nvPr/>
        </p:nvSpPr>
        <p:spPr>
          <a:xfrm>
            <a:off x="2339752" y="1844824"/>
            <a:ext cx="2423997"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much the rent </a:t>
            </a:r>
            <a:endParaRPr lang="ru-RU" sz="2800" dirty="0"/>
          </a:p>
        </p:txBody>
      </p:sp>
      <p:sp>
        <p:nvSpPr>
          <p:cNvPr id="8" name="Прямоугольник 7"/>
          <p:cNvSpPr/>
          <p:nvPr/>
        </p:nvSpPr>
        <p:spPr>
          <a:xfrm>
            <a:off x="5508104" y="1844824"/>
            <a:ext cx="2810321"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the exact address</a:t>
            </a:r>
            <a:endParaRPr lang="ru-RU" sz="2800" dirty="0"/>
          </a:p>
        </p:txBody>
      </p:sp>
      <p:sp>
        <p:nvSpPr>
          <p:cNvPr id="9" name="Прямоугольник 8"/>
          <p:cNvSpPr/>
          <p:nvPr/>
        </p:nvSpPr>
        <p:spPr>
          <a:xfrm>
            <a:off x="827584" y="2708920"/>
            <a:ext cx="2741391"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where the house </a:t>
            </a:r>
            <a:endParaRPr lang="ru-RU" sz="2800" dirty="0"/>
          </a:p>
        </p:txBody>
      </p:sp>
      <p:sp>
        <p:nvSpPr>
          <p:cNvPr id="10" name="Прямоугольник 9"/>
          <p:cNvSpPr/>
          <p:nvPr/>
        </p:nvSpPr>
        <p:spPr>
          <a:xfrm>
            <a:off x="6300192" y="2708920"/>
            <a:ext cx="1483098"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how big </a:t>
            </a:r>
            <a:endParaRPr lang="ru-RU" sz="2800" dirty="0"/>
          </a:p>
        </p:txBody>
      </p:sp>
      <p:sp>
        <p:nvSpPr>
          <p:cNvPr id="11" name="Прямоугольник 10"/>
          <p:cNvSpPr/>
          <p:nvPr/>
        </p:nvSpPr>
        <p:spPr>
          <a:xfrm>
            <a:off x="6300192" y="3140968"/>
            <a:ext cx="1224951"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rooms</a:t>
            </a:r>
            <a:r>
              <a:rPr lang="en-US" sz="2800" b="1" dirty="0" smtClean="0">
                <a:latin typeface="Times New Roman" pitchFamily="18" charset="0"/>
                <a:cs typeface="Times New Roman" pitchFamily="18" charset="0"/>
              </a:rPr>
              <a:t> </a:t>
            </a:r>
            <a:endParaRPr lang="ru-RU" sz="2800" dirty="0"/>
          </a:p>
        </p:txBody>
      </p:sp>
      <p:sp>
        <p:nvSpPr>
          <p:cNvPr id="12" name="Прямоугольник 11"/>
          <p:cNvSpPr/>
          <p:nvPr/>
        </p:nvSpPr>
        <p:spPr>
          <a:xfrm>
            <a:off x="3779912" y="3573016"/>
            <a:ext cx="2569871"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there is in each </a:t>
            </a:r>
            <a:endParaRPr lang="ru-RU" sz="2800" dirty="0"/>
          </a:p>
        </p:txBody>
      </p:sp>
      <p:sp>
        <p:nvSpPr>
          <p:cNvPr id="13" name="Прямоугольник 12"/>
          <p:cNvSpPr/>
          <p:nvPr/>
        </p:nvSpPr>
        <p:spPr>
          <a:xfrm>
            <a:off x="1331640" y="4005064"/>
            <a:ext cx="3305713"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describe the outside </a:t>
            </a:r>
            <a:endParaRPr lang="ru-RU" sz="2800" dirty="0"/>
          </a:p>
        </p:txBody>
      </p:sp>
      <p:sp>
        <p:nvSpPr>
          <p:cNvPr id="14" name="Прямоугольник 13"/>
          <p:cNvSpPr/>
          <p:nvPr/>
        </p:nvSpPr>
        <p:spPr>
          <a:xfrm>
            <a:off x="3491880" y="4437112"/>
            <a:ext cx="4349204"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giving a telephone number </a:t>
            </a:r>
            <a:endParaRPr lang="ru-RU" sz="2800"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strVal val="#ppt_w*0.70"/>
                                          </p:val>
                                        </p:tav>
                                        <p:tav tm="100000">
                                          <p:val>
                                            <p:strVal val="#ppt_w"/>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strVal val="#ppt_w*0.70"/>
                                          </p:val>
                                        </p:tav>
                                        <p:tav tm="100000">
                                          <p:val>
                                            <p:strVal val="#ppt_w"/>
                                          </p:val>
                                        </p:tav>
                                      </p:tavLst>
                                    </p:anim>
                                    <p:anim calcmode="lin" valueType="num">
                                      <p:cBhvr>
                                        <p:cTn id="36" dur="1000" fill="hold"/>
                                        <p:tgtEl>
                                          <p:spTgt spid="11"/>
                                        </p:tgtEl>
                                        <p:attrNameLst>
                                          <p:attrName>ppt_h</p:attrName>
                                        </p:attrNameLst>
                                      </p:cBhvr>
                                      <p:tavLst>
                                        <p:tav tm="0">
                                          <p:val>
                                            <p:strVal val="#ppt_h"/>
                                          </p:val>
                                        </p:tav>
                                        <p:tav tm="100000">
                                          <p:val>
                                            <p:strVal val="#ppt_h"/>
                                          </p:val>
                                        </p:tav>
                                      </p:tavLst>
                                    </p:anim>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strVal val="#ppt_w*0.70"/>
                                          </p:val>
                                        </p:tav>
                                        <p:tav tm="100000">
                                          <p:val>
                                            <p:strVal val="#ppt_w"/>
                                          </p:val>
                                        </p:tav>
                                      </p:tavLst>
                                    </p:anim>
                                    <p:anim calcmode="lin" valueType="num">
                                      <p:cBhvr>
                                        <p:cTn id="50" dur="1000" fill="hold"/>
                                        <p:tgtEl>
                                          <p:spTgt spid="13"/>
                                        </p:tgtEl>
                                        <p:attrNameLst>
                                          <p:attrName>ppt_h</p:attrName>
                                        </p:attrNameLst>
                                      </p:cBhvr>
                                      <p:tavLst>
                                        <p:tav tm="0">
                                          <p:val>
                                            <p:strVal val="#ppt_h"/>
                                          </p:val>
                                        </p:tav>
                                        <p:tav tm="100000">
                                          <p:val>
                                            <p:strVal val="#ppt_h"/>
                                          </p:val>
                                        </p:tav>
                                      </p:tavLst>
                                    </p:anim>
                                    <p:animEffect transition="in" filter="fade">
                                      <p:cBhvr>
                                        <p:cTn id="51" dur="1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1000" fill="hold"/>
                                        <p:tgtEl>
                                          <p:spTgt spid="14"/>
                                        </p:tgtEl>
                                        <p:attrNameLst>
                                          <p:attrName>ppt_w</p:attrName>
                                        </p:attrNameLst>
                                      </p:cBhvr>
                                      <p:tavLst>
                                        <p:tav tm="0">
                                          <p:val>
                                            <p:strVal val="#ppt_w*0.70"/>
                                          </p:val>
                                        </p:tav>
                                        <p:tav tm="100000">
                                          <p:val>
                                            <p:strVal val="#ppt_w"/>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animEffect transition="in" filter="fade">
                                      <p:cBhvr>
                                        <p:cTn id="5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492896"/>
            <a:ext cx="7772400" cy="1470025"/>
          </a:xfrm>
        </p:spPr>
        <p:txBody>
          <a:bodyPr>
            <a:normAutofit fontScale="90000"/>
          </a:bodyPr>
          <a:lstStyle/>
          <a:p>
            <a:pPr algn="l"/>
            <a:r>
              <a:rPr lang="en-US" sz="3100" b="1" dirty="0">
                <a:latin typeface="Times New Roman" pitchFamily="18" charset="0"/>
                <a:cs typeface="Times New Roman" pitchFamily="18" charset="0"/>
              </a:rPr>
              <a:t>1 What's your address? </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en-US" sz="3100" b="1" dirty="0">
                <a:latin typeface="Times New Roman" pitchFamily="18" charset="0"/>
                <a:cs typeface="Times New Roman" pitchFamily="18" charset="0"/>
              </a:rPr>
              <a:t>2 How much is the rent</a:t>
            </a:r>
            <a:r>
              <a:rPr lang="en-US" sz="3100" b="1" dirty="0" smtClean="0">
                <a:latin typeface="Times New Roman" pitchFamily="18" charset="0"/>
                <a:cs typeface="Times New Roman" pitchFamily="18" charset="0"/>
              </a:rPr>
              <a:t>?</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en-US" sz="3100" b="1" dirty="0">
                <a:latin typeface="Times New Roman" pitchFamily="18" charset="0"/>
                <a:cs typeface="Times New Roman" pitchFamily="18" charset="0"/>
              </a:rPr>
              <a:t>3 Where exactly is your house? </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en-US" sz="3100" b="1" dirty="0">
                <a:latin typeface="Times New Roman" pitchFamily="18" charset="0"/>
                <a:cs typeface="Times New Roman" pitchFamily="18" charset="0"/>
              </a:rPr>
              <a:t>4 How big is it? </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en-US" sz="3100" b="1" dirty="0">
                <a:latin typeface="Times New Roman" pitchFamily="18" charset="0"/>
                <a:cs typeface="Times New Roman" pitchFamily="18" charset="0"/>
              </a:rPr>
              <a:t>5 How many rooms are there? </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en-US" sz="3100" b="1" dirty="0">
                <a:latin typeface="Times New Roman" pitchFamily="18" charset="0"/>
                <a:cs typeface="Times New Roman" pitchFamily="18" charset="0"/>
              </a:rPr>
              <a:t>6 What is there in each room? </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en-US" sz="3100" b="1" dirty="0">
                <a:latin typeface="Times New Roman" pitchFamily="18" charset="0"/>
                <a:cs typeface="Times New Roman" pitchFamily="18" charset="0"/>
              </a:rPr>
              <a:t>7 What is there outside your house? </a:t>
            </a:r>
            <a:r>
              <a:rPr lang="ru-RU" sz="3100" b="1" dirty="0">
                <a:latin typeface="Times New Roman" pitchFamily="18" charset="0"/>
                <a:cs typeface="Times New Roman" pitchFamily="18" charset="0"/>
              </a:rPr>
              <a:t/>
            </a:r>
            <a:br>
              <a:rPr lang="ru-RU" sz="3100" b="1" dirty="0">
                <a:latin typeface="Times New Roman" pitchFamily="18" charset="0"/>
                <a:cs typeface="Times New Roman" pitchFamily="18" charset="0"/>
              </a:rPr>
            </a:br>
            <a:r>
              <a:rPr lang="en-US" sz="3100" b="1" dirty="0">
                <a:latin typeface="Times New Roman" pitchFamily="18" charset="0"/>
                <a:cs typeface="Times New Roman" pitchFamily="18" charset="0"/>
              </a:rPr>
              <a:t>8 What is the telephone number people can call? </a:t>
            </a:r>
            <a:r>
              <a:rPr lang="ru-RU" dirty="0"/>
              <a:t/>
            </a:r>
            <a:br>
              <a:rPr lang="ru-RU" dirty="0"/>
            </a:br>
            <a:endParaRPr lang="ru-RU" dirty="0"/>
          </a:p>
        </p:txBody>
      </p:sp>
      <p:sp>
        <p:nvSpPr>
          <p:cNvPr id="19457" name="Rectangle 1"/>
          <p:cNvSpPr>
            <a:spLocks noChangeArrowheads="1"/>
          </p:cNvSpPr>
          <p:nvPr/>
        </p:nvSpPr>
        <p:spPr bwMode="auto">
          <a:xfrm>
            <a:off x="611560" y="4812784"/>
            <a:ext cx="792088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fontAlgn="base">
              <a:spcBef>
                <a:spcPct val="0"/>
              </a:spcBef>
              <a:spcAft>
                <a:spcPct val="0"/>
              </a:spcAft>
            </a:pP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lvl="0" indent="450850" fontAlgn="base">
              <a:spcBef>
                <a:spcPct val="0"/>
              </a:spcBef>
              <a:spcAft>
                <a:spcPct val="0"/>
              </a:spcAft>
            </a:pPr>
            <a:endParaRPr lang="en-US" sz="2400" b="1" dirty="0" smtClean="0">
              <a:latin typeface="Times New Roman" pitchFamily="18" charset="0"/>
              <a:cs typeface="Times New Roman" pitchFamily="18" charset="0"/>
            </a:endParaRPr>
          </a:p>
          <a:p>
            <a:pPr indent="450850" fontAlgn="base">
              <a:spcBef>
                <a:spcPct val="0"/>
              </a:spcBef>
              <a:spcAft>
                <a:spcPct val="0"/>
              </a:spcAft>
            </a:pPr>
            <a:endParaRPr kumimoji="0" lang="ru-RU" sz="2400" b="1" i="0" u="none" strike="noStrike" cap="none" normalizeH="0" baseline="0" dirty="0" smtClean="0">
              <a:ln>
                <a:noFill/>
              </a:ln>
              <a:effectLst/>
              <a:latin typeface="Times New Roman" pitchFamily="18" charset="0"/>
              <a:cs typeface="Times New Roman" pitchFamily="18" charset="0"/>
            </a:endParaRPr>
          </a:p>
          <a:p>
            <a:pPr lvl="0" indent="450850" fontAlgn="base">
              <a:spcBef>
                <a:spcPct val="0"/>
              </a:spcBef>
              <a:spcAft>
                <a:spcPct val="0"/>
              </a:spcAft>
            </a:pPr>
            <a:r>
              <a:rPr lang="en-US" sz="2400" b="1" dirty="0" smtClean="0">
                <a:latin typeface="Times New Roman" pitchFamily="18" charset="0"/>
                <a:cs typeface="Times New Roman" pitchFamily="18" charset="0"/>
              </a:rPr>
              <a:t> </a:t>
            </a:r>
          </a:p>
          <a:p>
            <a:pPr indent="450850" fontAlgn="base">
              <a:spcBef>
                <a:spcPct val="0"/>
              </a:spcBef>
              <a:spcAft>
                <a:spcPct val="0"/>
              </a:spcAf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755576" y="4797152"/>
            <a:ext cx="8136904" cy="1200329"/>
          </a:xfrm>
          <a:prstGeom prst="rect">
            <a:avLst/>
          </a:prstGeom>
        </p:spPr>
        <p:txBody>
          <a:bodyPr wrap="square">
            <a:spAutoFit/>
          </a:bodyPr>
          <a:lstStyle/>
          <a:p>
            <a:pPr lvl="0" fontAlgn="base">
              <a:spcBef>
                <a:spcPct val="0"/>
              </a:spcBef>
              <a:spcAft>
                <a:spcPct val="0"/>
              </a:spcAft>
            </a:pPr>
            <a:r>
              <a:rPr kumimoji="0" lang="en-US" sz="2400" b="1" i="1"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USE:</a:t>
            </a:r>
          </a:p>
          <a:p>
            <a:pPr lvl="0" fontAlgn="base">
              <a:spcBef>
                <a:spcPct val="0"/>
              </a:spcBef>
              <a:spcAft>
                <a:spcPct val="0"/>
              </a:spcAft>
            </a:pPr>
            <a:r>
              <a:rPr lang="en-US" sz="2400" b="1" i="1" dirty="0" smtClean="0">
                <a:solidFill>
                  <a:srgbClr val="C00000"/>
                </a:solidFill>
                <a:latin typeface="Times New Roman" pitchFamily="18" charset="0"/>
                <a:ea typeface="Calibri" pitchFamily="34" charset="0"/>
                <a:cs typeface="Times New Roman" pitchFamily="18" charset="0"/>
              </a:rPr>
              <a:t>• </a:t>
            </a:r>
            <a:r>
              <a:rPr kumimoji="0" lang="en-US" sz="24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2,Green Street</a:t>
            </a:r>
            <a:r>
              <a:rPr kumimoji="0" lang="en-US"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lang="en-US" sz="2400" b="1" i="1" dirty="0" smtClean="0">
                <a:solidFill>
                  <a:srgbClr val="C00000"/>
                </a:solidFill>
                <a:latin typeface="Times New Roman" pitchFamily="18" charset="0"/>
                <a:ea typeface="Calibri" pitchFamily="34" charset="0"/>
                <a:cs typeface="Times New Roman" pitchFamily="18" charset="0"/>
              </a:rPr>
              <a:t>• </a:t>
            </a:r>
            <a:r>
              <a:rPr kumimoji="0" lang="en-US" sz="24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1832897</a:t>
            </a:r>
            <a:r>
              <a:rPr kumimoji="0" lang="en-US" sz="2400" b="1" i="1" u="none" strike="noStrike" cap="none" normalizeH="0" dirty="0" smtClean="0">
                <a:ln>
                  <a:noFill/>
                </a:ln>
                <a:solidFill>
                  <a:srgbClr val="002060"/>
                </a:solidFill>
                <a:effectLst/>
                <a:latin typeface="Times New Roman" pitchFamily="18" charset="0"/>
                <a:ea typeface="Calibri" pitchFamily="34" charset="0"/>
                <a:cs typeface="Times New Roman" pitchFamily="18" charset="0"/>
              </a:rPr>
              <a:t> </a:t>
            </a:r>
            <a:r>
              <a:rPr lang="en-US" sz="2400" b="1" i="1" dirty="0" smtClean="0">
                <a:solidFill>
                  <a:srgbClr val="C00000"/>
                </a:solidFill>
                <a:latin typeface="Times New Roman" pitchFamily="18" charset="0"/>
                <a:ea typeface="Calibri" pitchFamily="34" charset="0"/>
                <a:cs typeface="Times New Roman" pitchFamily="18" charset="0"/>
              </a:rPr>
              <a:t>•</a:t>
            </a:r>
            <a:r>
              <a:rPr kumimoji="0" lang="en-US" sz="24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en-US" sz="24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r>
              <a:rPr kumimoji="0" lang="ru-RU" sz="24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2</a:t>
            </a:r>
            <a:r>
              <a:rPr kumimoji="0" lang="en-US" sz="24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00/week</a:t>
            </a:r>
            <a:r>
              <a:rPr kumimoji="0" lang="en-US" sz="2400" b="1" i="1" u="none" strike="noStrike" cap="none" normalizeH="0" dirty="0" smtClean="0">
                <a:ln>
                  <a:noFill/>
                </a:ln>
                <a:solidFill>
                  <a:srgbClr val="002060"/>
                </a:solidFill>
                <a:effectLst/>
                <a:latin typeface="Times New Roman" pitchFamily="18" charset="0"/>
                <a:ea typeface="Calibri" pitchFamily="34" charset="0"/>
                <a:cs typeface="Times New Roman" pitchFamily="18" charset="0"/>
              </a:rPr>
              <a:t> </a:t>
            </a:r>
            <a:r>
              <a:rPr lang="en-US" sz="2400" b="1" i="1" dirty="0" smtClean="0">
                <a:solidFill>
                  <a:srgbClr val="C00000"/>
                </a:solidFill>
                <a:latin typeface="Times New Roman" pitchFamily="18" charset="0"/>
                <a:ea typeface="Calibri" pitchFamily="34" charset="0"/>
                <a:cs typeface="Times New Roman" pitchFamily="18" charset="0"/>
              </a:rPr>
              <a:t>• </a:t>
            </a:r>
            <a:r>
              <a:rPr lang="en-US" sz="2400" b="1" i="1" dirty="0">
                <a:solidFill>
                  <a:srgbClr val="002060"/>
                </a:solidFill>
                <a:latin typeface="Times New Roman" pitchFamily="18" charset="0"/>
                <a:ea typeface="Calibri" pitchFamily="34" charset="0"/>
                <a:cs typeface="Times New Roman" pitchFamily="18" charset="0"/>
              </a:rPr>
              <a:t>7</a:t>
            </a:r>
            <a:r>
              <a:rPr lang="en-US" sz="2400" b="1" i="1" dirty="0" smtClean="0">
                <a:solidFill>
                  <a:srgbClr val="002060"/>
                </a:solidFill>
                <a:latin typeface="Times New Roman" pitchFamily="18" charset="0"/>
                <a:ea typeface="Calibri" pitchFamily="34" charset="0"/>
                <a:cs typeface="Times New Roman" pitchFamily="18" charset="0"/>
              </a:rPr>
              <a:t> </a:t>
            </a:r>
            <a:r>
              <a:rPr lang="en-US" sz="2400" b="1" i="1" dirty="0" smtClean="0">
                <a:solidFill>
                  <a:srgbClr val="C00000"/>
                </a:solidFill>
                <a:latin typeface="Times New Roman" pitchFamily="18" charset="0"/>
                <a:ea typeface="Calibri" pitchFamily="34" charset="0"/>
                <a:cs typeface="Times New Roman" pitchFamily="18" charset="0"/>
              </a:rPr>
              <a:t>• </a:t>
            </a:r>
            <a:r>
              <a:rPr kumimoji="0" lang="en-US" sz="24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Quite spacious</a:t>
            </a:r>
            <a:r>
              <a:rPr kumimoji="0" lang="en-US"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p>
          <a:p>
            <a:pPr lvl="0" fontAlgn="base">
              <a:spcBef>
                <a:spcPct val="0"/>
              </a:spcBef>
              <a:spcAft>
                <a:spcPct val="0"/>
              </a:spcAft>
            </a:pPr>
            <a:r>
              <a:rPr lang="en-US" sz="2400" b="1" i="1" dirty="0" smtClean="0">
                <a:solidFill>
                  <a:srgbClr val="C00000"/>
                </a:solidFill>
                <a:latin typeface="Times New Roman" pitchFamily="18" charset="0"/>
                <a:ea typeface="Calibri" pitchFamily="34" charset="0"/>
                <a:cs typeface="Times New Roman" pitchFamily="18" charset="0"/>
              </a:rPr>
              <a:t>• </a:t>
            </a:r>
            <a:r>
              <a:rPr kumimoji="0" lang="en-US" sz="24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 small garden </a:t>
            </a:r>
            <a:r>
              <a:rPr lang="en-US" sz="2400" b="1" i="1" dirty="0" smtClean="0">
                <a:solidFill>
                  <a:srgbClr val="C00000"/>
                </a:solidFill>
                <a:latin typeface="Times New Roman" pitchFamily="18" charset="0"/>
                <a:ea typeface="Calibri" pitchFamily="34" charset="0"/>
                <a:cs typeface="Times New Roman" pitchFamily="18" charset="0"/>
              </a:rPr>
              <a:t>•</a:t>
            </a:r>
            <a:r>
              <a:rPr lang="en-US" sz="2400" b="1" dirty="0" smtClean="0">
                <a:solidFill>
                  <a:srgbClr val="002060"/>
                </a:solidFill>
                <a:latin typeface="Times New Roman" pitchFamily="18" charset="0"/>
                <a:cs typeface="Times New Roman" pitchFamily="18" charset="0"/>
              </a:rPr>
              <a:t> </a:t>
            </a:r>
            <a:r>
              <a:rPr kumimoji="0" lang="en-US" sz="24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 bath, a cooker... </a:t>
            </a:r>
            <a:r>
              <a:rPr lang="en-US" sz="2400" b="1" i="1" dirty="0" smtClean="0">
                <a:solidFill>
                  <a:srgbClr val="C00000"/>
                </a:solidFill>
                <a:latin typeface="Times New Roman" pitchFamily="18" charset="0"/>
                <a:ea typeface="Calibri" pitchFamily="34" charset="0"/>
                <a:cs typeface="Times New Roman" pitchFamily="18" charset="0"/>
              </a:rPr>
              <a:t>• </a:t>
            </a:r>
            <a:r>
              <a:rPr kumimoji="0" lang="en-US" sz="24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Next to the park</a:t>
            </a:r>
            <a:endParaRPr lang="en-US" sz="2400" b="1" dirty="0" smtClean="0">
              <a:solidFill>
                <a:srgbClr val="002060"/>
              </a:solidFill>
              <a:latin typeface="Times New Roman" pitchFamily="18" charset="0"/>
              <a:cs typeface="Times New Roman" pitchFamily="18" charset="0"/>
            </a:endParaRPr>
          </a:p>
        </p:txBody>
      </p:sp>
      <p:sp>
        <p:nvSpPr>
          <p:cNvPr id="5" name="Прямоугольник 4"/>
          <p:cNvSpPr/>
          <p:nvPr/>
        </p:nvSpPr>
        <p:spPr>
          <a:xfrm>
            <a:off x="3059832" y="476672"/>
            <a:ext cx="3661515" cy="523220"/>
          </a:xfrm>
          <a:prstGeom prst="rect">
            <a:avLst/>
          </a:prstGeom>
        </p:spPr>
        <p:txBody>
          <a:bodyPr wrap="none">
            <a:spAutoFit/>
          </a:bodyPr>
          <a:lstStyle/>
          <a:p>
            <a:r>
              <a:rPr lang="en-US" sz="2800" b="1" dirty="0" smtClean="0">
                <a:solidFill>
                  <a:srgbClr val="C00000"/>
                </a:solidFill>
                <a:latin typeface="Times New Roman" pitchFamily="18" charset="0"/>
                <a:cs typeface="Times New Roman" pitchFamily="18" charset="0"/>
              </a:rPr>
              <a:t>Answer the questions:</a:t>
            </a:r>
            <a:r>
              <a:rPr lang="en-US"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9064" y="2636912"/>
            <a:ext cx="8424936" cy="1470025"/>
          </a:xfrm>
        </p:spPr>
        <p:txBody>
          <a:bodyPr>
            <a:normAutofit fontScale="90000"/>
          </a:bodyPr>
          <a:lstStyle/>
          <a:p>
            <a:pPr algn="l"/>
            <a:r>
              <a:rPr lang="ru-RU" sz="3600" b="1" dirty="0">
                <a:latin typeface="Times New Roman" pitchFamily="18" charset="0"/>
                <a:cs typeface="Times New Roman" pitchFamily="18" charset="0"/>
              </a:rPr>
              <a:t/>
            </a:r>
            <a:br>
              <a:rPr lang="ru-RU" sz="3600" b="1" dirty="0">
                <a:latin typeface="Times New Roman" pitchFamily="18" charset="0"/>
                <a:cs typeface="Times New Roman" pitchFamily="18" charset="0"/>
              </a:rPr>
            </a:br>
            <a:r>
              <a:rPr lang="en-US" sz="3600" b="1" dirty="0">
                <a:latin typeface="Times New Roman" pitchFamily="18" charset="0"/>
                <a:cs typeface="Times New Roman" pitchFamily="18" charset="0"/>
              </a:rPr>
              <a:t>For </a:t>
            </a:r>
            <a:r>
              <a:rPr lang="en-US" sz="3600" b="1" dirty="0" smtClean="0">
                <a:latin typeface="Times New Roman" pitchFamily="18" charset="0"/>
                <a:cs typeface="Times New Roman" pitchFamily="18" charset="0"/>
              </a:rPr>
              <a:t>rent : ..............................................</a:t>
            </a:r>
            <a:br>
              <a:rPr lang="en-US" sz="3600" b="1" dirty="0" smtClean="0">
                <a:latin typeface="Times New Roman" pitchFamily="18" charset="0"/>
                <a:cs typeface="Times New Roman" pitchFamily="18" charset="0"/>
              </a:rPr>
            </a:br>
            <a:r>
              <a:rPr lang="ru-RU" sz="3600" b="1" dirty="0">
                <a:latin typeface="Times New Roman" pitchFamily="18" charset="0"/>
                <a:cs typeface="Times New Roman" pitchFamily="18" charset="0"/>
              </a:rPr>
              <a:t/>
            </a:r>
            <a:br>
              <a:rPr lang="ru-RU" sz="3600" b="1" dirty="0">
                <a:latin typeface="Times New Roman" pitchFamily="18" charset="0"/>
                <a:cs typeface="Times New Roman" pitchFamily="18" charset="0"/>
              </a:rPr>
            </a:br>
            <a:r>
              <a:rPr lang="en-US" sz="3600" b="1" dirty="0" smtClean="0">
                <a:latin typeface="Times New Roman" pitchFamily="18" charset="0"/>
                <a:cs typeface="Times New Roman" pitchFamily="18" charset="0"/>
              </a:rPr>
              <a:t>Address :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t>
            </a:r>
            <a:r>
              <a:rPr lang="ru-RU" sz="3600" b="1" dirty="0">
                <a:latin typeface="Times New Roman" pitchFamily="18" charset="0"/>
                <a:cs typeface="Times New Roman" pitchFamily="18" charset="0"/>
              </a:rPr>
              <a:t/>
            </a:r>
            <a:br>
              <a:rPr lang="ru-RU" sz="3600" b="1" dirty="0">
                <a:latin typeface="Times New Roman" pitchFamily="18" charset="0"/>
                <a:cs typeface="Times New Roman" pitchFamily="18" charset="0"/>
              </a:rPr>
            </a:br>
            <a:r>
              <a:rPr lang="en-US" sz="3600" b="1" dirty="0">
                <a:latin typeface="Times New Roman" pitchFamily="18" charset="0"/>
                <a:cs typeface="Times New Roman" pitchFamily="18" charset="0"/>
              </a:rPr>
              <a:t>location, size, rooms, furniture, </a:t>
            </a:r>
            <a:r>
              <a:rPr lang="en-US" sz="3600" b="1" dirty="0" smtClean="0">
                <a:latin typeface="Times New Roman" pitchFamily="18" charset="0"/>
                <a:cs typeface="Times New Roman" pitchFamily="18" charset="0"/>
              </a:rPr>
              <a:t>outside</a:t>
            </a:r>
            <a:br>
              <a:rPr lang="en-US" sz="3600" b="1" dirty="0" smtClean="0">
                <a:latin typeface="Times New Roman" pitchFamily="18" charset="0"/>
                <a:cs typeface="Times New Roman" pitchFamily="18" charset="0"/>
              </a:rPr>
            </a:br>
            <a:r>
              <a:rPr lang="ru-RU" sz="3600" b="1" dirty="0">
                <a:latin typeface="Times New Roman" pitchFamily="18" charset="0"/>
                <a:cs typeface="Times New Roman" pitchFamily="18" charset="0"/>
              </a:rPr>
              <a:t/>
            </a:r>
            <a:br>
              <a:rPr lang="ru-RU" sz="3600" b="1" dirty="0">
                <a:latin typeface="Times New Roman" pitchFamily="18" charset="0"/>
                <a:cs typeface="Times New Roman" pitchFamily="18" charset="0"/>
              </a:rPr>
            </a:br>
            <a:r>
              <a:rPr lang="en-US" sz="3600" b="1" dirty="0" smtClean="0">
                <a:latin typeface="Times New Roman" pitchFamily="18" charset="0"/>
                <a:cs typeface="Times New Roman" pitchFamily="18" charset="0"/>
              </a:rPr>
              <a:t>Call : </a:t>
            </a:r>
            <a:r>
              <a:rPr lang="ru-RU" sz="36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for </a:t>
            </a:r>
            <a:r>
              <a:rPr lang="en-US" sz="3600" b="1" dirty="0" smtClean="0">
                <a:latin typeface="Times New Roman" pitchFamily="18" charset="0"/>
                <a:cs typeface="Times New Roman" pitchFamily="18" charset="0"/>
              </a:rPr>
              <a:t>more information</a:t>
            </a:r>
            <a:r>
              <a:rPr lang="en-US" sz="3600" b="1" dirty="0">
                <a:latin typeface="Times New Roman" pitchFamily="18" charset="0"/>
                <a:cs typeface="Times New Roman" pitchFamily="18" charset="0"/>
              </a:rPr>
              <a:t>.</a:t>
            </a:r>
            <a:r>
              <a:rPr lang="ru-RU" dirty="0"/>
              <a:t/>
            </a:r>
            <a:br>
              <a:rPr lang="ru-RU" dirty="0"/>
            </a:br>
            <a:endParaRPr lang="ru-RU" dirty="0"/>
          </a:p>
        </p:txBody>
      </p:sp>
      <p:sp>
        <p:nvSpPr>
          <p:cNvPr id="4" name="Прямоугольник 3"/>
          <p:cNvSpPr/>
          <p:nvPr/>
        </p:nvSpPr>
        <p:spPr>
          <a:xfrm>
            <a:off x="3851920" y="404664"/>
            <a:ext cx="15568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Plan</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380</Words>
  <Application>Microsoft Office PowerPoint</Application>
  <PresentationFormat>Экран (4:3)</PresentationFormat>
  <Paragraphs>116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COST PER WEEK: £  300 per week  ROOMS:  1              big bedrooms                                  living room                                  kitchen                                  bathroom  ADDRESS: 2                   3                           Road, Saltburn  SHOPS NEAR COTTAGE: 4                                                           greengrocer's                                                      post office  AVAILABLE:    5                     and August </vt:lpstr>
      <vt:lpstr>Слайд 4</vt:lpstr>
      <vt:lpstr>Слайд 5</vt:lpstr>
      <vt:lpstr>Слайд 6</vt:lpstr>
      <vt:lpstr>  To write an advertisement for a house for rent we write how                          is and                               . We start our advertisement by saying                                   is (location) and  it is (size). Next we write how many  there are and what                                 room. Then     we                                       of the house. We end the advertisement by                                                  for more information.</vt:lpstr>
      <vt:lpstr>1 What's your address?  2 How much is the rent? 3 Where exactly is your house?  4 How big is it?  5 How many rooms are there?  6 What is there in each room?  7 What is there outside your house?  8 What is the telephone number people can call?  </vt:lpstr>
      <vt:lpstr> For rent : ..............................................  Address : ..............................................   location, size, rooms, furniture, outside  Call : ........................ for more information. </vt:lpstr>
      <vt:lpstr>USE: • 2,Green Street  • 1832897  • £200/week  • 7 rooms  • comfortable armchairs and a sofa  • a small garden  • a bath, a shower • next to the park  • three spacious bedrooms, a living room, a dining   room  • a kitchen and a bathroom • wooden wardrobes  • cooker and a fridge   </vt:lpstr>
      <vt:lpstr>                          For rent: £200/week. An attractive house next to the park suitable for a family of four. Located at 2, Green Street, it is large, with three spacious bedrooms, a living room, a dining room, a kitchen and a bathroom. In the living room there are comfortable armchairs and a sofa. The large kitchen has got a new cooker and a fridge. The bedrooms have  got wooden wardrobes and the modern bathroom has got a bath and a shower. Call 1832897  for more information. </vt:lpstr>
      <vt:lpstr> This    beautiful, fully-furnished cottage is in the countryside 5km from the village of Priston. On the ground floor is the kitchen, a large living room 1) ............... A dining room. The kitchen is modern, 2)...........fitted cupboards 3)........... an electric cooker. There are three bedrooms with fitted wardrobes on the first floor 4)............. a bathroom 5).............. a shower. The cottage has a large garden 6)...............there is a new garage 7)...............space for two cars. </vt:lpstr>
      <vt:lpstr>Ex. 4 p. 15: Use the information in the box to write an advert for the flat below. Use a plan,  Ex. 2 p. 15, your adverts, as a model.</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Татьяна</dc:creator>
  <cp:lastModifiedBy>Татьяна</cp:lastModifiedBy>
  <cp:revision>85</cp:revision>
  <dcterms:created xsi:type="dcterms:W3CDTF">2017-06-11T14:55:33Z</dcterms:created>
  <dcterms:modified xsi:type="dcterms:W3CDTF">2018-08-25T10:43:31Z</dcterms:modified>
</cp:coreProperties>
</file>