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6A4E5-551B-4C1C-A050-E6CC90B8D0CF}" type="datetimeFigureOut">
              <a:rPr lang="ru-RU" smtClean="0"/>
              <a:t>12.04.2016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38871-2F39-4D4D-814D-AB0901EAA9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</a:t>
            </a:r>
            <a:r>
              <a:rPr lang="ru-RU" dirty="0"/>
              <a:t>языкового образования </a:t>
            </a:r>
            <a:r>
              <a:rPr lang="ru-RU" dirty="0" smtClean="0"/>
              <a:t> </a:t>
            </a:r>
            <a:r>
              <a:rPr lang="ru-RU" dirty="0"/>
              <a:t>в современном мире.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Русское слово ДОМ легко переводиться на любой язык. Например на английский язык – </a:t>
            </a:r>
            <a:r>
              <a:rPr lang="en-US" dirty="0"/>
              <a:t>house</a:t>
            </a:r>
            <a:r>
              <a:rPr lang="ru-RU" dirty="0"/>
              <a:t>. Однако русское слово ДОМ имеет более широкое значение чем слово </a:t>
            </a:r>
            <a:r>
              <a:rPr lang="en-US" dirty="0"/>
              <a:t>house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Возьмем к примеру предложение </a:t>
            </a:r>
            <a:r>
              <a:rPr lang="en-US" dirty="0"/>
              <a:t>That morning she had a headache and stayed </a:t>
            </a:r>
            <a:r>
              <a:rPr lang="en-US" dirty="0" smtClean="0"/>
              <a:t>upstairs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146" name="AutoShape 2" descr="Картинки по запросу картинки английских дом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Картинки по запросу картинки английских дом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o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72816"/>
            <a:ext cx="4572000" cy="5085184"/>
          </a:xfrm>
        </p:spPr>
      </p:pic>
      <p:sp>
        <p:nvSpPr>
          <p:cNvPr id="29698" name="AutoShape 2" descr="Картинки по запросу картинки русских дом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Содержимое 3" descr="до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1772816"/>
            <a:ext cx="5004048" cy="50851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о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3191669"/>
            <a:ext cx="1676400" cy="13430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Таким образом, каждый урок – это столкновение культур. Язык других стран отражает и другие понятия, во многом другой мир.</a:t>
            </a:r>
          </a:p>
          <a:p>
            <a:r>
              <a:rPr lang="ru-RU" dirty="0"/>
              <a:t>Итак, главное условие овладения иностранным языком как средством общения – это </a:t>
            </a:r>
            <a:r>
              <a:rPr lang="ru-RU" dirty="0" err="1"/>
              <a:t>соизучения</a:t>
            </a:r>
            <a:r>
              <a:rPr lang="ru-RU" dirty="0"/>
              <a:t> языка и культуры.  Без фоновых знаний о мире изучаемого языка нельзя ими активно пользоваться.  Особенно важная инновация в преподавании иностранного языка формулируется следующим образом: </a:t>
            </a:r>
            <a:r>
              <a:rPr lang="en-US" dirty="0"/>
              <a:t>c</a:t>
            </a:r>
            <a:r>
              <a:rPr lang="ru-RU" dirty="0" err="1"/>
              <a:t>оизучение</a:t>
            </a:r>
            <a:r>
              <a:rPr lang="ru-RU" dirty="0"/>
              <a:t> иностранного языка и мира с родным языком и с миром учащегося.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Существует два принципа  изучения и преподавания иностранных языков.</a:t>
            </a:r>
          </a:p>
          <a:p>
            <a:r>
              <a:rPr lang="ru-RU" dirty="0"/>
              <a:t>1 принцип основан на простом факте: нашим партнерам по межкультурному общению нужно от нас не только знание их мира, но и в большей степени знание нашего мира. Иными словами, иностранцы будут общаться с нами не только чтобы узнать от нас о своем мире, но и чтобы получить информацию от нас о нашем мире. </a:t>
            </a:r>
          </a:p>
          <a:p>
            <a:r>
              <a:rPr lang="ru-RU" dirty="0"/>
              <a:t>2 принцип – основан на </a:t>
            </a:r>
            <a:r>
              <a:rPr lang="ru-RU" dirty="0" err="1"/>
              <a:t>соизучении</a:t>
            </a:r>
            <a:r>
              <a:rPr lang="ru-RU" dirty="0"/>
              <a:t> иностранного языка и культуры народа, пользующегося этим языком как средством общения. Этот принцип был интенсивно внедрен в учебный процесс.  Однако полноценное и эффективное общение реализуется полностью только при условии знания родного мира.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Таким образом, изучение родного мира – необходимая составляющая преподавания и изучения иностранных языков в современную эпоху.</a:t>
            </a:r>
          </a:p>
          <a:p>
            <a:r>
              <a:rPr lang="ru-RU" dirty="0"/>
              <a:t> Итак, важнейшая задача преподавания иностранных языков – это  воспитание патриота и гражданина своей страны.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качестве основных выводов по вопросам овладения иностранными языками можно предложить следующее:</a:t>
            </a:r>
          </a:p>
          <a:p>
            <a:pPr lvl="0"/>
            <a:r>
              <a:rPr lang="ru-RU" dirty="0"/>
              <a:t>Практически невозможно выучить иностранный язык в совершенстве. Но научиться выражать свои мысли и общаться могут абсолютно все. Абсолютно неспособных к языкам нет.</a:t>
            </a:r>
          </a:p>
          <a:p>
            <a:pPr lvl="0"/>
            <a:r>
              <a:rPr lang="ru-RU" dirty="0"/>
              <a:t>Известная метафора « Преподавать любой предмет – это зажигать факел» может быть трансформирована следующим образом « Не гасите факелы! Иначе сосуд никогда никто не заполнит»</a:t>
            </a:r>
          </a:p>
          <a:p>
            <a:pPr lvl="0"/>
            <a:r>
              <a:rPr lang="ru-RU" dirty="0"/>
              <a:t>Главное в преподавании иностранного языка – две любви: любовь к предмету и любовь к детям.</a:t>
            </a:r>
          </a:p>
          <a:p>
            <a:r>
              <a:rPr lang="ru-RU" dirty="0"/>
              <a:t>Два главных принципов – необходимое условие  обучения иностранному языку с целью реального международного общения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Наша специальность – в центре общественного внимания.  Мы обсуждаем свои проблемы и стараемся их решить. Мы ответственные, самоотверженные люди. Мы любим свою профессию и верны ей. И мы, конечно, все преодолеем.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Проблемы </a:t>
            </a:r>
            <a:r>
              <a:rPr lang="ru-RU" dirty="0"/>
              <a:t>языкового образования в современном мире были представлены как преодоление 3 барьеров: психологического, культурного и языкового.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Преподавание и изучение иностранного языка – это очень тонкое дело. Это сложный психологический процесс перехода в чужой и чуждый мир другого менталитета других представлений и понятий.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Профессор Г.А. </a:t>
            </a:r>
            <a:r>
              <a:rPr lang="ru-RU" dirty="0" err="1"/>
              <a:t>Китайбородская</a:t>
            </a:r>
            <a:r>
              <a:rPr lang="ru-RU" dirty="0"/>
              <a:t>  формулирует эти барьеры так: « Это нежелание меняться, страх перед неудачей, перед неизвестным». Вот этот барьер страха перед неудачей, перед ошибкой в чужих языках – очень важный психологический фактор, который осложняет работу учителей иностранных языков и мешают общению.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В современном мире необходимо изменить отношения между учителем и учеником в следующих аспектах:</a:t>
            </a:r>
          </a:p>
          <a:p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/>
              <a:t>Важно осознать и разрешить конфликт между учителем и учеником, вызванный резким переломом уклада, образа жизни, системы ценностей и других компонентов.</a:t>
            </a:r>
          </a:p>
          <a:p>
            <a:pPr lvl="0"/>
            <a:r>
              <a:rPr lang="ru-RU" dirty="0"/>
              <a:t>Коренным образом поменять отношение между учителем и учеником, помочь учителю научиться любить и жалеть ученика. В подтверждении этому существует очень простая и краткая формулировка методики преподавании любого предмета, в том числе и иностранному языку – это две любви: любовь к своему предмету и к ученику. Научиться уважать ученика, видеть в нем личность, помнить, что изучение иностранного языка психологически чрезвычайно трудный процесс, требующих переход из своего родного, привычного мира в чужой и страшный мир, отраженный чужим и страшным языком.</a:t>
            </a:r>
          </a:p>
          <a:p>
            <a:pPr lvl="0"/>
            <a:r>
              <a:rPr lang="ru-RU" dirty="0"/>
              <a:t>Не гасить факел, т.е. интерес ребенка чрезмерной строгостью. Очень плохо не научить своих учеников своему предмету, но гораздо хуже внушить им отвращение к нему. Тогда их уже никто не научит. Очень важно научиться строить отношения с учащимися на принципах взаимного уважения.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Открытие культурного барьера оказалось очень неприятным сюрпризом и для учителей, и для учеников, потому что он опаснее и неприятнее языкового барьера по двум главным причинам:</a:t>
            </a:r>
          </a:p>
          <a:p>
            <a:pPr lvl="0"/>
            <a:r>
              <a:rPr lang="ru-RU" dirty="0"/>
              <a:t>Культурный барьер не виден.</a:t>
            </a:r>
          </a:p>
          <a:p>
            <a:pPr lvl="0"/>
            <a:r>
              <a:rPr lang="ru-RU" dirty="0"/>
              <a:t>Культурные ошибки воспринимаются гораздо болезненнее  и агрессивнее, чем языковые.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 Его эффективность,  помимо знания языка, зависит от множества факторов</a:t>
            </a:r>
            <a:r>
              <a:rPr lang="en-US" dirty="0"/>
              <a:t>:</a:t>
            </a:r>
            <a:endParaRPr lang="ru-RU" dirty="0"/>
          </a:p>
          <a:p>
            <a:pPr lvl="0"/>
            <a:r>
              <a:rPr lang="ru-RU" dirty="0"/>
              <a:t>Условия общения</a:t>
            </a:r>
          </a:p>
          <a:p>
            <a:pPr lvl="0"/>
            <a:r>
              <a:rPr lang="ru-RU" dirty="0"/>
              <a:t>Культура общения</a:t>
            </a:r>
          </a:p>
          <a:p>
            <a:pPr lvl="0"/>
            <a:r>
              <a:rPr lang="ru-RU" dirty="0"/>
              <a:t>Правила этикета</a:t>
            </a:r>
          </a:p>
          <a:p>
            <a:pPr lvl="0"/>
            <a:r>
              <a:rPr lang="ru-RU" dirty="0"/>
              <a:t>Знания невербальных форм общения</a:t>
            </a:r>
          </a:p>
          <a:p>
            <a:pPr lvl="0"/>
            <a:r>
              <a:rPr lang="ru-RU" dirty="0"/>
              <a:t>Наличие глубоких фоновых знаний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Иными словами, помимо значений слов и правил грамматики необходимо знать:</a:t>
            </a:r>
          </a:p>
          <a:p>
            <a:pPr lvl="0"/>
            <a:r>
              <a:rPr lang="ru-RU" dirty="0"/>
              <a:t>Когда сказать то или иное предложение или фразу</a:t>
            </a:r>
          </a:p>
          <a:p>
            <a:pPr lvl="0"/>
            <a:r>
              <a:rPr lang="ru-RU" dirty="0"/>
              <a:t>Как данное значение, предмет ил и понятие живет в реальности мира изучаемого языка.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Языковой барьер – самый очевидный и самый труднопреодолимый. Многие трудности его преодоления ясны с самого начала:</a:t>
            </a:r>
          </a:p>
          <a:p>
            <a:pPr lvl="0"/>
            <a:r>
              <a:rPr lang="ru-RU" dirty="0"/>
              <a:t>Различия в фонетике</a:t>
            </a:r>
          </a:p>
          <a:p>
            <a:pPr lvl="0"/>
            <a:r>
              <a:rPr lang="ru-RU" dirty="0"/>
              <a:t>Разнобой между реальным произношением</a:t>
            </a:r>
          </a:p>
          <a:p>
            <a:pPr lvl="0"/>
            <a:r>
              <a:rPr lang="ru-RU" dirty="0"/>
              <a:t>Разница в грамматическом строе языка</a:t>
            </a:r>
          </a:p>
          <a:p>
            <a:pPr lvl="0"/>
            <a:r>
              <a:rPr lang="ru-RU" dirty="0"/>
              <a:t>Отсутствие грамматического рода в английском языке и, например, отсутствие артикля в русском языке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669</Words>
  <Application>Microsoft Office PowerPoint</Application>
  <PresentationFormat>Экран (4:3)</PresentationFormat>
  <Paragraphs>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Проблемы языкового образования  в современном мире.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языкового образования  в современном мире.</dc:title>
  <dc:creator>RePack by SPecialiST</dc:creator>
  <cp:lastModifiedBy>RePack by SPecialiST</cp:lastModifiedBy>
  <cp:revision>1</cp:revision>
  <dcterms:created xsi:type="dcterms:W3CDTF">2016-04-11T18:19:56Z</dcterms:created>
  <dcterms:modified xsi:type="dcterms:W3CDTF">2016-04-11T18:36:48Z</dcterms:modified>
</cp:coreProperties>
</file>